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7" r:id="rId2"/>
  </p:sldMasterIdLst>
  <p:notesMasterIdLst>
    <p:notesMasterId r:id="rId29"/>
  </p:notesMasterIdLst>
  <p:handoutMasterIdLst>
    <p:handoutMasterId r:id="rId30"/>
  </p:handoutMasterIdLst>
  <p:sldIdLst>
    <p:sldId id="259" r:id="rId3"/>
    <p:sldId id="278" r:id="rId4"/>
    <p:sldId id="261" r:id="rId5"/>
    <p:sldId id="283" r:id="rId6"/>
    <p:sldId id="263" r:id="rId7"/>
    <p:sldId id="285" r:id="rId8"/>
    <p:sldId id="265" r:id="rId9"/>
    <p:sldId id="264" r:id="rId10"/>
    <p:sldId id="284" r:id="rId11"/>
    <p:sldId id="266" r:id="rId12"/>
    <p:sldId id="267" r:id="rId13"/>
    <p:sldId id="268" r:id="rId14"/>
    <p:sldId id="289" r:id="rId15"/>
    <p:sldId id="269" r:id="rId16"/>
    <p:sldId id="287" r:id="rId17"/>
    <p:sldId id="270" r:id="rId18"/>
    <p:sldId id="271" r:id="rId19"/>
    <p:sldId id="272" r:id="rId20"/>
    <p:sldId id="273" r:id="rId21"/>
    <p:sldId id="274" r:id="rId22"/>
    <p:sldId id="281" r:id="rId23"/>
    <p:sldId id="276" r:id="rId24"/>
    <p:sldId id="275" r:id="rId25"/>
    <p:sldId id="282" r:id="rId26"/>
    <p:sldId id="28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6373" autoAdjust="0"/>
  </p:normalViewPr>
  <p:slideViewPr>
    <p:cSldViewPr>
      <p:cViewPr varScale="1">
        <p:scale>
          <a:sx n="57" d="100"/>
          <a:sy n="57" d="100"/>
        </p:scale>
        <p:origin x="1716" y="60"/>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62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FE298-340F-483A-B92F-4342C32F2B13}" type="datetimeFigureOut">
              <a:rPr lang="en-GB" smtClean="0"/>
              <a:t>13/10/2017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8662ED-3D98-4316-911B-84155A58A85B}" type="slidenum">
              <a:rPr lang="en-GB" smtClean="0"/>
              <a:t>‹#›</a:t>
            </a:fld>
            <a:endParaRPr lang="en-GB"/>
          </a:p>
        </p:txBody>
      </p:sp>
    </p:spTree>
    <p:extLst>
      <p:ext uri="{BB962C8B-B14F-4D97-AF65-F5344CB8AC3E}">
        <p14:creationId xmlns:p14="http://schemas.microsoft.com/office/powerpoint/2010/main" val="775393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5965F-46C9-4FA8-9786-426A2753F503}"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87792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1A7007-A200-4625-857B-C1B607EDAC37}" type="slidenum">
              <a:rPr lang="en-US" smtClean="0"/>
              <a:pPr/>
              <a:t>1</a:t>
            </a:fld>
            <a:endParaRPr lang="en-US"/>
          </a:p>
        </p:txBody>
      </p:sp>
    </p:spTree>
    <p:extLst>
      <p:ext uri="{BB962C8B-B14F-4D97-AF65-F5344CB8AC3E}">
        <p14:creationId xmlns:p14="http://schemas.microsoft.com/office/powerpoint/2010/main" val="238697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1"/>
            <a:r>
              <a:rPr lang="en-GB" sz="3000" b="1" u="sng" dirty="0" smtClean="0"/>
              <a:t>JOL transition – working group</a:t>
            </a:r>
          </a:p>
          <a:p>
            <a:pPr marL="914400" lvl="1" indent="-457200">
              <a:buFont typeface="Arial" panose="020B0604020202020204" pitchFamily="34" charset="0"/>
              <a:buChar char="•"/>
            </a:pPr>
            <a:r>
              <a:rPr lang="en-GB" sz="3000" b="0" u="none" dirty="0" smtClean="0"/>
              <a:t>This slide gives an overview</a:t>
            </a:r>
            <a:r>
              <a:rPr lang="en-GB" sz="3000" b="0" u="none" baseline="0" dirty="0" smtClean="0"/>
              <a:t> of the strands of the JOL transition and the groups established to ensure that all relevant organisational bodies (NOL, LID, </a:t>
            </a:r>
            <a:r>
              <a:rPr lang="en-GB" sz="3000" b="0" u="none" baseline="0" dirty="0" err="1" smtClean="0"/>
              <a:t>NPoCC</a:t>
            </a:r>
            <a:r>
              <a:rPr lang="en-GB" sz="3000" b="0" u="none" baseline="0" dirty="0" smtClean="0"/>
              <a:t>, EPC, LGA and lead government departments) are fully involved in the ensuring that all lessons process are capture in the new governance process and digital platform. This will, where possible, avoid duplication and also share more widely with relevant partners.</a:t>
            </a:r>
          </a:p>
          <a:p>
            <a:pPr marL="914400" lvl="1" indent="-457200">
              <a:buFont typeface="Arial" panose="020B0604020202020204" pitchFamily="34" charset="0"/>
              <a:buChar char="•"/>
            </a:pPr>
            <a:r>
              <a:rPr lang="en-GB" sz="3000" b="0" u="none" baseline="0" dirty="0" smtClean="0"/>
              <a:t>Here are some of the people involved . </a:t>
            </a:r>
          </a:p>
          <a:p>
            <a:pPr marL="914400" lvl="1" indent="-457200">
              <a:buFont typeface="Arial" panose="020B0604020202020204" pitchFamily="34" charset="0"/>
              <a:buChar char="•"/>
            </a:pPr>
            <a:r>
              <a:rPr lang="en-GB" sz="3000" dirty="0" smtClean="0"/>
              <a:t>JESIP team</a:t>
            </a:r>
          </a:p>
          <a:p>
            <a:pPr lvl="2"/>
            <a:r>
              <a:rPr lang="en-GB" sz="2600" dirty="0" smtClean="0"/>
              <a:t>Carl Daniels</a:t>
            </a:r>
          </a:p>
          <a:p>
            <a:pPr lvl="2"/>
            <a:r>
              <a:rPr lang="en-GB" dirty="0" smtClean="0"/>
              <a:t>Brian Welsh</a:t>
            </a:r>
          </a:p>
          <a:p>
            <a:pPr lvl="1"/>
            <a:r>
              <a:rPr lang="en-GB" sz="3000" dirty="0" smtClean="0"/>
              <a:t>Chief Fire Officers Association (CFOA/NFCC)</a:t>
            </a:r>
          </a:p>
          <a:p>
            <a:pPr lvl="2"/>
            <a:r>
              <a:rPr lang="en-GB" dirty="0" smtClean="0"/>
              <a:t>DCFO Martin Blunden</a:t>
            </a:r>
          </a:p>
          <a:p>
            <a:pPr lvl="2"/>
            <a:r>
              <a:rPr lang="en-GB" dirty="0" smtClean="0"/>
              <a:t>AM Stewart Nicholson</a:t>
            </a:r>
          </a:p>
          <a:p>
            <a:pPr lvl="1"/>
            <a:r>
              <a:rPr lang="en-GB" sz="3000" dirty="0" smtClean="0"/>
              <a:t>National Police Chiefs Council (NPCC)</a:t>
            </a:r>
          </a:p>
          <a:p>
            <a:pPr lvl="2"/>
            <a:r>
              <a:rPr lang="en-GB" dirty="0" smtClean="0"/>
              <a:t>ACC Chris </a:t>
            </a:r>
            <a:r>
              <a:rPr lang="en-GB" dirty="0" err="1" smtClean="0"/>
              <a:t>Shead</a:t>
            </a:r>
            <a:endParaRPr lang="en-GB" dirty="0" smtClean="0"/>
          </a:p>
          <a:p>
            <a:pPr lvl="2"/>
            <a:r>
              <a:rPr lang="en-GB" dirty="0" smtClean="0"/>
              <a:t>DI Frankie </a:t>
            </a:r>
            <a:r>
              <a:rPr lang="en-GB" dirty="0" err="1" smtClean="0"/>
              <a:t>Westoby</a:t>
            </a:r>
            <a:endParaRPr lang="en-GB" dirty="0" smtClean="0"/>
          </a:p>
          <a:p>
            <a:pPr lvl="1"/>
            <a:r>
              <a:rPr lang="en-GB" sz="3000" dirty="0" smtClean="0"/>
              <a:t>Association of Ambulance Chief Executives (AACE)</a:t>
            </a:r>
          </a:p>
          <a:p>
            <a:pPr lvl="2"/>
            <a:r>
              <a:rPr lang="en-GB" dirty="0" smtClean="0"/>
              <a:t>Director/Ass Chief Keith Prior</a:t>
            </a:r>
          </a:p>
          <a:p>
            <a:pPr lvl="2"/>
            <a:r>
              <a:rPr lang="en-GB" dirty="0" smtClean="0"/>
              <a:t>National Coordinator Mark </a:t>
            </a:r>
            <a:r>
              <a:rPr lang="en-GB" dirty="0" err="1" smtClean="0"/>
              <a:t>Norbury</a:t>
            </a:r>
            <a:endParaRPr lang="en-GB" dirty="0" smtClean="0"/>
          </a:p>
          <a:p>
            <a:pPr lvl="1"/>
            <a:r>
              <a:rPr lang="en-GB" sz="3000" dirty="0" smtClean="0"/>
              <a:t>Cabinet Office - Civil Contingencies Secretariat (CCS)</a:t>
            </a:r>
          </a:p>
          <a:p>
            <a:pPr lvl="2"/>
            <a:r>
              <a:rPr lang="en-GB" dirty="0" smtClean="0"/>
              <a:t>Ben Platt</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10</a:t>
            </a:fld>
            <a:endParaRPr lang="en-US"/>
          </a:p>
        </p:txBody>
      </p:sp>
    </p:spTree>
    <p:extLst>
      <p:ext uri="{BB962C8B-B14F-4D97-AF65-F5344CB8AC3E}">
        <p14:creationId xmlns:p14="http://schemas.microsoft.com/office/powerpoint/2010/main" val="267432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Lessons capture and submission – previously</a:t>
            </a:r>
          </a:p>
          <a:p>
            <a:pPr marL="171450" indent="-171450">
              <a:buFont typeface="Arial" panose="020B0604020202020204" pitchFamily="34" charset="0"/>
              <a:buChar char="•"/>
            </a:pPr>
            <a:r>
              <a:rPr lang="en-GB" dirty="0" smtClean="0"/>
              <a:t>This</a:t>
            </a:r>
            <a:r>
              <a:rPr lang="en-GB" baseline="0" dirty="0" smtClean="0"/>
              <a:t> slide shows the two processes for capturing lessons through single agency and through JOL. </a:t>
            </a:r>
          </a:p>
          <a:p>
            <a:pPr marL="171450" indent="-171450">
              <a:buFont typeface="Arial" panose="020B0604020202020204" pitchFamily="34" charset="0"/>
              <a:buChar char="•"/>
            </a:pPr>
            <a:r>
              <a:rPr lang="en-GB" baseline="0" dirty="0" smtClean="0"/>
              <a:t>The emphasis being that previously there was no standard, universally adopted mechanism for capturing interoperability (joint working). </a:t>
            </a:r>
          </a:p>
          <a:p>
            <a:pPr marL="171450" indent="-171450">
              <a:buFont typeface="Arial" panose="020B0604020202020204" pitchFamily="34" charset="0"/>
              <a:buChar char="•"/>
            </a:pPr>
            <a:r>
              <a:rPr lang="en-GB" baseline="0" dirty="0" smtClean="0"/>
              <a:t>This was the main driver for establishing organisational representatives in both systems to reflect lessons in both structures.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11</a:t>
            </a:fld>
            <a:endParaRPr lang="en-US"/>
          </a:p>
        </p:txBody>
      </p:sp>
    </p:spTree>
    <p:extLst>
      <p:ext uri="{BB962C8B-B14F-4D97-AF65-F5344CB8AC3E}">
        <p14:creationId xmlns:p14="http://schemas.microsoft.com/office/powerpoint/2010/main" val="126108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Lessons capture and submission – now</a:t>
            </a:r>
          </a:p>
          <a:p>
            <a:pPr marL="171450" indent="-171450">
              <a:buFont typeface="Arial" panose="020B0604020202020204" pitchFamily="34" charset="0"/>
              <a:buChar char="•"/>
            </a:pPr>
            <a:r>
              <a:rPr lang="en-GB" dirty="0" smtClean="0"/>
              <a:t>This slide demonstrates</a:t>
            </a:r>
            <a:r>
              <a:rPr lang="en-GB" baseline="0" dirty="0" smtClean="0"/>
              <a:t> where there is representation in both systems. </a:t>
            </a:r>
          </a:p>
          <a:p>
            <a:pPr marL="171450" indent="-171450">
              <a:buFont typeface="Arial" panose="020B0604020202020204" pitchFamily="34" charset="0"/>
              <a:buChar char="•"/>
            </a:pPr>
            <a:r>
              <a:rPr lang="en-GB" baseline="0" dirty="0" smtClean="0"/>
              <a:t>The points of contact who make organisational decisions in the single agency processes (NOLUG, </a:t>
            </a:r>
            <a:r>
              <a:rPr lang="en-GB" baseline="0" dirty="0" err="1" smtClean="0"/>
              <a:t>NPoCC</a:t>
            </a:r>
            <a:r>
              <a:rPr lang="en-GB" baseline="0" dirty="0" smtClean="0"/>
              <a:t>, LID, LRF constituent organisations) are the same people who make the joint organisational decisions in JOL Online.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12</a:t>
            </a:fld>
            <a:endParaRPr lang="en-US"/>
          </a:p>
        </p:txBody>
      </p:sp>
    </p:spTree>
    <p:extLst>
      <p:ext uri="{BB962C8B-B14F-4D97-AF65-F5344CB8AC3E}">
        <p14:creationId xmlns:p14="http://schemas.microsoft.com/office/powerpoint/2010/main" val="132845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flow,</a:t>
            </a:r>
            <a:r>
              <a:rPr lang="en-GB" baseline="0" dirty="0" smtClean="0"/>
              <a:t> Generic (all) RD users and JOL </a:t>
            </a:r>
            <a:r>
              <a:rPr lang="en-GB" baseline="0" dirty="0" err="1" smtClean="0"/>
              <a:t>Spocs</a:t>
            </a:r>
            <a:endParaRPr lang="en-GB" baseline="0" dirty="0" smtClean="0"/>
          </a:p>
          <a:p>
            <a:pPr marL="171450" indent="-171450">
              <a:buFont typeface="Arial" panose="020B0604020202020204" pitchFamily="34" charset="0"/>
              <a:buChar char="•"/>
            </a:pPr>
            <a:r>
              <a:rPr lang="en-GB" baseline="0" dirty="0" smtClean="0"/>
              <a:t>This slide shows the information flow from both JOL Single Points of Contact as well as all other RD users. </a:t>
            </a:r>
          </a:p>
          <a:p>
            <a:pPr marL="171450" indent="-171450">
              <a:buFont typeface="Arial" panose="020B0604020202020204" pitchFamily="34" charset="0"/>
              <a:buChar char="•"/>
            </a:pPr>
            <a:r>
              <a:rPr lang="en-GB" baseline="0" dirty="0" smtClean="0"/>
              <a:t>Point of note. This system allows all RD account holders share lessons and notable practice. </a:t>
            </a:r>
            <a:r>
              <a:rPr lang="en-GB" b="1" baseline="0" dirty="0" smtClean="0"/>
              <a:t>All Category 1 and 2 responders, the military and the voluntary sector. This message should be pushed out through LRF’s </a:t>
            </a:r>
          </a:p>
          <a:p>
            <a:pPr marL="171450" indent="-171450">
              <a:buFont typeface="Arial" panose="020B0604020202020204" pitchFamily="34" charset="0"/>
              <a:buChar char="•"/>
            </a:pPr>
            <a:r>
              <a:rPr lang="en-GB" b="0" baseline="0" dirty="0" smtClean="0"/>
              <a:t>The flow of information from users goes to the moderation secretariat. All lessons are moderated and impact assessed. If a lesson is deemed, through cross sector discussion, to be of a high impact or experienced frequently it will be escalated to the Interoperability board. (for further information on the interoperability board and its representatives visit the JESIP website)</a:t>
            </a:r>
          </a:p>
          <a:p>
            <a:pPr marL="171450" indent="-171450">
              <a:buFont typeface="Arial" panose="020B0604020202020204" pitchFamily="34" charset="0"/>
              <a:buChar char="•"/>
            </a:pPr>
            <a:r>
              <a:rPr lang="en-GB" b="0" baseline="0" dirty="0" smtClean="0"/>
              <a:t>Other lessons, not escalated and is of value to other organisations will be moderated to ensure that the lesson or notable practice is clear and then published on to Resilience Direct. </a:t>
            </a:r>
          </a:p>
          <a:p>
            <a:pPr marL="171450" indent="-171450">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13</a:t>
            </a:fld>
            <a:endParaRPr lang="en-US"/>
          </a:p>
        </p:txBody>
      </p:sp>
    </p:spTree>
    <p:extLst>
      <p:ext uri="{BB962C8B-B14F-4D97-AF65-F5344CB8AC3E}">
        <p14:creationId xmlns:p14="http://schemas.microsoft.com/office/powerpoint/2010/main" val="214682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Changes to JOL Guidance</a:t>
            </a:r>
          </a:p>
          <a:p>
            <a:pPr marL="171450" indent="-171450">
              <a:buFont typeface="Arial" panose="020B0604020202020204" pitchFamily="34" charset="0"/>
              <a:buChar char="•"/>
            </a:pPr>
            <a:r>
              <a:rPr lang="en-GB" dirty="0" smtClean="0"/>
              <a:t>This slide</a:t>
            </a:r>
            <a:r>
              <a:rPr lang="en-GB" baseline="0" dirty="0" smtClean="0"/>
              <a:t> has multiple layers and outlines key changes to debriefing tools and the embedding of interoperability in to all debriefs. </a:t>
            </a:r>
          </a:p>
          <a:p>
            <a:pPr marL="171450" indent="-171450">
              <a:buFont typeface="Arial" panose="020B0604020202020204" pitchFamily="34" charset="0"/>
              <a:buChar char="•"/>
            </a:pPr>
            <a:r>
              <a:rPr lang="en-GB" baseline="0" dirty="0" smtClean="0"/>
              <a:t>Reflections on scope changes are outlined. </a:t>
            </a:r>
            <a:r>
              <a:rPr lang="en-GB" dirty="0" smtClean="0"/>
              <a:t> </a:t>
            </a:r>
          </a:p>
          <a:p>
            <a:pPr marL="171450" indent="-171450">
              <a:buFont typeface="Arial" panose="020B0604020202020204" pitchFamily="34" charset="0"/>
              <a:buChar char="•"/>
            </a:pPr>
            <a:r>
              <a:rPr lang="en-GB" dirty="0" smtClean="0"/>
              <a:t>Changes to the Governance</a:t>
            </a:r>
            <a:r>
              <a:rPr lang="en-GB" baseline="0" dirty="0" smtClean="0"/>
              <a:t> structure that sits behind JOL Online. </a:t>
            </a:r>
          </a:p>
          <a:p>
            <a:pPr marL="171450" indent="-171450">
              <a:buFont typeface="Arial" panose="020B0604020202020204" pitchFamily="34" charset="0"/>
              <a:buChar char="•"/>
            </a:pPr>
            <a:r>
              <a:rPr lang="en-GB" baseline="0" dirty="0" smtClean="0"/>
              <a:t>The impact assessment which is used to process all lessons is available on the JOL Online guidance document. </a:t>
            </a:r>
          </a:p>
          <a:p>
            <a:pPr marL="171450" indent="-171450">
              <a:buFont typeface="Arial" panose="020B0604020202020204" pitchFamily="34" charset="0"/>
              <a:buChar char="•"/>
            </a:pPr>
            <a:r>
              <a:rPr lang="en-GB" baseline="0" dirty="0" smtClean="0"/>
              <a:t>Highlights from the new glossary have been pulled out. Definitions of Lessons Identifies and Notable Practice.</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a:p>
        </p:txBody>
      </p:sp>
    </p:spTree>
    <p:extLst>
      <p:ext uri="{BB962C8B-B14F-4D97-AF65-F5344CB8AC3E}">
        <p14:creationId xmlns:p14="http://schemas.microsoft.com/office/powerpoint/2010/main" val="388254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Impact Assessment </a:t>
            </a:r>
          </a:p>
          <a:p>
            <a:pPr marL="171450" indent="-171450">
              <a:buFont typeface="Arial" panose="020B0604020202020204" pitchFamily="34" charset="0"/>
              <a:buChar char="•"/>
            </a:pPr>
            <a:r>
              <a:rPr lang="en-GB" dirty="0" smtClean="0"/>
              <a:t>For full access to the impact assessment refer to the JOL Guidance.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a:p>
        </p:txBody>
      </p:sp>
    </p:spTree>
    <p:extLst>
      <p:ext uri="{BB962C8B-B14F-4D97-AF65-F5344CB8AC3E}">
        <p14:creationId xmlns:p14="http://schemas.microsoft.com/office/powerpoint/2010/main" val="2091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Demonstration and walkthrough.</a:t>
            </a:r>
            <a:r>
              <a:rPr lang="en-GB" baseline="0" dirty="0" smtClean="0"/>
              <a:t> </a:t>
            </a:r>
          </a:p>
          <a:p>
            <a:pPr marL="171450" indent="-171450">
              <a:buFont typeface="Arial" panose="020B0604020202020204" pitchFamily="34" charset="0"/>
              <a:buChar char="•"/>
            </a:pPr>
            <a:r>
              <a:rPr lang="en-GB" baseline="0" dirty="0" smtClean="0"/>
              <a:t>The next few slides show screen shots of the steps to get access to JOL Online. </a:t>
            </a:r>
          </a:p>
          <a:p>
            <a:pPr marL="171450" indent="-171450">
              <a:buFont typeface="Arial" panose="020B0604020202020204" pitchFamily="34" charset="0"/>
              <a:buChar char="•"/>
            </a:pPr>
            <a:r>
              <a:rPr lang="en-GB" baseline="0" dirty="0" smtClean="0"/>
              <a:t>Talk to the slide about the system allowing users to create their own profile and tailor their interests (national risks, national capabilities and JESIP principles) which will allow them to receive alerts when any corresponding lesson or notable practice gets published on the system. </a:t>
            </a:r>
          </a:p>
          <a:p>
            <a:pPr marL="171450" indent="-171450">
              <a:buFont typeface="Arial" panose="020B0604020202020204" pitchFamily="34" charset="0"/>
              <a:buChar char="•"/>
            </a:pPr>
            <a:r>
              <a:rPr lang="en-GB" baseline="0" dirty="0" smtClean="0"/>
              <a:t>The route to JOL Online is RD login – click on the RD learning and development tile – click on JOL Online tile – click on the JOL Online link, this will take you to your system. </a:t>
            </a:r>
          </a:p>
          <a:p>
            <a:pPr marL="171450" indent="-171450">
              <a:buFont typeface="Arial" panose="020B0604020202020204" pitchFamily="34" charset="0"/>
              <a:buChar char="•"/>
            </a:pPr>
            <a:r>
              <a:rPr lang="en-GB" baseline="0" dirty="0" smtClean="0"/>
              <a:t>First time log in for users will ask them to personalise their </a:t>
            </a:r>
            <a:r>
              <a:rPr lang="en-GB" baseline="0" dirty="0" err="1" smtClean="0"/>
              <a:t>accoungt</a:t>
            </a:r>
            <a:r>
              <a:rPr lang="en-GB" baseline="0" dirty="0" smtClean="0"/>
              <a:t> to reflect their interests and outline their organisations details.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a:p>
        </p:txBody>
      </p:sp>
    </p:spTree>
    <p:extLst>
      <p:ext uri="{BB962C8B-B14F-4D97-AF65-F5344CB8AC3E}">
        <p14:creationId xmlns:p14="http://schemas.microsoft.com/office/powerpoint/2010/main" val="39848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page will take the latest details for you from users ResilienceDirect Account. Check that these are correct and enter all of the risks that you are interested in, or are pertinent to your organisations risk profile. This will mean that whenever a lesson or a piece of notable practice is published that you will be alerted to it.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19</a:t>
            </a:fld>
            <a:endParaRPr lang="en-US"/>
          </a:p>
        </p:txBody>
      </p:sp>
    </p:spTree>
    <p:extLst>
      <p:ext uri="{BB962C8B-B14F-4D97-AF65-F5344CB8AC3E}">
        <p14:creationId xmlns:p14="http://schemas.microsoft.com/office/powerpoint/2010/main" val="202991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precedes the full, live system walk through and demonstration.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20</a:t>
            </a:fld>
            <a:endParaRPr lang="en-US"/>
          </a:p>
        </p:txBody>
      </p:sp>
    </p:spTree>
    <p:extLst>
      <p:ext uri="{BB962C8B-B14F-4D97-AF65-F5344CB8AC3E}">
        <p14:creationId xmlns:p14="http://schemas.microsoft.com/office/powerpoint/2010/main" val="2215523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JOL Online</a:t>
            </a:r>
            <a:r>
              <a:rPr lang="en-GB" baseline="0" dirty="0" smtClean="0"/>
              <a:t> delivery programme</a:t>
            </a:r>
          </a:p>
          <a:p>
            <a:pPr marL="171450" indent="-171450">
              <a:buFont typeface="Arial" panose="020B0604020202020204" pitchFamily="34" charset="0"/>
              <a:buChar char="•"/>
            </a:pPr>
            <a:r>
              <a:rPr lang="en-GB" baseline="0" dirty="0" smtClean="0"/>
              <a:t>This slide gives an overview of functionality of phase one and the functionality due to be released as part of phase 2. (Dates for phase two are to be confirmed).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21</a:t>
            </a:fld>
            <a:endParaRPr lang="en-US"/>
          </a:p>
        </p:txBody>
      </p:sp>
    </p:spTree>
    <p:extLst>
      <p:ext uri="{BB962C8B-B14F-4D97-AF65-F5344CB8AC3E}">
        <p14:creationId xmlns:p14="http://schemas.microsoft.com/office/powerpoint/2010/main" val="384629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Teresa </a:t>
            </a:r>
            <a:r>
              <a:rPr lang="en-GB" dirty="0" err="1" smtClean="0"/>
              <a:t>Railton</a:t>
            </a:r>
            <a:r>
              <a:rPr lang="en-GB" dirty="0" smtClean="0"/>
              <a:t> is the project Manager from Zeal Solutions.</a:t>
            </a:r>
            <a:r>
              <a:rPr lang="en-GB" baseline="0" dirty="0" smtClean="0"/>
              <a:t> Feedback from the workshops is collated and discussed with the developers to ensure that appropriate changes are made.</a:t>
            </a:r>
          </a:p>
          <a:p>
            <a:pPr marL="171450" indent="-171450">
              <a:buFont typeface="Arial" panose="020B0604020202020204" pitchFamily="34" charset="0"/>
              <a:buChar char="•"/>
            </a:pPr>
            <a:r>
              <a:rPr lang="en-GB" baseline="0" dirty="0" smtClean="0"/>
              <a:t>Brian Welsh is the JESIP senior user on behalf of the Fire Service and is the JESIP lead for Joint Organisational Learning</a:t>
            </a:r>
          </a:p>
          <a:p>
            <a:pPr marL="171450" indent="-171450">
              <a:buFont typeface="Arial" panose="020B0604020202020204" pitchFamily="34" charset="0"/>
              <a:buChar char="•"/>
            </a:pPr>
            <a:r>
              <a:rPr lang="en-GB" baseline="0" dirty="0" smtClean="0"/>
              <a:t>Ben Platt is the Cabinet Office and cross Government lead for organisational learning across all resilience partners under the Civil Contingencies Act.</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a:t>
            </a:fld>
            <a:endParaRPr lang="en-US"/>
          </a:p>
        </p:txBody>
      </p:sp>
    </p:spTree>
    <p:extLst>
      <p:ext uri="{BB962C8B-B14F-4D97-AF65-F5344CB8AC3E}">
        <p14:creationId xmlns:p14="http://schemas.microsoft.com/office/powerpoint/2010/main" val="149930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Capturing</a:t>
            </a:r>
            <a:r>
              <a:rPr lang="en-GB" baseline="0" dirty="0" smtClean="0"/>
              <a:t> Lessons – Support tools. </a:t>
            </a:r>
          </a:p>
          <a:p>
            <a:pPr marL="171450" indent="-171450">
              <a:buFont typeface="Arial" panose="020B0604020202020204" pitchFamily="34" charset="0"/>
              <a:buChar char="•"/>
            </a:pPr>
            <a:r>
              <a:rPr lang="en-GB" baseline="0" dirty="0" smtClean="0"/>
              <a:t>This slide shows templates and tools created by JESIP to facilitate not only appropriate interoperability and single agency lessons but objectives that should be inserted in to development of training, exercising and debriefing.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22</a:t>
            </a:fld>
            <a:endParaRPr lang="en-US"/>
          </a:p>
        </p:txBody>
      </p:sp>
    </p:spTree>
    <p:extLst>
      <p:ext uri="{BB962C8B-B14F-4D97-AF65-F5344CB8AC3E}">
        <p14:creationId xmlns:p14="http://schemas.microsoft.com/office/powerpoint/2010/main" val="152891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future of JOL Online</a:t>
            </a:r>
            <a:endParaRPr lang="en-GB" baseline="0" dirty="0" smtClean="0"/>
          </a:p>
          <a:p>
            <a:pPr marL="171450" indent="-171450">
              <a:buFont typeface="Arial" panose="020B0604020202020204" pitchFamily="34" charset="0"/>
              <a:buChar char="•"/>
            </a:pPr>
            <a:r>
              <a:rPr lang="en-GB" dirty="0" smtClean="0"/>
              <a:t>The</a:t>
            </a:r>
            <a:r>
              <a:rPr lang="en-GB" baseline="0" dirty="0" smtClean="0"/>
              <a:t> real value on this system relies on users experiences. User experience is at the heart of all lessons learning processes and JOL Online is no different.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23</a:t>
            </a:fld>
            <a:endParaRPr lang="en-US"/>
          </a:p>
        </p:txBody>
      </p:sp>
    </p:spTree>
    <p:extLst>
      <p:ext uri="{BB962C8B-B14F-4D97-AF65-F5344CB8AC3E}">
        <p14:creationId xmlns:p14="http://schemas.microsoft.com/office/powerpoint/2010/main" val="3631207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Capture</a:t>
            </a:r>
          </a:p>
          <a:p>
            <a:pPr marL="171450" indent="-171450">
              <a:buFont typeface="Arial" panose="020B0604020202020204" pitchFamily="34" charset="0"/>
              <a:buChar char="•"/>
            </a:pPr>
            <a:r>
              <a:rPr lang="en-GB" dirty="0" smtClean="0"/>
              <a:t>If you or</a:t>
            </a:r>
            <a:r>
              <a:rPr lang="en-GB" baseline="0" dirty="0" smtClean="0"/>
              <a:t> attendees have comments, suggestions, questions or general feedback please submit this through the feedback form at the bottom of the JOL Online page. </a:t>
            </a:r>
            <a:endParaRPr lang="en-GB" dirty="0" smtClean="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24</a:t>
            </a:fld>
            <a:endParaRPr lang="en-US"/>
          </a:p>
        </p:txBody>
      </p:sp>
    </p:spTree>
    <p:extLst>
      <p:ext uri="{BB962C8B-B14F-4D97-AF65-F5344CB8AC3E}">
        <p14:creationId xmlns:p14="http://schemas.microsoft.com/office/powerpoint/2010/main" val="1353104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snap shot of recommendations that have come out of the </a:t>
            </a:r>
            <a:r>
              <a:rPr lang="en-GB" baseline="0" smtClean="0"/>
              <a:t>workshop process. </a:t>
            </a:r>
            <a:endParaRPr lang="en-GB"/>
          </a:p>
        </p:txBody>
      </p:sp>
      <p:sp>
        <p:nvSpPr>
          <p:cNvPr id="4" name="Slide Number Placeholder 3"/>
          <p:cNvSpPr>
            <a:spLocks noGrp="1"/>
          </p:cNvSpPr>
          <p:nvPr>
            <p:ph type="sldNum" sz="quarter" idx="10"/>
          </p:nvPr>
        </p:nvSpPr>
        <p:spPr/>
        <p:txBody>
          <a:bodyPr/>
          <a:lstStyle/>
          <a:p>
            <a:fld id="{BF1A7007-A200-4625-857B-C1B607EDAC37}" type="slidenum">
              <a:rPr lang="en-US" smtClean="0"/>
              <a:pPr/>
              <a:t>25</a:t>
            </a:fld>
            <a:endParaRPr lang="en-US"/>
          </a:p>
        </p:txBody>
      </p:sp>
    </p:spTree>
    <p:extLst>
      <p:ext uri="{BB962C8B-B14F-4D97-AF65-F5344CB8AC3E}">
        <p14:creationId xmlns:p14="http://schemas.microsoft.com/office/powerpoint/2010/main" val="304395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The topics covered in this presentation are laid</a:t>
            </a:r>
            <a:r>
              <a:rPr lang="en-GB" baseline="0" dirty="0" smtClean="0"/>
              <a:t> out in brief in the agenda. </a:t>
            </a:r>
          </a:p>
          <a:p>
            <a:pPr marL="171450" indent="-171450">
              <a:buFont typeface="Arial" panose="020B0604020202020204" pitchFamily="34" charset="0"/>
              <a:buChar char="•"/>
            </a:pPr>
            <a:r>
              <a:rPr lang="en-GB" baseline="0" dirty="0" smtClean="0"/>
              <a:t>Background – the concept behind JESIP, the Government requirement for joint organisational learning and the broadening of interoperability to include all resilience partners under the Civil Contingencies Act</a:t>
            </a:r>
          </a:p>
          <a:p>
            <a:pPr marL="171450" indent="-171450">
              <a:buFont typeface="Arial" panose="020B0604020202020204" pitchFamily="34" charset="0"/>
              <a:buChar char="•"/>
            </a:pPr>
            <a:r>
              <a:rPr lang="en-GB" dirty="0" smtClean="0"/>
              <a:t>We</a:t>
            </a:r>
            <a:r>
              <a:rPr lang="en-GB" baseline="0" dirty="0" smtClean="0"/>
              <a:t> asked you said, we did  - An overview of the feedback received from the use of the previous two systems (JOL and LD) and how we have implemented solutions to the new system. </a:t>
            </a:r>
          </a:p>
          <a:p>
            <a:pPr marL="171450" indent="-171450">
              <a:buFont typeface="Arial" panose="020B0604020202020204" pitchFamily="34" charset="0"/>
              <a:buChar char="•"/>
            </a:pPr>
            <a:r>
              <a:rPr lang="en-GB" baseline="0" dirty="0" smtClean="0"/>
              <a:t>JOL and LD Transition – the actions and working groups that have been set up to effectively transition between the old system and governance to the new, enhanced version. This includes the bringing together of JOL and LD in to a single system, the governance that ensure that all lessons, where appropriate are captured and reflected from single agency lessons systems (</a:t>
            </a:r>
            <a:r>
              <a:rPr lang="en-GB" baseline="0" dirty="0" err="1" smtClean="0"/>
              <a:t>NPoCC</a:t>
            </a:r>
            <a:r>
              <a:rPr lang="en-GB" baseline="0" dirty="0" smtClean="0"/>
              <a:t>, LID, NOG) on to JOL Online and vice versa. </a:t>
            </a:r>
          </a:p>
          <a:p>
            <a:pPr marL="171450" indent="-171450">
              <a:buFont typeface="Arial" panose="020B0604020202020204" pitchFamily="34" charset="0"/>
              <a:buChar char="•"/>
            </a:pPr>
            <a:r>
              <a:rPr lang="en-GB" baseline="0" dirty="0" smtClean="0"/>
              <a:t>Key Changes to JOL Guidance – An overview of the changes to the governance and digital systems. </a:t>
            </a:r>
          </a:p>
          <a:p>
            <a:pPr marL="171450" indent="-171450">
              <a:buFont typeface="Arial" panose="020B0604020202020204" pitchFamily="34" charset="0"/>
              <a:buChar char="•"/>
            </a:pPr>
            <a:r>
              <a:rPr lang="en-GB" baseline="0" dirty="0" smtClean="0"/>
              <a:t>New JOL online platform – The release of JOL Online has deliberately rolled out in two phases. In short this allows the users to see the new system with enhanced functionality as well as allowing feedback from the workshops to be incorporated in phase 2. </a:t>
            </a:r>
          </a:p>
          <a:p>
            <a:pPr marL="171450" indent="-171450">
              <a:buFont typeface="Arial" panose="020B0604020202020204" pitchFamily="34" charset="0"/>
              <a:buChar char="•"/>
            </a:pPr>
            <a:r>
              <a:rPr lang="en-GB" baseline="0" dirty="0" smtClean="0"/>
              <a:t>Secretariat and its responsibilities – In addition to the JOL Online digital platform there is a well established governance structure that serves to impact assess all lessons submitted on to the system. Through impact assessment, if the secretariat, made up of representatives from your organisations, deem the lesson to be of a significant impact or frequency it will be escalated to the Interoperability board who will ensure that the lesson action is taken by the relevant organisation. (e.g. Lead government departments for capabilities, LGA/DCLG, risk owners, emergency service representatives </a:t>
            </a:r>
            <a:r>
              <a:rPr lang="en-GB" baseline="0" dirty="0" err="1" smtClean="0"/>
              <a:t>etc</a:t>
            </a:r>
            <a:r>
              <a:rPr lang="en-GB" baseline="0" dirty="0" smtClean="0"/>
              <a:t>)</a:t>
            </a:r>
          </a:p>
          <a:p>
            <a:pPr marL="171450" indent="-171450">
              <a:buFont typeface="Arial" panose="020B0604020202020204" pitchFamily="34" charset="0"/>
              <a:buChar char="•"/>
            </a:pPr>
            <a:r>
              <a:rPr lang="en-GB" baseline="0" dirty="0" smtClean="0"/>
              <a:t>Debriefs – detail on templates that have been created to enable users to capture interoperability/single agency lessons and notable practice from debriefs. </a:t>
            </a:r>
          </a:p>
          <a:p>
            <a:pPr marL="171450" indent="-171450">
              <a:buFont typeface="Arial" panose="020B0604020202020204" pitchFamily="34" charset="0"/>
              <a:buChar char="•"/>
            </a:pPr>
            <a:r>
              <a:rPr lang="en-GB" baseline="0" dirty="0" smtClean="0"/>
              <a:t>Feedback – an opportunity to provide feedback on all </a:t>
            </a:r>
            <a:r>
              <a:rPr lang="en-GB" baseline="0" dirty="0" err="1" smtClean="0"/>
              <a:t>elemets</a:t>
            </a:r>
            <a:r>
              <a:rPr lang="en-GB" baseline="0" dirty="0" smtClean="0"/>
              <a:t> of the JOL Online system and structures.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3</a:t>
            </a:fld>
            <a:endParaRPr lang="en-US"/>
          </a:p>
        </p:txBody>
      </p:sp>
    </p:spTree>
    <p:extLst>
      <p:ext uri="{BB962C8B-B14F-4D97-AF65-F5344CB8AC3E}">
        <p14:creationId xmlns:p14="http://schemas.microsoft.com/office/powerpoint/2010/main" val="423636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Joint</a:t>
            </a:r>
            <a:r>
              <a:rPr lang="en-GB" baseline="0" dirty="0" smtClean="0"/>
              <a:t> Organisational Learning</a:t>
            </a:r>
          </a:p>
          <a:p>
            <a:pPr marL="171450" indent="-171450">
              <a:buFont typeface="Arial" panose="020B0604020202020204" pitchFamily="34" charset="0"/>
              <a:buChar char="•"/>
            </a:pPr>
            <a:r>
              <a:rPr lang="en-GB" baseline="0" dirty="0" smtClean="0"/>
              <a:t>This slide provides a useful over view of the obligations under the Civil Contingencies Act (2004) for responder agencies to not only learn and implement their own lessons but to share these lessons appropriately in order for others to learn. </a:t>
            </a:r>
          </a:p>
          <a:p>
            <a:pPr marL="171450" indent="-171450">
              <a:buFont typeface="Arial" panose="020B0604020202020204" pitchFamily="34" charset="0"/>
              <a:buChar char="•"/>
            </a:pPr>
            <a:r>
              <a:rPr lang="en-GB" baseline="0" dirty="0" smtClean="0"/>
              <a:t>Emphasis is made on lessons shared that they should focus on the “what” and the “why” rather than “who”. All lessons submitted on JOL Online should focus on the route cause of the lesson rather than who was potentially at fault.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4</a:t>
            </a:fld>
            <a:endParaRPr lang="en-US"/>
          </a:p>
        </p:txBody>
      </p:sp>
    </p:spTree>
    <p:extLst>
      <p:ext uri="{BB962C8B-B14F-4D97-AF65-F5344CB8AC3E}">
        <p14:creationId xmlns:p14="http://schemas.microsoft.com/office/powerpoint/2010/main" val="47113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Background – How we got here.</a:t>
            </a:r>
            <a:r>
              <a:rPr lang="en-GB"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Joint</a:t>
            </a:r>
            <a:r>
              <a:rPr lang="en-GB" baseline="0" dirty="0" smtClean="0"/>
              <a:t> Emergency Services Interoperability Programme (JESIP) was set up in order to enhance the way that emergency services trained, exercised and responded to major emergencies.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“Programme” was changed to “principles” in order for interoperability to continue to be embedded within the emergency services whilst enabling all resilience practitioners to adopt the principles to bring consistency and cross sector understanding to multiagency working.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As part of JESIP working the Home Office commissioned an HMIC tri-service review to understand how embedded JESIP was within all emergency services across the country. One of the key areas for further work was the ability for sharing and learning from lessons identified. The recommendations from HMIC formed part of the drive to enable all resilience practitioners to effectively capture and share lessons from all elements of resilience working.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This along with scope already built in to JESIP and Cabinet Office objectives for interoperability informed policy of JOL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Since its launch in </a:t>
            </a:r>
            <a:r>
              <a:rPr lang="en-GB" dirty="0" smtClean="0"/>
              <a:t>July 2015 JOL had 237 lessons and 64 notable practices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Since its launch in August 2015 Lessons Direct captured 40 lessons and 15 notable practices</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a:p>
        </p:txBody>
      </p:sp>
    </p:spTree>
    <p:extLst>
      <p:ext uri="{BB962C8B-B14F-4D97-AF65-F5344CB8AC3E}">
        <p14:creationId xmlns:p14="http://schemas.microsoft.com/office/powerpoint/2010/main" val="307704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Cross</a:t>
            </a:r>
            <a:r>
              <a:rPr lang="en-GB" baseline="0" dirty="0" smtClean="0"/>
              <a:t> Sector buy-in</a:t>
            </a:r>
          </a:p>
          <a:p>
            <a:pPr marL="171450" indent="-171450">
              <a:buFont typeface="Arial" panose="020B0604020202020204" pitchFamily="34" charset="0"/>
              <a:buChar char="•"/>
            </a:pPr>
            <a:r>
              <a:rPr lang="en-GB" baseline="0" dirty="0" smtClean="0"/>
              <a:t>Appetite for learning has increased partly due to frequency of recent events but mainly due to Government and resilience partners seeing the real value in learning from each other and capturing lessons from a national experience base. </a:t>
            </a:r>
          </a:p>
          <a:p>
            <a:pPr marL="171450" indent="-171450">
              <a:buFont typeface="Arial" panose="020B0604020202020204" pitchFamily="34" charset="0"/>
              <a:buChar char="•"/>
            </a:pPr>
            <a:r>
              <a:rPr lang="en-GB" baseline="0" dirty="0" smtClean="0"/>
              <a:t>As JOL Online ensures that all capability and risk owners will have sight of lessons associated with their work streams policy, training and thinking is being influenced by resilience practitioners across the country. </a:t>
            </a:r>
          </a:p>
          <a:p>
            <a:pPr marL="171450" indent="-171450">
              <a:buFont typeface="Arial" panose="020B0604020202020204" pitchFamily="34" charset="0"/>
              <a:buChar char="•"/>
            </a:pPr>
            <a:r>
              <a:rPr lang="en-GB" baseline="0" dirty="0" smtClean="0"/>
              <a:t>The new system has been designed that all Category 1 and 2 responders, the voluntary sector and the military will have sight of lessons and notable practice which is pertinent. This has been developed to ensure that only recognised bodies have full access to the information being shared whilst having </a:t>
            </a:r>
            <a:r>
              <a:rPr lang="en-GB" baseline="0" dirty="0" err="1" smtClean="0"/>
              <a:t>fuctionaoity</a:t>
            </a:r>
            <a:r>
              <a:rPr lang="en-GB" baseline="0" dirty="0" smtClean="0"/>
              <a:t> so that lessons from other organisations can be shared where appropriate.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a:p>
        </p:txBody>
      </p:sp>
    </p:spTree>
    <p:extLst>
      <p:ext uri="{BB962C8B-B14F-4D97-AF65-F5344CB8AC3E}">
        <p14:creationId xmlns:p14="http://schemas.microsoft.com/office/powerpoint/2010/main" val="87509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asked,</a:t>
            </a:r>
            <a:r>
              <a:rPr lang="en-GB" baseline="0" dirty="0" smtClean="0"/>
              <a:t> you said, we did. </a:t>
            </a:r>
          </a:p>
          <a:p>
            <a:pPr marL="171450" indent="-171450">
              <a:buFont typeface="Arial" panose="020B0604020202020204" pitchFamily="34" charset="0"/>
              <a:buChar char="•"/>
            </a:pPr>
            <a:r>
              <a:rPr lang="en-GB" baseline="0" dirty="0" smtClean="0"/>
              <a:t>This slide provides and over view of the feedback that we received from users on the previous systems and how solutions have been applied to JOL Online.</a:t>
            </a:r>
            <a:endParaRPr lang="en-GB" dirty="0" smtClean="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7</a:t>
            </a:fld>
            <a:endParaRPr lang="en-US"/>
          </a:p>
        </p:txBody>
      </p:sp>
    </p:spTree>
    <p:extLst>
      <p:ext uri="{BB962C8B-B14F-4D97-AF65-F5344CB8AC3E}">
        <p14:creationId xmlns:p14="http://schemas.microsoft.com/office/powerpoint/2010/main" val="213883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asked,</a:t>
            </a:r>
            <a:r>
              <a:rPr lang="en-GB" baseline="0" dirty="0" smtClean="0"/>
              <a:t> you said, we did. </a:t>
            </a:r>
          </a:p>
          <a:p>
            <a:pPr marL="171450" indent="-171450">
              <a:buFont typeface="Arial" panose="020B0604020202020204" pitchFamily="34" charset="0"/>
              <a:buChar char="•"/>
            </a:pPr>
            <a:r>
              <a:rPr lang="en-GB" baseline="0" dirty="0" smtClean="0"/>
              <a:t>This slide provides and over view of the feedback that we received from users on the previous systems and how solutions have been applied to JOL Online.</a:t>
            </a:r>
            <a:endParaRPr lang="en-GB" dirty="0" smtClean="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a:p>
        </p:txBody>
      </p:sp>
    </p:spTree>
    <p:extLst>
      <p:ext uri="{BB962C8B-B14F-4D97-AF65-F5344CB8AC3E}">
        <p14:creationId xmlns:p14="http://schemas.microsoft.com/office/powerpoint/2010/main" val="29634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Single Sign on </a:t>
            </a:r>
          </a:p>
          <a:p>
            <a:pPr marL="171450" indent="-171450">
              <a:buFont typeface="Arial" panose="020B0604020202020204" pitchFamily="34" charset="0"/>
              <a:buChar char="•"/>
            </a:pPr>
            <a:r>
              <a:rPr lang="en-GB" dirty="0" smtClean="0"/>
              <a:t>An emphasis on the bringing together of JOL and LD in to one,</a:t>
            </a:r>
            <a:r>
              <a:rPr lang="en-GB" baseline="0" dirty="0" smtClean="0"/>
              <a:t> easy to use, single sign on system JOL Online.  </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a:p>
        </p:txBody>
      </p:sp>
    </p:spTree>
    <p:extLst>
      <p:ext uri="{BB962C8B-B14F-4D97-AF65-F5344CB8AC3E}">
        <p14:creationId xmlns:p14="http://schemas.microsoft.com/office/powerpoint/2010/main" val="3679556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188000"/>
            <a:ext cx="9144000" cy="567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6" name="Picture 5" descr="GIB_377_AW-RGB.wmf"/>
          <p:cNvPicPr>
            <a:picLocks noChangeAspect="1"/>
          </p:cNvPicPr>
          <p:nvPr userDrawn="1"/>
        </p:nvPicPr>
        <p:blipFill>
          <a:blip r:embed="rId2" cstate="print"/>
          <a:stretch>
            <a:fillRect/>
          </a:stretch>
        </p:blipFill>
        <p:spPr>
          <a:xfrm>
            <a:off x="558000" y="303547"/>
            <a:ext cx="1584000" cy="6043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066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888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24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952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219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269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7109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4589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29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3600"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2000" b="0">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pic>
        <p:nvPicPr>
          <p:cNvPr id="10" name="Picture 9"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881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3600"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pic>
        <p:nvPicPr>
          <p:cNvPr id="8" name="Picture 7"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pic>
        <p:nvPicPr>
          <p:cNvPr id="9" name="Picture 8"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lIns="0" tIns="0" rIns="0" bIns="0"/>
          <a:lstStyle>
            <a:lvl1pPr>
              <a:defRPr sz="20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pic>
        <p:nvPicPr>
          <p:cNvPr id="9" name="Picture 8"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pic>
        <p:nvPicPr>
          <p:cNvPr id="8" name="Picture 7"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lstStyle>
            <a:lvl1pPr algn="l">
              <a:defRPr sz="2000"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20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pic>
        <p:nvPicPr>
          <p:cNvPr id="9" name="Picture 8"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1188000"/>
            <a:ext cx="9144000" cy="567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pic>
        <p:nvPicPr>
          <p:cNvPr id="10" name="Picture 9" descr="GIB_377_AW-RGB.wmf"/>
          <p:cNvPicPr>
            <a:picLocks noChangeAspect="1"/>
          </p:cNvPicPr>
          <p:nvPr userDrawn="1"/>
        </p:nvPicPr>
        <p:blipFill>
          <a:blip r:embed="rId2" cstate="print"/>
          <a:stretch>
            <a:fillRect/>
          </a:stretch>
        </p:blipFill>
        <p:spPr>
          <a:xfrm>
            <a:off x="558000" y="303547"/>
            <a:ext cx="1378800" cy="5260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tx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sp>
        <p:nvSpPr>
          <p:cNvPr id="8" name="Picture Placeholder 7"/>
          <p:cNvSpPr>
            <a:spLocks noGrp="1"/>
          </p:cNvSpPr>
          <p:nvPr>
            <p:ph type="pic" sz="quarter" idx="13"/>
          </p:nvPr>
        </p:nvSpPr>
        <p:spPr>
          <a:xfrm>
            <a:off x="0" y="0"/>
            <a:ext cx="9144000" cy="6308725"/>
          </a:xfrm>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0" y="6309320"/>
            <a:ext cx="9144000" cy="548680"/>
          </a:xfrm>
          <a:prstGeom prst="rect">
            <a:avLst/>
          </a:prstGeom>
          <a:solidFill>
            <a:schemeClr val="tx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smtClean="0"/>
              <a:t> </a:t>
            </a:r>
            <a:endParaRPr lang="en-US" dirty="0"/>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US" smtClean="0"/>
              <a:t>JOL Online - Joint Learning Workshop</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4" r:id="rId3"/>
    <p:sldLayoutId id="2147483755" r:id="rId4"/>
    <p:sldLayoutId id="2147483748" r:id="rId5"/>
    <p:sldLayoutId id="2147483756" r:id="rId6"/>
    <p:sldLayoutId id="2147483752" r:id="rId7"/>
    <p:sldLayoutId id="2147483747" r:id="rId8"/>
    <p:sldLayoutId id="2147483751" r:id="rId9"/>
  </p:sldLayoutIdLst>
  <p:hf hdr="0" dt="0"/>
  <p:txStyles>
    <p:titleStyle>
      <a:lvl1pPr algn="l" defTabSz="914400" rtl="0" eaLnBrk="1" latinLnBrk="0" hangingPunct="1">
        <a:spcBef>
          <a:spcPct val="0"/>
        </a:spcBef>
        <a:buNone/>
        <a:defRPr sz="36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20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BA7097-2B72-4BDF-8B72-EA2743A3D3AA}" type="datetimeFigureOut">
              <a:rPr lang="en-GB" smtClean="0">
                <a:solidFill>
                  <a:prstClr val="black">
                    <a:tint val="75000"/>
                  </a:prstClr>
                </a:solidFill>
              </a:rPr>
              <a:pPr/>
              <a:t>13/10/2017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E77903-4BF6-4D35-9589-9493C7D40B4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16110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mailto:contact@jesip.org.uk"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8.png"/><Relationship Id="rId4" Type="http://schemas.openxmlformats.org/officeDocument/2006/relationships/hyperlink" Target="mailto:ben.platt@cabinet-office.x.gsi.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Joint Organisational Learning Workshop</a:t>
            </a:r>
            <a:br>
              <a:rPr lang="en-GB" dirty="0" smtClean="0"/>
            </a:br>
            <a:r>
              <a:rPr lang="en-GB" dirty="0" smtClean="0"/>
              <a:t/>
            </a:r>
            <a:br>
              <a:rPr lang="en-GB" dirty="0" smtClean="0"/>
            </a:br>
            <a:r>
              <a:rPr lang="en-GB" dirty="0" smtClean="0"/>
              <a:t>with </a:t>
            </a:r>
            <a:br>
              <a:rPr lang="en-GB" dirty="0" smtClean="0"/>
            </a:br>
            <a:r>
              <a:rPr lang="en-GB" dirty="0" smtClean="0"/>
              <a:t>JOL Online</a:t>
            </a:r>
            <a:endParaRPr lang="en-US" dirty="0"/>
          </a:p>
        </p:txBody>
      </p:sp>
      <p:sp>
        <p:nvSpPr>
          <p:cNvPr id="3" name="Subtitle 2"/>
          <p:cNvSpPr>
            <a:spLocks noGrp="1"/>
          </p:cNvSpPr>
          <p:nvPr>
            <p:ph type="subTitle" idx="1"/>
          </p:nvPr>
        </p:nvSpPr>
        <p:spPr/>
        <p:txBody>
          <a:bodyPr/>
          <a:lstStyle/>
          <a:p>
            <a:r>
              <a:rPr lang="en-GB" dirty="0" smtClean="0"/>
              <a:t>Introduction and showcase for the new lessons and notable practice sharing application</a:t>
            </a:r>
            <a:endParaRPr lang="en-US" dirty="0"/>
          </a:p>
        </p:txBody>
      </p:sp>
      <p:pic>
        <p:nvPicPr>
          <p:cNvPr id="4" name="Picture 3"/>
          <p:cNvPicPr>
            <a:picLocks noChangeAspect="1"/>
          </p:cNvPicPr>
          <p:nvPr/>
        </p:nvPicPr>
        <p:blipFill rotWithShape="1">
          <a:blip r:embed="rId3"/>
          <a:srcRect l="44881" t="31009" r="28344" b="55843"/>
          <a:stretch/>
        </p:blipFill>
        <p:spPr>
          <a:xfrm>
            <a:off x="5724128" y="188640"/>
            <a:ext cx="3096344" cy="8196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JOL and LD Transition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JOL Transition workshop objectives </a:t>
            </a:r>
          </a:p>
          <a:p>
            <a:pPr marL="1242900" lvl="3" indent="-342900"/>
            <a:r>
              <a:rPr lang="en-GB" dirty="0" smtClean="0"/>
              <a:t>Continue to develop JOL Online with key stakeholders </a:t>
            </a:r>
          </a:p>
          <a:p>
            <a:pPr marL="1242900" lvl="3" indent="-342900"/>
            <a:r>
              <a:rPr lang="en-GB" dirty="0" smtClean="0"/>
              <a:t>Support current sector lessons systems and integration with JOL Online </a:t>
            </a:r>
          </a:p>
          <a:p>
            <a:pPr marL="2857500" lvl="5" indent="-342900"/>
            <a:r>
              <a:rPr lang="en-GB" dirty="0" smtClean="0"/>
              <a:t>NOL </a:t>
            </a:r>
          </a:p>
          <a:p>
            <a:pPr marL="2857500" lvl="5" indent="-342900"/>
            <a:r>
              <a:rPr lang="en-GB" dirty="0" smtClean="0"/>
              <a:t>LID </a:t>
            </a:r>
          </a:p>
          <a:p>
            <a:pPr marL="2857500" lvl="5" indent="-342900"/>
            <a:r>
              <a:rPr lang="en-GB" dirty="0" err="1" smtClean="0"/>
              <a:t>NPoCC</a:t>
            </a:r>
            <a:endParaRPr lang="en-GB" dirty="0" smtClean="0"/>
          </a:p>
          <a:p>
            <a:pPr marL="2857500" lvl="5" indent="-342900"/>
            <a:r>
              <a:rPr lang="en-GB" dirty="0" smtClean="0"/>
              <a:t>EPC</a:t>
            </a:r>
          </a:p>
          <a:p>
            <a:pPr marL="2857500" lvl="5" indent="-342900"/>
            <a:r>
              <a:rPr lang="en-GB" dirty="0" smtClean="0"/>
              <a:t>Strategic JOL seminars </a:t>
            </a:r>
          </a:p>
          <a:p>
            <a:pPr marL="1242900" lvl="3" indent="-342900"/>
            <a:r>
              <a:rPr lang="en-GB" dirty="0" smtClean="0"/>
              <a:t>Provide JOL options paper to the Interoperability Board (December 2017)</a:t>
            </a:r>
          </a:p>
          <a:p>
            <a:pPr marL="1242900" lvl="3" indent="-342900"/>
            <a:r>
              <a:rPr lang="en-GB" dirty="0" smtClean="0"/>
              <a:t>Approve JOL secretariat role and responsibilities (November 2017)</a:t>
            </a:r>
          </a:p>
          <a:p>
            <a:pPr marL="1242900" lvl="3" indent="-342900"/>
            <a:r>
              <a:rPr lang="en-GB" dirty="0" smtClean="0"/>
              <a:t>Appoint JOL Secretariat (January 2018)</a:t>
            </a:r>
          </a:p>
          <a:p>
            <a:pPr marL="1242900" lvl="3" indent="-342900"/>
            <a:r>
              <a:rPr lang="en-GB" dirty="0" smtClean="0"/>
              <a:t>HMIC FRS CQC review 2018 (JESIP and JOL)</a:t>
            </a:r>
          </a:p>
          <a:p>
            <a:pPr marL="1242900" lvl="3" indent="-342900"/>
            <a:endParaRPr lang="en-GB" dirty="0" smtClean="0"/>
          </a:p>
          <a:p>
            <a:pPr marL="1242900" lvl="3" indent="-342900"/>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11" name="Picture 10"/>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224016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2196"/>
            <a:ext cx="8028000" cy="648072"/>
          </a:xfrm>
        </p:spPr>
        <p:txBody>
          <a:bodyPr>
            <a:normAutofit fontScale="90000"/>
          </a:bodyPr>
          <a:lstStyle/>
          <a:p>
            <a:r>
              <a:rPr lang="en-GB" dirty="0" smtClean="0"/>
              <a:t>Lessons capture and submission - previously</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sp>
        <p:nvSpPr>
          <p:cNvPr id="32" name="Rectangle 31"/>
          <p:cNvSpPr/>
          <p:nvPr/>
        </p:nvSpPr>
        <p:spPr>
          <a:xfrm>
            <a:off x="219673" y="5168777"/>
            <a:ext cx="1680881" cy="914400"/>
          </a:xfrm>
          <a:prstGeom prst="rect">
            <a:avLst/>
          </a:prstGeom>
          <a:solidFill>
            <a:srgbClr val="F79646"/>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JOL input</a:t>
            </a:r>
          </a:p>
        </p:txBody>
      </p:sp>
      <p:sp>
        <p:nvSpPr>
          <p:cNvPr id="33" name="Rectangle 32"/>
          <p:cNvSpPr/>
          <p:nvPr/>
        </p:nvSpPr>
        <p:spPr>
          <a:xfrm>
            <a:off x="4388328" y="5317040"/>
            <a:ext cx="1775012" cy="914400"/>
          </a:xfrm>
          <a:prstGeom prst="rect">
            <a:avLst/>
          </a:prstGeom>
          <a:solidFill>
            <a:srgbClr val="F79646"/>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Single sector/LRF lessons input</a:t>
            </a:r>
          </a:p>
        </p:txBody>
      </p:sp>
      <p:sp>
        <p:nvSpPr>
          <p:cNvPr id="34" name="Oval 33"/>
          <p:cNvSpPr/>
          <p:nvPr/>
        </p:nvSpPr>
        <p:spPr>
          <a:xfrm>
            <a:off x="141679" y="4227240"/>
            <a:ext cx="1735328" cy="585340"/>
          </a:xfrm>
          <a:prstGeom prst="ellipse">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noProof="0" dirty="0" smtClean="0">
                <a:solidFill>
                  <a:prstClr val="white"/>
                </a:solidFill>
                <a:latin typeface="Calibri"/>
              </a:rPr>
              <a:t>Se</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cretariat</a:t>
            </a:r>
          </a:p>
        </p:txBody>
      </p:sp>
      <p:sp>
        <p:nvSpPr>
          <p:cNvPr id="35" name="Oval 34"/>
          <p:cNvSpPr/>
          <p:nvPr/>
        </p:nvSpPr>
        <p:spPr>
          <a:xfrm>
            <a:off x="4388328" y="4062710"/>
            <a:ext cx="1775012" cy="914400"/>
          </a:xfrm>
          <a:prstGeom prst="ellipse">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noProof="0" dirty="0" smtClean="0">
                <a:solidFill>
                  <a:prstClr val="white"/>
                </a:solidFill>
                <a:latin typeface="Calibri"/>
              </a:rPr>
              <a:t>Se</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cretariat</a:t>
            </a:r>
          </a:p>
        </p:txBody>
      </p:sp>
      <p:sp>
        <p:nvSpPr>
          <p:cNvPr id="36" name="Rounded Rectangle 35"/>
          <p:cNvSpPr/>
          <p:nvPr/>
        </p:nvSpPr>
        <p:spPr>
          <a:xfrm>
            <a:off x="242444" y="2993180"/>
            <a:ext cx="1168620"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noProof="0" dirty="0" smtClean="0">
                <a:solidFill>
                  <a:prstClr val="white"/>
                </a:solidFill>
                <a:latin typeface="Calibri"/>
              </a:rPr>
              <a:t>De</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cisions</a:t>
            </a:r>
          </a:p>
        </p:txBody>
      </p:sp>
      <p:sp>
        <p:nvSpPr>
          <p:cNvPr id="37" name="Rounded Rectangle 36"/>
          <p:cNvSpPr/>
          <p:nvPr/>
        </p:nvSpPr>
        <p:spPr>
          <a:xfrm>
            <a:off x="4812728" y="2761213"/>
            <a:ext cx="1293106"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noProof="0" dirty="0" smtClean="0">
                <a:solidFill>
                  <a:prstClr val="white"/>
                </a:solidFill>
                <a:latin typeface="Calibri"/>
              </a:rPr>
              <a:t>De</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cisions</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879" y="3648652"/>
            <a:ext cx="1069682" cy="1069682"/>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7765" y="3226900"/>
            <a:ext cx="1125419" cy="933090"/>
          </a:xfrm>
          <a:prstGeom prst="rect">
            <a:avLst/>
          </a:prstGeom>
        </p:spPr>
      </p:pic>
      <p:sp>
        <p:nvSpPr>
          <p:cNvPr id="40" name="TextBox 39"/>
          <p:cNvSpPr txBox="1"/>
          <p:nvPr/>
        </p:nvSpPr>
        <p:spPr>
          <a:xfrm>
            <a:off x="3794034" y="3329356"/>
            <a:ext cx="697627" cy="523220"/>
          </a:xfrm>
          <a:prstGeom prst="rect">
            <a:avLst/>
          </a:prstGeom>
          <a:noFill/>
        </p:spPr>
        <p:txBody>
          <a:bodyPr wrap="none" rtlCol="0">
            <a:spAutoFit/>
          </a:bodyPr>
          <a:lstStyle/>
          <a:p>
            <a:r>
              <a:rPr lang="en-GB" sz="2800" b="1" dirty="0" smtClean="0">
                <a:solidFill>
                  <a:prstClr val="black"/>
                </a:solidFill>
                <a:latin typeface="Calibri"/>
              </a:rPr>
              <a:t>JOL</a:t>
            </a:r>
            <a:endParaRPr lang="en-GB" sz="2800" b="1" dirty="0">
              <a:solidFill>
                <a:prstClr val="black"/>
              </a:solidFill>
              <a:latin typeface="Calibri"/>
            </a:endParaRPr>
          </a:p>
        </p:txBody>
      </p:sp>
      <p:sp>
        <p:nvSpPr>
          <p:cNvPr id="41" name="Up Arrow 40"/>
          <p:cNvSpPr/>
          <p:nvPr/>
        </p:nvSpPr>
        <p:spPr>
          <a:xfrm>
            <a:off x="804082" y="4862019"/>
            <a:ext cx="224045" cy="220245"/>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 name="Up Arrow 41"/>
          <p:cNvSpPr/>
          <p:nvPr/>
        </p:nvSpPr>
        <p:spPr>
          <a:xfrm>
            <a:off x="643560" y="3944031"/>
            <a:ext cx="224056" cy="197219"/>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 name="Up Arrow 42"/>
          <p:cNvSpPr/>
          <p:nvPr/>
        </p:nvSpPr>
        <p:spPr>
          <a:xfrm>
            <a:off x="5156826" y="5056266"/>
            <a:ext cx="226124" cy="175682"/>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 name="Up Arrow 43"/>
          <p:cNvSpPr/>
          <p:nvPr/>
        </p:nvSpPr>
        <p:spPr>
          <a:xfrm>
            <a:off x="5178117" y="3745058"/>
            <a:ext cx="257979" cy="198973"/>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 name="Rectangle 44"/>
          <p:cNvSpPr/>
          <p:nvPr/>
        </p:nvSpPr>
        <p:spPr>
          <a:xfrm>
            <a:off x="1654975" y="2504519"/>
            <a:ext cx="2006372" cy="914400"/>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Interoperability Board</a:t>
            </a:r>
          </a:p>
        </p:txBody>
      </p:sp>
      <p:cxnSp>
        <p:nvCxnSpPr>
          <p:cNvPr id="46" name="Straight Arrow Connector 45"/>
          <p:cNvCxnSpPr/>
          <p:nvPr/>
        </p:nvCxnSpPr>
        <p:spPr>
          <a:xfrm flipH="1">
            <a:off x="1969438" y="4067489"/>
            <a:ext cx="1359431" cy="475672"/>
          </a:xfrm>
          <a:prstGeom prst="straightConnector1">
            <a:avLst/>
          </a:prstGeom>
          <a:noFill/>
          <a:ln w="25400" cap="flat" cmpd="sng" algn="ctr">
            <a:solidFill>
              <a:srgbClr val="8064A2"/>
            </a:solidFill>
            <a:prstDash val="lgDashDot"/>
            <a:tailEnd type="triangle"/>
          </a:ln>
          <a:effectLst>
            <a:outerShdw blurRad="40000" dist="20000" dir="5400000" rotWithShape="0">
              <a:srgbClr val="000000">
                <a:alpha val="38000"/>
              </a:srgbClr>
            </a:outerShdw>
          </a:effectLst>
        </p:spPr>
      </p:cxnSp>
      <p:cxnSp>
        <p:nvCxnSpPr>
          <p:cNvPr id="47" name="Straight Arrow Connector 46"/>
          <p:cNvCxnSpPr>
            <a:endCxn id="45" idx="1"/>
          </p:cNvCxnSpPr>
          <p:nvPr/>
        </p:nvCxnSpPr>
        <p:spPr>
          <a:xfrm flipV="1">
            <a:off x="1381860" y="2961719"/>
            <a:ext cx="273115" cy="31461"/>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sp>
        <p:nvSpPr>
          <p:cNvPr id="48" name="Content Placeholder 29"/>
          <p:cNvSpPr txBox="1">
            <a:spLocks/>
          </p:cNvSpPr>
          <p:nvPr/>
        </p:nvSpPr>
        <p:spPr>
          <a:xfrm>
            <a:off x="1910192" y="3811803"/>
            <a:ext cx="1156447" cy="523220"/>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800" b="1" i="0" u="none" strike="noStrike" kern="1200" cap="none" spc="0" normalizeH="0" baseline="0" noProof="0" dirty="0" smtClean="0">
                <a:ln>
                  <a:noFill/>
                </a:ln>
                <a:solidFill>
                  <a:srgbClr val="FF0000"/>
                </a:solidFill>
                <a:effectLst/>
                <a:uLnTx/>
                <a:uFillTx/>
                <a:latin typeface="Calibri"/>
                <a:ea typeface="+mn-ea"/>
                <a:cs typeface="+mn-cs"/>
              </a:rPr>
              <a:t>   J</a:t>
            </a:r>
            <a:r>
              <a:rPr kumimoji="0" lang="en-GB" sz="2800" b="1" i="0" u="none" strike="noStrike" kern="1200" cap="none" spc="0" normalizeH="0" baseline="0" noProof="0" dirty="0" smtClean="0">
                <a:ln>
                  <a:noFill/>
                </a:ln>
                <a:solidFill>
                  <a:srgbClr val="0070C0"/>
                </a:solidFill>
                <a:effectLst/>
                <a:uLnTx/>
                <a:uFillTx/>
                <a:latin typeface="Calibri"/>
                <a:ea typeface="+mn-ea"/>
                <a:cs typeface="+mn-cs"/>
              </a:rPr>
              <a:t>O</a:t>
            </a:r>
            <a:r>
              <a:rPr kumimoji="0" lang="en-GB" sz="2800" b="1" i="0" u="none" strike="noStrike" kern="1200" cap="none" spc="0" normalizeH="0" baseline="0" noProof="0" dirty="0" smtClean="0">
                <a:ln>
                  <a:noFill/>
                </a:ln>
                <a:solidFill>
                  <a:srgbClr val="00B050"/>
                </a:solidFill>
                <a:effectLst/>
                <a:uLnTx/>
                <a:uFillTx/>
                <a:latin typeface="Calibri"/>
                <a:ea typeface="+mn-ea"/>
                <a:cs typeface="+mn-cs"/>
              </a:rPr>
              <a:t>L</a:t>
            </a:r>
            <a:endParaRPr kumimoji="0" lang="en-GB" sz="2800" b="1" i="0" u="none" strike="noStrike" kern="1200" cap="none" spc="0" normalizeH="0" baseline="0" noProof="0" dirty="0">
              <a:ln>
                <a:noFill/>
              </a:ln>
              <a:solidFill>
                <a:srgbClr val="00B050"/>
              </a:solidFill>
              <a:effectLst/>
              <a:uLnTx/>
              <a:uFillTx/>
              <a:latin typeface="Calibri"/>
              <a:ea typeface="+mn-ea"/>
              <a:cs typeface="+mn-cs"/>
            </a:endParaRPr>
          </a:p>
        </p:txBody>
      </p:sp>
      <p:cxnSp>
        <p:nvCxnSpPr>
          <p:cNvPr id="49" name="Straight Arrow Connector 48"/>
          <p:cNvCxnSpPr/>
          <p:nvPr/>
        </p:nvCxnSpPr>
        <p:spPr>
          <a:xfrm flipV="1">
            <a:off x="6029546" y="3214859"/>
            <a:ext cx="620496" cy="1"/>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sp>
        <p:nvSpPr>
          <p:cNvPr id="50" name="Pentagon 49"/>
          <p:cNvSpPr/>
          <p:nvPr/>
        </p:nvSpPr>
        <p:spPr>
          <a:xfrm>
            <a:off x="6747967" y="2871643"/>
            <a:ext cx="2136746" cy="702435"/>
          </a:xfrm>
          <a:prstGeom prst="homePlate">
            <a:avLst/>
          </a:prstGeom>
          <a:solidFill>
            <a:srgbClr val="92D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Single sector/LRF lessons</a:t>
            </a:r>
          </a:p>
        </p:txBody>
      </p:sp>
      <p:cxnSp>
        <p:nvCxnSpPr>
          <p:cNvPr id="51" name="Straight Arrow Connector 50"/>
          <p:cNvCxnSpPr/>
          <p:nvPr/>
        </p:nvCxnSpPr>
        <p:spPr>
          <a:xfrm>
            <a:off x="3690492" y="2495906"/>
            <a:ext cx="1877109" cy="1045"/>
          </a:xfrm>
          <a:prstGeom prst="straightConnector1">
            <a:avLst/>
          </a:prstGeom>
          <a:noFill/>
          <a:ln w="38100" cap="flat" cmpd="sng" algn="ctr">
            <a:solidFill>
              <a:sysClr val="windowText" lastClr="000000"/>
            </a:solidFill>
            <a:prstDash val="solid"/>
            <a:tailEnd type="triangle"/>
          </a:ln>
          <a:effectLst>
            <a:outerShdw blurRad="40000" dist="23000" dir="5400000" rotWithShape="0">
              <a:srgbClr val="000000">
                <a:alpha val="35000"/>
              </a:srgbClr>
            </a:outerShdw>
          </a:effectLst>
        </p:spPr>
      </p:cxnSp>
      <p:sp>
        <p:nvSpPr>
          <p:cNvPr id="52" name="Content Placeholder 46"/>
          <p:cNvSpPr txBox="1">
            <a:spLocks/>
          </p:cNvSpPr>
          <p:nvPr/>
        </p:nvSpPr>
        <p:spPr>
          <a:xfrm>
            <a:off x="5567601" y="1997553"/>
            <a:ext cx="2244915" cy="665945"/>
          </a:xfrm>
          <a:prstGeom prst="homePlate">
            <a:avLst/>
          </a:prstGeom>
          <a:solidFill>
            <a:srgbClr val="92D050"/>
          </a:solidFill>
          <a:ln w="25400" cap="flat" cmpd="sng" algn="ctr">
            <a:solidFill>
              <a:srgbClr val="4F81BD">
                <a:shade val="50000"/>
              </a:srgbClr>
            </a:solidFill>
            <a:prstDash val="solid"/>
          </a:ln>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ysClr val="window" lastClr="FFFFFF"/>
                </a:solidFill>
                <a:effectLst/>
                <a:uLnTx/>
                <a:uFillTx/>
                <a:latin typeface="Calibri"/>
                <a:ea typeface="+mn-ea"/>
                <a:cs typeface="+mn-cs"/>
              </a:rPr>
              <a:t>Emergency Service and Wider Responder  Lessons</a:t>
            </a:r>
            <a:endParaRPr kumimoji="0" lang="en-GB" sz="1600" b="0" i="0" u="none" strike="noStrike" kern="1200" cap="none" spc="0" normalizeH="0" baseline="0" noProof="0" dirty="0">
              <a:ln>
                <a:noFill/>
              </a:ln>
              <a:solidFill>
                <a:sysClr val="window" lastClr="FFFFFF"/>
              </a:solidFill>
              <a:effectLst/>
              <a:uLnTx/>
              <a:uFillTx/>
              <a:latin typeface="Calibri"/>
              <a:ea typeface="+mn-ea"/>
              <a:cs typeface="+mn-cs"/>
            </a:endParaRPr>
          </a:p>
        </p:txBody>
      </p:sp>
      <p:pic>
        <p:nvPicPr>
          <p:cNvPr id="29" name="Picture 28"/>
          <p:cNvPicPr>
            <a:picLocks noChangeAspect="1"/>
          </p:cNvPicPr>
          <p:nvPr/>
        </p:nvPicPr>
        <p:blipFill rotWithShape="1">
          <a:blip r:embed="rId6"/>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90238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grpId="0" nodeType="afterEffect">
                                  <p:stCondLst>
                                    <p:cond delay="30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0" nodeType="afterEffect">
                                  <p:stCondLst>
                                    <p:cond delay="3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300"/>
                                  </p:stCondLst>
                                  <p:childTnLst>
                                    <p:set>
                                      <p:cBhvr>
                                        <p:cTn id="15" dur="1" fill="hold">
                                          <p:stCondLst>
                                            <p:cond delay="0"/>
                                          </p:stCondLst>
                                        </p:cTn>
                                        <p:tgtEl>
                                          <p:spTgt spid="42"/>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grpId="0" nodeType="afterEffect">
                                  <p:stCondLst>
                                    <p:cond delay="30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300"/>
                                  </p:stCondLst>
                                  <p:childTnLst>
                                    <p:set>
                                      <p:cBhvr>
                                        <p:cTn id="21" dur="1" fill="hold">
                                          <p:stCondLst>
                                            <p:cond delay="0"/>
                                          </p:stCondLst>
                                        </p:cTn>
                                        <p:tgtEl>
                                          <p:spTgt spid="47"/>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300"/>
                                  </p:stCondLst>
                                  <p:childTnLst>
                                    <p:set>
                                      <p:cBhvr>
                                        <p:cTn id="24" dur="1" fill="hold">
                                          <p:stCondLst>
                                            <p:cond delay="0"/>
                                          </p:stCondLst>
                                        </p:cTn>
                                        <p:tgtEl>
                                          <p:spTgt spid="45"/>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nodeType="afterEffect">
                                  <p:stCondLst>
                                    <p:cond delay="300"/>
                                  </p:stCondLst>
                                  <p:childTnLst>
                                    <p:set>
                                      <p:cBhvr>
                                        <p:cTn id="27" dur="1" fill="hold">
                                          <p:stCondLst>
                                            <p:cond delay="0"/>
                                          </p:stCondLst>
                                        </p:cTn>
                                        <p:tgtEl>
                                          <p:spTgt spid="51"/>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grpId="0" nodeType="afterEffect">
                                  <p:stCondLst>
                                    <p:cond delay="300"/>
                                  </p:stCondLst>
                                  <p:childTnLst>
                                    <p:set>
                                      <p:cBhvr>
                                        <p:cTn id="30" dur="1" fill="hold">
                                          <p:stCondLst>
                                            <p:cond delay="0"/>
                                          </p:stCondLst>
                                        </p:cTn>
                                        <p:tgtEl>
                                          <p:spTgt spid="52"/>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grpId="0" nodeType="afterEffect">
                                  <p:stCondLst>
                                    <p:cond delay="3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300"/>
                                  </p:stCondLst>
                                  <p:childTnLst>
                                    <p:set>
                                      <p:cBhvr>
                                        <p:cTn id="36" dur="1" fill="hold">
                                          <p:stCondLst>
                                            <p:cond delay="0"/>
                                          </p:stCondLst>
                                        </p:cTn>
                                        <p:tgtEl>
                                          <p:spTgt spid="43"/>
                                        </p:tgtEl>
                                        <p:attrNameLst>
                                          <p:attrName>style.visibility</p:attrName>
                                        </p:attrNameLst>
                                      </p:cBhvr>
                                      <p:to>
                                        <p:strVal val="visible"/>
                                      </p:to>
                                    </p:set>
                                  </p:childTnLst>
                                </p:cTn>
                              </p:par>
                            </p:childTnLst>
                          </p:cTn>
                        </p:par>
                        <p:par>
                          <p:cTn id="37" fill="hold">
                            <p:stCondLst>
                              <p:cond delay="3300"/>
                            </p:stCondLst>
                            <p:childTnLst>
                              <p:par>
                                <p:cTn id="38" presetID="1" presetClass="entr" presetSubtype="0" fill="hold" grpId="0" nodeType="afterEffect">
                                  <p:stCondLst>
                                    <p:cond delay="300"/>
                                  </p:stCondLst>
                                  <p:childTnLst>
                                    <p:set>
                                      <p:cBhvr>
                                        <p:cTn id="39" dur="1" fill="hold">
                                          <p:stCondLst>
                                            <p:cond delay="0"/>
                                          </p:stCondLst>
                                        </p:cTn>
                                        <p:tgtEl>
                                          <p:spTgt spid="35"/>
                                        </p:tgtEl>
                                        <p:attrNameLst>
                                          <p:attrName>style.visibility</p:attrName>
                                        </p:attrNameLst>
                                      </p:cBhvr>
                                      <p:to>
                                        <p:strVal val="visible"/>
                                      </p:to>
                                    </p:set>
                                  </p:childTnLst>
                                </p:cTn>
                              </p:par>
                            </p:childTnLst>
                          </p:cTn>
                        </p:par>
                        <p:par>
                          <p:cTn id="40" fill="hold">
                            <p:stCondLst>
                              <p:cond delay="3600"/>
                            </p:stCondLst>
                            <p:childTnLst>
                              <p:par>
                                <p:cTn id="41" presetID="1" presetClass="entr" presetSubtype="0" fill="hold" grpId="0" nodeType="afterEffect">
                                  <p:stCondLst>
                                    <p:cond delay="300"/>
                                  </p:stCondLst>
                                  <p:childTnLst>
                                    <p:set>
                                      <p:cBhvr>
                                        <p:cTn id="42" dur="1" fill="hold">
                                          <p:stCondLst>
                                            <p:cond delay="0"/>
                                          </p:stCondLst>
                                        </p:cTn>
                                        <p:tgtEl>
                                          <p:spTgt spid="44"/>
                                        </p:tgtEl>
                                        <p:attrNameLst>
                                          <p:attrName>style.visibility</p:attrName>
                                        </p:attrNameLst>
                                      </p:cBhvr>
                                      <p:to>
                                        <p:strVal val="visible"/>
                                      </p:to>
                                    </p:set>
                                  </p:childTnLst>
                                </p:cTn>
                              </p:par>
                            </p:childTnLst>
                          </p:cTn>
                        </p:par>
                        <p:par>
                          <p:cTn id="43" fill="hold">
                            <p:stCondLst>
                              <p:cond delay="3900"/>
                            </p:stCondLst>
                            <p:childTnLst>
                              <p:par>
                                <p:cTn id="44" presetID="1" presetClass="entr" presetSubtype="0" fill="hold" grpId="0" nodeType="afterEffect">
                                  <p:stCondLst>
                                    <p:cond delay="30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4200"/>
                            </p:stCondLst>
                            <p:childTnLst>
                              <p:par>
                                <p:cTn id="47" presetID="1" presetClass="entr" presetSubtype="0" fill="hold" nodeType="afterEffect">
                                  <p:stCondLst>
                                    <p:cond delay="30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300"/>
                                  </p:stCondLst>
                                  <p:childTnLst>
                                    <p:set>
                                      <p:cBhvr>
                                        <p:cTn id="51" dur="1" fill="hold">
                                          <p:stCondLst>
                                            <p:cond delay="0"/>
                                          </p:stCondLst>
                                        </p:cTn>
                                        <p:tgtEl>
                                          <p:spTgt spid="50"/>
                                        </p:tgtEl>
                                        <p:attrNameLst>
                                          <p:attrName>style.visibility</p:attrName>
                                        </p:attrNameLst>
                                      </p:cBhvr>
                                      <p:to>
                                        <p:strVal val="visible"/>
                                      </p:to>
                                    </p:set>
                                  </p:childTnLst>
                                </p:cTn>
                              </p:par>
                            </p:childTnLst>
                          </p:cTn>
                        </p:par>
                        <p:par>
                          <p:cTn id="52" fill="hold">
                            <p:stCondLst>
                              <p:cond delay="4800"/>
                            </p:stCondLst>
                            <p:childTnLst>
                              <p:par>
                                <p:cTn id="53" presetID="1" presetClass="entr" presetSubtype="0" fill="hold" nodeType="afterEffect">
                                  <p:stCondLst>
                                    <p:cond delay="300"/>
                                  </p:stCondLst>
                                  <p:childTnLst>
                                    <p:set>
                                      <p:cBhvr>
                                        <p:cTn id="54" dur="1" fill="hold">
                                          <p:stCondLst>
                                            <p:cond delay="0"/>
                                          </p:stCondLst>
                                        </p:cTn>
                                        <p:tgtEl>
                                          <p:spTgt spid="38"/>
                                        </p:tgtEl>
                                        <p:attrNameLst>
                                          <p:attrName>style.visibility</p:attrName>
                                        </p:attrNameLst>
                                      </p:cBhvr>
                                      <p:to>
                                        <p:strVal val="visible"/>
                                      </p:to>
                                    </p:set>
                                  </p:childTnLst>
                                </p:cTn>
                              </p:par>
                            </p:childTnLst>
                          </p:cTn>
                        </p:par>
                        <p:par>
                          <p:cTn id="55" fill="hold">
                            <p:stCondLst>
                              <p:cond delay="5100"/>
                            </p:stCondLst>
                            <p:childTnLst>
                              <p:par>
                                <p:cTn id="56" presetID="1" presetClass="entr" presetSubtype="0" fill="hold" nodeType="afterEffect">
                                  <p:stCondLst>
                                    <p:cond delay="300"/>
                                  </p:stCondLst>
                                  <p:childTnLst>
                                    <p:set>
                                      <p:cBhvr>
                                        <p:cTn id="57" dur="1" fill="hold">
                                          <p:stCondLst>
                                            <p:cond delay="0"/>
                                          </p:stCondLst>
                                        </p:cTn>
                                        <p:tgtEl>
                                          <p:spTgt spid="39"/>
                                        </p:tgtEl>
                                        <p:attrNameLst>
                                          <p:attrName>style.visibility</p:attrName>
                                        </p:attrNameLst>
                                      </p:cBhvr>
                                      <p:to>
                                        <p:strVal val="visible"/>
                                      </p:to>
                                    </p:set>
                                  </p:childTnLst>
                                </p:cTn>
                              </p:par>
                            </p:childTnLst>
                          </p:cTn>
                        </p:par>
                        <p:par>
                          <p:cTn id="58" fill="hold">
                            <p:stCondLst>
                              <p:cond delay="5400"/>
                            </p:stCondLst>
                            <p:childTnLst>
                              <p:par>
                                <p:cTn id="59" presetID="1" presetClass="entr" presetSubtype="0" fill="hold" grpId="0" nodeType="afterEffect">
                                  <p:stCondLst>
                                    <p:cond delay="300"/>
                                  </p:stCondLst>
                                  <p:childTnLst>
                                    <p:set>
                                      <p:cBhvr>
                                        <p:cTn id="60" dur="1" fill="hold">
                                          <p:stCondLst>
                                            <p:cond delay="0"/>
                                          </p:stCondLst>
                                        </p:cTn>
                                        <p:tgtEl>
                                          <p:spTgt spid="40"/>
                                        </p:tgtEl>
                                        <p:attrNameLst>
                                          <p:attrName>style.visibility</p:attrName>
                                        </p:attrNameLst>
                                      </p:cBhvr>
                                      <p:to>
                                        <p:strVal val="visible"/>
                                      </p:to>
                                    </p:set>
                                  </p:childTnLst>
                                </p:cTn>
                              </p:par>
                            </p:childTnLst>
                          </p:cTn>
                        </p:par>
                        <p:par>
                          <p:cTn id="61" fill="hold">
                            <p:stCondLst>
                              <p:cond delay="5700"/>
                            </p:stCondLst>
                            <p:childTnLst>
                              <p:par>
                                <p:cTn id="62" presetID="1" presetClass="entr" presetSubtype="0" fill="hold" grpId="0" nodeType="afterEffect">
                                  <p:stCondLst>
                                    <p:cond delay="300"/>
                                  </p:stCondLst>
                                  <p:childTnLst>
                                    <p:set>
                                      <p:cBhvr>
                                        <p:cTn id="63" dur="1" fill="hold">
                                          <p:stCondLst>
                                            <p:cond delay="0"/>
                                          </p:stCondLst>
                                        </p:cTn>
                                        <p:tgtEl>
                                          <p:spTgt spid="48">
                                            <p:txEl>
                                              <p:pRg st="0" end="0"/>
                                            </p:txEl>
                                          </p:spTgt>
                                        </p:tgtEl>
                                        <p:attrNameLst>
                                          <p:attrName>style.visibility</p:attrName>
                                        </p:attrNameLst>
                                      </p:cBhvr>
                                      <p:to>
                                        <p:strVal val="visible"/>
                                      </p:to>
                                    </p:set>
                                  </p:childTnLst>
                                </p:cTn>
                              </p:par>
                            </p:childTnLst>
                          </p:cTn>
                        </p:par>
                        <p:par>
                          <p:cTn id="64" fill="hold">
                            <p:stCondLst>
                              <p:cond delay="6000"/>
                            </p:stCondLst>
                            <p:childTnLst>
                              <p:par>
                                <p:cTn id="65" presetID="1" presetClass="entr" presetSubtype="0" fill="hold" nodeType="afterEffect">
                                  <p:stCondLst>
                                    <p:cond delay="30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0" grpId="0"/>
      <p:bldP spid="41" grpId="0" animBg="1"/>
      <p:bldP spid="42" grpId="0" animBg="1"/>
      <p:bldP spid="43" grpId="0" animBg="1"/>
      <p:bldP spid="44" grpId="0" animBg="1"/>
      <p:bldP spid="45" grpId="0" animBg="1"/>
      <p:bldP spid="48" grpId="0" build="p"/>
      <p:bldP spid="50"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46"/>
          <p:cNvSpPr txBox="1">
            <a:spLocks/>
          </p:cNvSpPr>
          <p:nvPr/>
        </p:nvSpPr>
        <p:spPr>
          <a:xfrm>
            <a:off x="2499288" y="3173147"/>
            <a:ext cx="1853916" cy="53111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a:buFont typeface="Arial" pitchFamily="34" charset="0"/>
              <a:buNone/>
            </a:pPr>
            <a:r>
              <a:rPr lang="en-GB" sz="1200" dirty="0" smtClean="0">
                <a:solidFill>
                  <a:schemeClr val="tx1"/>
                </a:solidFill>
              </a:rPr>
              <a:t>Emergency Service and Responder Agencies Lessons</a:t>
            </a:r>
            <a:endParaRPr lang="en-GB" sz="1200" dirty="0">
              <a:solidFill>
                <a:schemeClr val="tx1"/>
              </a:solidFill>
            </a:endParaRPr>
          </a:p>
        </p:txBody>
      </p:sp>
      <p:sp>
        <p:nvSpPr>
          <p:cNvPr id="2" name="Title 1"/>
          <p:cNvSpPr>
            <a:spLocks noGrp="1"/>
          </p:cNvSpPr>
          <p:nvPr>
            <p:ph type="title"/>
          </p:nvPr>
        </p:nvSpPr>
        <p:spPr/>
        <p:txBody>
          <a:bodyPr>
            <a:normAutofit/>
          </a:bodyPr>
          <a:lstStyle/>
          <a:p>
            <a:r>
              <a:rPr lang="en-GB" sz="2800" dirty="0" smtClean="0"/>
              <a:t>Lessons Capture and Submission - now</a:t>
            </a:r>
            <a:endParaRPr lang="en-GB" sz="28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sp>
        <p:nvSpPr>
          <p:cNvPr id="9" name="Rounded Rectangle 8"/>
          <p:cNvSpPr/>
          <p:nvPr/>
        </p:nvSpPr>
        <p:spPr>
          <a:xfrm>
            <a:off x="6732240" y="2060848"/>
            <a:ext cx="1317812"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FRS</a:t>
            </a:r>
          </a:p>
          <a:p>
            <a:pPr algn="ctr"/>
            <a:r>
              <a:rPr lang="en-GB" sz="1400" dirty="0" smtClean="0"/>
              <a:t>NOLUG</a:t>
            </a:r>
            <a:endParaRPr lang="en-GB" sz="1400" dirty="0"/>
          </a:p>
        </p:txBody>
      </p:sp>
      <p:sp>
        <p:nvSpPr>
          <p:cNvPr id="10" name="Rounded Rectangle 9"/>
          <p:cNvSpPr/>
          <p:nvPr/>
        </p:nvSpPr>
        <p:spPr>
          <a:xfrm>
            <a:off x="6812136" y="4269586"/>
            <a:ext cx="1331259"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Ambulance</a:t>
            </a:r>
          </a:p>
          <a:p>
            <a:pPr algn="ctr"/>
            <a:r>
              <a:rPr lang="en-GB" sz="1400" dirty="0" smtClean="0">
                <a:solidFill>
                  <a:schemeClr val="tx1"/>
                </a:solidFill>
              </a:rPr>
              <a:t>LID</a:t>
            </a:r>
            <a:endParaRPr lang="en-GB" sz="1400" dirty="0">
              <a:solidFill>
                <a:schemeClr val="tx1"/>
              </a:solidFill>
            </a:endParaRPr>
          </a:p>
        </p:txBody>
      </p:sp>
      <p:sp>
        <p:nvSpPr>
          <p:cNvPr id="11" name="Rounded Rectangle 10"/>
          <p:cNvSpPr/>
          <p:nvPr/>
        </p:nvSpPr>
        <p:spPr>
          <a:xfrm>
            <a:off x="6794644" y="3165217"/>
            <a:ext cx="1289422"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Police</a:t>
            </a:r>
          </a:p>
          <a:p>
            <a:pPr algn="ctr"/>
            <a:r>
              <a:rPr lang="en-GB" sz="1400" dirty="0" err="1" smtClean="0"/>
              <a:t>NPoCC</a:t>
            </a:r>
            <a:endParaRPr lang="en-GB" sz="1400" dirty="0"/>
          </a:p>
        </p:txBody>
      </p:sp>
      <p:sp>
        <p:nvSpPr>
          <p:cNvPr id="12" name="Rounded Rectangle 11"/>
          <p:cNvSpPr/>
          <p:nvPr/>
        </p:nvSpPr>
        <p:spPr>
          <a:xfrm>
            <a:off x="6794644" y="5356941"/>
            <a:ext cx="1343212"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LRF</a:t>
            </a:r>
          </a:p>
          <a:p>
            <a:pPr algn="ctr"/>
            <a:r>
              <a:rPr lang="en-GB" sz="1400" dirty="0" smtClean="0"/>
              <a:t>JOL</a:t>
            </a:r>
            <a:endParaRPr lang="en-GB" sz="1400" dirty="0"/>
          </a:p>
        </p:txBody>
      </p:sp>
      <p:sp>
        <p:nvSpPr>
          <p:cNvPr id="13" name="Rounded Rectangle 12"/>
          <p:cNvSpPr/>
          <p:nvPr/>
        </p:nvSpPr>
        <p:spPr>
          <a:xfrm>
            <a:off x="896610" y="3282379"/>
            <a:ext cx="1371134"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OPOC’s</a:t>
            </a:r>
            <a:endParaRPr lang="en-GB" sz="1400" dirty="0"/>
          </a:p>
        </p:txBody>
      </p:sp>
      <p:cxnSp>
        <p:nvCxnSpPr>
          <p:cNvPr id="14" name="Straight Arrow Connector 13"/>
          <p:cNvCxnSpPr>
            <a:endCxn id="10" idx="1"/>
          </p:cNvCxnSpPr>
          <p:nvPr/>
        </p:nvCxnSpPr>
        <p:spPr>
          <a:xfrm flipV="1">
            <a:off x="2411760" y="4726786"/>
            <a:ext cx="4400376" cy="385220"/>
          </a:xfrm>
          <a:prstGeom prst="straightConnector1">
            <a:avLst/>
          </a:prstGeom>
          <a:ln>
            <a:solidFill>
              <a:srgbClr val="00B050"/>
            </a:solidFill>
            <a:prstDash val="lgDashDot"/>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a:endCxn id="11" idx="1"/>
          </p:cNvCxnSpPr>
          <p:nvPr/>
        </p:nvCxnSpPr>
        <p:spPr>
          <a:xfrm flipV="1">
            <a:off x="2336940" y="3622417"/>
            <a:ext cx="4457704" cy="1177600"/>
          </a:xfrm>
          <a:prstGeom prst="straightConnector1">
            <a:avLst/>
          </a:prstGeom>
          <a:ln>
            <a:solidFill>
              <a:srgbClr val="0070C0"/>
            </a:solidFill>
            <a:prstDash val="lgDashDot"/>
            <a:headEnd type="triangle"/>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9" idx="7"/>
            <a:endCxn id="9" idx="1"/>
          </p:cNvCxnSpPr>
          <p:nvPr/>
        </p:nvCxnSpPr>
        <p:spPr>
          <a:xfrm flipV="1">
            <a:off x="2117934" y="2518048"/>
            <a:ext cx="4614306" cy="2146687"/>
          </a:xfrm>
          <a:prstGeom prst="straightConnector1">
            <a:avLst/>
          </a:prstGeom>
          <a:ln>
            <a:solidFill>
              <a:srgbClr val="FF0000"/>
            </a:solidFill>
            <a:prstDash val="lgDashDot"/>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stCxn id="19" idx="5"/>
            <a:endCxn id="12" idx="1"/>
          </p:cNvCxnSpPr>
          <p:nvPr/>
        </p:nvCxnSpPr>
        <p:spPr>
          <a:xfrm>
            <a:off x="2117934" y="5311313"/>
            <a:ext cx="4676710" cy="502828"/>
          </a:xfrm>
          <a:prstGeom prst="straightConnector1">
            <a:avLst/>
          </a:prstGeom>
          <a:ln>
            <a:solidFill>
              <a:srgbClr val="FFFF00"/>
            </a:solidFill>
            <a:prstDash val="lgDashDot"/>
            <a:headEnd type="triangle"/>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483692" y="2082552"/>
            <a:ext cx="200637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Interoperability Board</a:t>
            </a:r>
            <a:endParaRPr lang="en-GB" sz="1400" dirty="0"/>
          </a:p>
        </p:txBody>
      </p:sp>
      <p:sp>
        <p:nvSpPr>
          <p:cNvPr id="19" name="Oval 18"/>
          <p:cNvSpPr/>
          <p:nvPr/>
        </p:nvSpPr>
        <p:spPr>
          <a:xfrm>
            <a:off x="405388" y="4530824"/>
            <a:ext cx="2006372"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Secretariat - </a:t>
            </a:r>
          </a:p>
          <a:p>
            <a:pPr algn="ctr"/>
            <a:r>
              <a:rPr lang="en-GB" sz="1400" dirty="0" smtClean="0"/>
              <a:t>Coordinated by NARU</a:t>
            </a:r>
            <a:endParaRPr lang="en-GB" sz="1400" dirty="0"/>
          </a:p>
        </p:txBody>
      </p:sp>
      <p:sp>
        <p:nvSpPr>
          <p:cNvPr id="20" name="Up Arrow 19"/>
          <p:cNvSpPr/>
          <p:nvPr/>
        </p:nvSpPr>
        <p:spPr>
          <a:xfrm>
            <a:off x="1141571" y="4270020"/>
            <a:ext cx="484632" cy="1670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ounded Rectangle 20"/>
          <p:cNvSpPr/>
          <p:nvPr/>
        </p:nvSpPr>
        <p:spPr>
          <a:xfrm>
            <a:off x="82258" y="3569131"/>
            <a:ext cx="1033358" cy="579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a:t>
            </a:r>
            <a:r>
              <a:rPr lang="en-GB" sz="1400" dirty="0" smtClean="0"/>
              <a:t>ecisions</a:t>
            </a:r>
            <a:endParaRPr lang="en-GB" sz="1400" dirty="0"/>
          </a:p>
        </p:txBody>
      </p:sp>
      <p:sp>
        <p:nvSpPr>
          <p:cNvPr id="22" name="Rectangle 21"/>
          <p:cNvSpPr/>
          <p:nvPr/>
        </p:nvSpPr>
        <p:spPr>
          <a:xfrm>
            <a:off x="4952217" y="2928607"/>
            <a:ext cx="532518" cy="307777"/>
          </a:xfrm>
          <a:prstGeom prst="rect">
            <a:avLst/>
          </a:prstGeom>
        </p:spPr>
        <p:txBody>
          <a:bodyPr wrap="none">
            <a:spAutoFit/>
          </a:bodyPr>
          <a:lstStyle/>
          <a:p>
            <a:r>
              <a:rPr lang="en-GB" sz="1400" b="1" dirty="0">
                <a:solidFill>
                  <a:srgbClr val="FF0000"/>
                </a:solidFill>
              </a:rPr>
              <a:t>J</a:t>
            </a:r>
            <a:r>
              <a:rPr lang="en-GB" sz="1400" b="1" dirty="0">
                <a:solidFill>
                  <a:srgbClr val="0070C0"/>
                </a:solidFill>
              </a:rPr>
              <a:t>O</a:t>
            </a:r>
            <a:r>
              <a:rPr lang="en-GB" sz="1400" b="1" dirty="0">
                <a:solidFill>
                  <a:srgbClr val="00B050"/>
                </a:solidFill>
              </a:rPr>
              <a:t>L</a:t>
            </a:r>
          </a:p>
        </p:txBody>
      </p:sp>
      <p:sp>
        <p:nvSpPr>
          <p:cNvPr id="23" name="Rectangle 22"/>
          <p:cNvSpPr/>
          <p:nvPr/>
        </p:nvSpPr>
        <p:spPr>
          <a:xfrm>
            <a:off x="5156566" y="3531765"/>
            <a:ext cx="532518" cy="307777"/>
          </a:xfrm>
          <a:prstGeom prst="rect">
            <a:avLst/>
          </a:prstGeom>
        </p:spPr>
        <p:txBody>
          <a:bodyPr wrap="none">
            <a:spAutoFit/>
          </a:bodyPr>
          <a:lstStyle/>
          <a:p>
            <a:r>
              <a:rPr lang="en-GB" sz="1400" b="1" dirty="0">
                <a:solidFill>
                  <a:srgbClr val="FF0000"/>
                </a:solidFill>
              </a:rPr>
              <a:t>J</a:t>
            </a:r>
            <a:r>
              <a:rPr lang="en-GB" sz="1400" b="1" dirty="0">
                <a:solidFill>
                  <a:srgbClr val="0070C0"/>
                </a:solidFill>
              </a:rPr>
              <a:t>O</a:t>
            </a:r>
            <a:r>
              <a:rPr lang="en-GB" sz="1400" b="1" dirty="0">
                <a:solidFill>
                  <a:srgbClr val="00B050"/>
                </a:solidFill>
              </a:rPr>
              <a:t>L</a:t>
            </a:r>
          </a:p>
        </p:txBody>
      </p:sp>
      <p:sp>
        <p:nvSpPr>
          <p:cNvPr id="24" name="Rectangle 23"/>
          <p:cNvSpPr/>
          <p:nvPr/>
        </p:nvSpPr>
        <p:spPr>
          <a:xfrm>
            <a:off x="5285837" y="4454939"/>
            <a:ext cx="532518" cy="307777"/>
          </a:xfrm>
          <a:prstGeom prst="rect">
            <a:avLst/>
          </a:prstGeom>
        </p:spPr>
        <p:txBody>
          <a:bodyPr wrap="none">
            <a:spAutoFit/>
          </a:bodyPr>
          <a:lstStyle/>
          <a:p>
            <a:r>
              <a:rPr lang="en-GB" sz="1400" b="1" dirty="0">
                <a:solidFill>
                  <a:srgbClr val="FF0000"/>
                </a:solidFill>
              </a:rPr>
              <a:t>J</a:t>
            </a:r>
            <a:r>
              <a:rPr lang="en-GB" sz="1400" b="1" dirty="0">
                <a:solidFill>
                  <a:srgbClr val="0070C0"/>
                </a:solidFill>
              </a:rPr>
              <a:t>O</a:t>
            </a:r>
            <a:r>
              <a:rPr lang="en-GB" sz="1400" b="1" dirty="0">
                <a:solidFill>
                  <a:srgbClr val="00B050"/>
                </a:solidFill>
              </a:rPr>
              <a:t>L</a:t>
            </a:r>
          </a:p>
        </p:txBody>
      </p:sp>
      <p:sp>
        <p:nvSpPr>
          <p:cNvPr id="25" name="Rectangle 24"/>
          <p:cNvSpPr/>
          <p:nvPr/>
        </p:nvSpPr>
        <p:spPr>
          <a:xfrm>
            <a:off x="5015352" y="5389086"/>
            <a:ext cx="649156" cy="307777"/>
          </a:xfrm>
          <a:prstGeom prst="rect">
            <a:avLst/>
          </a:prstGeom>
        </p:spPr>
        <p:txBody>
          <a:bodyPr wrap="square">
            <a:spAutoFit/>
          </a:bodyPr>
          <a:lstStyle/>
          <a:p>
            <a:r>
              <a:rPr lang="en-GB" sz="1400" b="1" dirty="0" smtClean="0">
                <a:solidFill>
                  <a:srgbClr val="FF0000"/>
                </a:solidFill>
              </a:rPr>
              <a:t>J</a:t>
            </a:r>
            <a:r>
              <a:rPr lang="en-GB" sz="1400" b="1" dirty="0" smtClean="0">
                <a:solidFill>
                  <a:srgbClr val="0070C0"/>
                </a:solidFill>
              </a:rPr>
              <a:t>O</a:t>
            </a:r>
            <a:r>
              <a:rPr lang="en-GB" sz="1400" b="1" dirty="0" smtClean="0">
                <a:solidFill>
                  <a:srgbClr val="00B050"/>
                </a:solidFill>
              </a:rPr>
              <a:t>L</a:t>
            </a:r>
            <a:endParaRPr lang="en-GB" sz="1400" b="1" dirty="0">
              <a:solidFill>
                <a:srgbClr val="00B050"/>
              </a:solidFill>
            </a:endParaRPr>
          </a:p>
        </p:txBody>
      </p:sp>
      <p:sp>
        <p:nvSpPr>
          <p:cNvPr id="26" name="Up Arrow 25"/>
          <p:cNvSpPr/>
          <p:nvPr/>
        </p:nvSpPr>
        <p:spPr>
          <a:xfrm>
            <a:off x="1115616" y="3086684"/>
            <a:ext cx="484632" cy="1262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p:cNvSpPr/>
          <p:nvPr/>
        </p:nvSpPr>
        <p:spPr>
          <a:xfrm>
            <a:off x="621415" y="5722165"/>
            <a:ext cx="1576528" cy="5871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JOL ONLINE input</a:t>
            </a:r>
            <a:endParaRPr lang="en-GB" sz="1400" dirty="0"/>
          </a:p>
        </p:txBody>
      </p:sp>
      <p:sp>
        <p:nvSpPr>
          <p:cNvPr id="29" name="Up Arrow 28"/>
          <p:cNvSpPr/>
          <p:nvPr/>
        </p:nvSpPr>
        <p:spPr>
          <a:xfrm>
            <a:off x="1141571" y="5494156"/>
            <a:ext cx="484632" cy="1670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Content Placeholder 46"/>
          <p:cNvSpPr txBox="1">
            <a:spLocks/>
          </p:cNvSpPr>
          <p:nvPr/>
        </p:nvSpPr>
        <p:spPr>
          <a:xfrm>
            <a:off x="3013265" y="2183617"/>
            <a:ext cx="2244915" cy="665945"/>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a:buFont typeface="Arial" pitchFamily="34" charset="0"/>
              <a:buNone/>
            </a:pPr>
            <a:r>
              <a:rPr lang="en-GB" sz="1200" dirty="0" smtClean="0">
                <a:solidFill>
                  <a:schemeClr val="tx1"/>
                </a:solidFill>
              </a:rPr>
              <a:t>JOL Action Note. </a:t>
            </a:r>
            <a:endParaRPr lang="en-GB" sz="1200" dirty="0">
              <a:solidFill>
                <a:schemeClr val="tx1"/>
              </a:solidFill>
            </a:endParaRPr>
          </a:p>
        </p:txBody>
      </p:sp>
      <p:sp>
        <p:nvSpPr>
          <p:cNvPr id="31" name="Up Arrow 30"/>
          <p:cNvSpPr/>
          <p:nvPr/>
        </p:nvSpPr>
        <p:spPr>
          <a:xfrm rot="5400000">
            <a:off x="2466338" y="2406017"/>
            <a:ext cx="484632" cy="1262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Up Arrow 31"/>
          <p:cNvSpPr/>
          <p:nvPr/>
        </p:nvSpPr>
        <p:spPr>
          <a:xfrm rot="5400000">
            <a:off x="2178306" y="3394116"/>
            <a:ext cx="484632" cy="1262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Content Placeholder 3"/>
          <p:cNvSpPr txBox="1">
            <a:spLocks/>
          </p:cNvSpPr>
          <p:nvPr/>
        </p:nvSpPr>
        <p:spPr>
          <a:xfrm>
            <a:off x="6151974" y="1422450"/>
            <a:ext cx="2806898" cy="4708526"/>
          </a:xfrm>
          <a:prstGeom prst="rect">
            <a:avLst/>
          </a:prstGeom>
        </p:spPr>
        <p:txBody>
          <a:bodyPr>
            <a:normAutofit/>
          </a:bodyPr>
          <a:lstStyle>
            <a:lvl1pPr marL="0" indent="0" algn="l" defTabSz="914400" rtl="0" eaLnBrk="1" latinLnBrk="0" hangingPunct="1">
              <a:spcBef>
                <a:spcPts val="1200"/>
              </a:spcBef>
              <a:buFont typeface="Arial" pitchFamily="34" charset="0"/>
              <a:buNone/>
              <a:defRPr sz="20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dirty="0" smtClean="0"/>
              <a:t>OPOC’s</a:t>
            </a:r>
            <a:endParaRPr lang="en-GB" b="1" dirty="0"/>
          </a:p>
        </p:txBody>
      </p:sp>
      <p:sp>
        <p:nvSpPr>
          <p:cNvPr id="3" name="Rectangle 2"/>
          <p:cNvSpPr/>
          <p:nvPr/>
        </p:nvSpPr>
        <p:spPr>
          <a:xfrm>
            <a:off x="6948264" y="1422450"/>
            <a:ext cx="1189592" cy="422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36291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grpId="0" nodeType="afterEffect">
                                  <p:stCondLst>
                                    <p:cond delay="3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0" nodeType="afterEffect">
                                  <p:stCondLst>
                                    <p:cond delay="3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3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grpId="0" nodeType="afterEffect">
                                  <p:stCondLst>
                                    <p:cond delay="3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3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grpId="0" nodeType="afterEffect">
                                  <p:stCondLst>
                                    <p:cond delay="30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grpId="0" nodeType="afterEffect">
                                  <p:stCondLst>
                                    <p:cond delay="3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grpId="0" nodeType="afterEffect">
                                  <p:stCondLst>
                                    <p:cond delay="30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grpId="0" nodeType="afterEffect">
                                  <p:stCondLst>
                                    <p:cond delay="3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30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3300"/>
                            </p:stCondLst>
                            <p:childTnLst>
                              <p:par>
                                <p:cTn id="38" presetID="1" presetClass="entr" presetSubtype="0" fill="hold" grpId="0" nodeType="afterEffect">
                                  <p:stCondLst>
                                    <p:cond delay="300"/>
                                  </p:stCondLst>
                                  <p:childTnLst>
                                    <p:set>
                                      <p:cBhvr>
                                        <p:cTn id="39" dur="1" fill="hold">
                                          <p:stCondLst>
                                            <p:cond delay="0"/>
                                          </p:stCondLst>
                                        </p:cTn>
                                        <p:tgtEl>
                                          <p:spTgt spid="30"/>
                                        </p:tgtEl>
                                        <p:attrNameLst>
                                          <p:attrName>style.visibility</p:attrName>
                                        </p:attrNameLst>
                                      </p:cBhvr>
                                      <p:to>
                                        <p:strVal val="visible"/>
                                      </p:to>
                                    </p:set>
                                  </p:childTnLst>
                                </p:cTn>
                              </p:par>
                            </p:childTnLst>
                          </p:cTn>
                        </p:par>
                        <p:par>
                          <p:cTn id="40" fill="hold">
                            <p:stCondLst>
                              <p:cond delay="3600"/>
                            </p:stCondLst>
                            <p:childTnLst>
                              <p:par>
                                <p:cTn id="41" presetID="1" presetClass="entr" presetSubtype="0" fill="hold" grpId="0" nodeType="afterEffect">
                                  <p:stCondLst>
                                    <p:cond delay="300"/>
                                  </p:stCondLst>
                                  <p:childTnLst>
                                    <p:set>
                                      <p:cBhvr>
                                        <p:cTn id="42" dur="1" fill="hold">
                                          <p:stCondLst>
                                            <p:cond delay="0"/>
                                          </p:stCondLst>
                                        </p:cTn>
                                        <p:tgtEl>
                                          <p:spTgt spid="9"/>
                                        </p:tgtEl>
                                        <p:attrNameLst>
                                          <p:attrName>style.visibility</p:attrName>
                                        </p:attrNameLst>
                                      </p:cBhvr>
                                      <p:to>
                                        <p:strVal val="visible"/>
                                      </p:to>
                                    </p:set>
                                  </p:childTnLst>
                                </p:cTn>
                              </p:par>
                            </p:childTnLst>
                          </p:cTn>
                        </p:par>
                        <p:par>
                          <p:cTn id="43" fill="hold">
                            <p:stCondLst>
                              <p:cond delay="3900"/>
                            </p:stCondLst>
                            <p:childTnLst>
                              <p:par>
                                <p:cTn id="44" presetID="1" presetClass="entr" presetSubtype="0" fill="hold" nodeType="afterEffect">
                                  <p:stCondLst>
                                    <p:cond delay="3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4200"/>
                            </p:stCondLst>
                            <p:childTnLst>
                              <p:par>
                                <p:cTn id="47" presetID="1" presetClass="entr" presetSubtype="0" fill="hold" grpId="0" nodeType="afterEffect">
                                  <p:stCondLst>
                                    <p:cond delay="30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300"/>
                                  </p:stCondLst>
                                  <p:childTnLst>
                                    <p:set>
                                      <p:cBhvr>
                                        <p:cTn id="51" dur="1" fill="hold">
                                          <p:stCondLst>
                                            <p:cond delay="0"/>
                                          </p:stCondLst>
                                        </p:cTn>
                                        <p:tgtEl>
                                          <p:spTgt spid="11"/>
                                        </p:tgtEl>
                                        <p:attrNameLst>
                                          <p:attrName>style.visibility</p:attrName>
                                        </p:attrNameLst>
                                      </p:cBhvr>
                                      <p:to>
                                        <p:strVal val="visible"/>
                                      </p:to>
                                    </p:set>
                                  </p:childTnLst>
                                </p:cTn>
                              </p:par>
                            </p:childTnLst>
                          </p:cTn>
                        </p:par>
                        <p:par>
                          <p:cTn id="52" fill="hold">
                            <p:stCondLst>
                              <p:cond delay="4800"/>
                            </p:stCondLst>
                            <p:childTnLst>
                              <p:par>
                                <p:cTn id="53" presetID="1" presetClass="entr" presetSubtype="0" fill="hold" nodeType="afterEffect">
                                  <p:stCondLst>
                                    <p:cond delay="300"/>
                                  </p:stCondLst>
                                  <p:childTnLst>
                                    <p:set>
                                      <p:cBhvr>
                                        <p:cTn id="54" dur="1" fill="hold">
                                          <p:stCondLst>
                                            <p:cond delay="0"/>
                                          </p:stCondLst>
                                        </p:cTn>
                                        <p:tgtEl>
                                          <p:spTgt spid="15"/>
                                        </p:tgtEl>
                                        <p:attrNameLst>
                                          <p:attrName>style.visibility</p:attrName>
                                        </p:attrNameLst>
                                      </p:cBhvr>
                                      <p:to>
                                        <p:strVal val="visible"/>
                                      </p:to>
                                    </p:set>
                                  </p:childTnLst>
                                </p:cTn>
                              </p:par>
                            </p:childTnLst>
                          </p:cTn>
                        </p:par>
                        <p:par>
                          <p:cTn id="55" fill="hold">
                            <p:stCondLst>
                              <p:cond delay="5100"/>
                            </p:stCondLst>
                            <p:childTnLst>
                              <p:par>
                                <p:cTn id="56" presetID="1" presetClass="entr" presetSubtype="0" fill="hold" grpId="0" nodeType="afterEffect">
                                  <p:stCondLst>
                                    <p:cond delay="300"/>
                                  </p:stCondLst>
                                  <p:childTnLst>
                                    <p:set>
                                      <p:cBhvr>
                                        <p:cTn id="57" dur="1" fill="hold">
                                          <p:stCondLst>
                                            <p:cond delay="0"/>
                                          </p:stCondLst>
                                        </p:cTn>
                                        <p:tgtEl>
                                          <p:spTgt spid="23"/>
                                        </p:tgtEl>
                                        <p:attrNameLst>
                                          <p:attrName>style.visibility</p:attrName>
                                        </p:attrNameLst>
                                      </p:cBhvr>
                                      <p:to>
                                        <p:strVal val="visible"/>
                                      </p:to>
                                    </p:set>
                                  </p:childTnLst>
                                </p:cTn>
                              </p:par>
                            </p:childTnLst>
                          </p:cTn>
                        </p:par>
                        <p:par>
                          <p:cTn id="58" fill="hold">
                            <p:stCondLst>
                              <p:cond delay="5400"/>
                            </p:stCondLst>
                            <p:childTnLst>
                              <p:par>
                                <p:cTn id="59" presetID="1" presetClass="entr" presetSubtype="0" fill="hold" grpId="0" nodeType="afterEffect">
                                  <p:stCondLst>
                                    <p:cond delay="300"/>
                                  </p:stCondLst>
                                  <p:childTnLst>
                                    <p:set>
                                      <p:cBhvr>
                                        <p:cTn id="60" dur="1" fill="hold">
                                          <p:stCondLst>
                                            <p:cond delay="0"/>
                                          </p:stCondLst>
                                        </p:cTn>
                                        <p:tgtEl>
                                          <p:spTgt spid="10"/>
                                        </p:tgtEl>
                                        <p:attrNameLst>
                                          <p:attrName>style.visibility</p:attrName>
                                        </p:attrNameLst>
                                      </p:cBhvr>
                                      <p:to>
                                        <p:strVal val="visible"/>
                                      </p:to>
                                    </p:set>
                                  </p:childTnLst>
                                </p:cTn>
                              </p:par>
                            </p:childTnLst>
                          </p:cTn>
                        </p:par>
                        <p:par>
                          <p:cTn id="61" fill="hold">
                            <p:stCondLst>
                              <p:cond delay="5700"/>
                            </p:stCondLst>
                            <p:childTnLst>
                              <p:par>
                                <p:cTn id="62" presetID="1" presetClass="entr" presetSubtype="0" fill="hold" nodeType="afterEffect">
                                  <p:stCondLst>
                                    <p:cond delay="300"/>
                                  </p:stCondLst>
                                  <p:childTnLst>
                                    <p:set>
                                      <p:cBhvr>
                                        <p:cTn id="63" dur="1" fill="hold">
                                          <p:stCondLst>
                                            <p:cond delay="0"/>
                                          </p:stCondLst>
                                        </p:cTn>
                                        <p:tgtEl>
                                          <p:spTgt spid="14"/>
                                        </p:tgtEl>
                                        <p:attrNameLst>
                                          <p:attrName>style.visibility</p:attrName>
                                        </p:attrNameLst>
                                      </p:cBhvr>
                                      <p:to>
                                        <p:strVal val="visible"/>
                                      </p:to>
                                    </p:set>
                                  </p:childTnLst>
                                </p:cTn>
                              </p:par>
                            </p:childTnLst>
                          </p:cTn>
                        </p:par>
                        <p:par>
                          <p:cTn id="64" fill="hold">
                            <p:stCondLst>
                              <p:cond delay="6000"/>
                            </p:stCondLst>
                            <p:childTnLst>
                              <p:par>
                                <p:cTn id="65" presetID="1" presetClass="entr" presetSubtype="0" fill="hold" grpId="0" nodeType="afterEffect">
                                  <p:stCondLst>
                                    <p:cond delay="30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6300"/>
                            </p:stCondLst>
                            <p:childTnLst>
                              <p:par>
                                <p:cTn id="68" presetID="1" presetClass="entr" presetSubtype="0" fill="hold" grpId="0" nodeType="afterEffect">
                                  <p:stCondLst>
                                    <p:cond delay="300"/>
                                  </p:stCondLst>
                                  <p:childTnLst>
                                    <p:set>
                                      <p:cBhvr>
                                        <p:cTn id="69" dur="1" fill="hold">
                                          <p:stCondLst>
                                            <p:cond delay="0"/>
                                          </p:stCondLst>
                                        </p:cTn>
                                        <p:tgtEl>
                                          <p:spTgt spid="12"/>
                                        </p:tgtEl>
                                        <p:attrNameLst>
                                          <p:attrName>style.visibility</p:attrName>
                                        </p:attrNameLst>
                                      </p:cBhvr>
                                      <p:to>
                                        <p:strVal val="visible"/>
                                      </p:to>
                                    </p:set>
                                  </p:childTnLst>
                                </p:cTn>
                              </p:par>
                            </p:childTnLst>
                          </p:cTn>
                        </p:par>
                        <p:par>
                          <p:cTn id="70" fill="hold">
                            <p:stCondLst>
                              <p:cond delay="6600"/>
                            </p:stCondLst>
                            <p:childTnLst>
                              <p:par>
                                <p:cTn id="71" presetID="1" presetClass="entr" presetSubtype="0" fill="hold" nodeType="afterEffect">
                                  <p:stCondLst>
                                    <p:cond delay="300"/>
                                  </p:stCondLst>
                                  <p:childTnLst>
                                    <p:set>
                                      <p:cBhvr>
                                        <p:cTn id="72" dur="1" fill="hold">
                                          <p:stCondLst>
                                            <p:cond delay="0"/>
                                          </p:stCondLst>
                                        </p:cTn>
                                        <p:tgtEl>
                                          <p:spTgt spid="17"/>
                                        </p:tgtEl>
                                        <p:attrNameLst>
                                          <p:attrName>style.visibility</p:attrName>
                                        </p:attrNameLst>
                                      </p:cBhvr>
                                      <p:to>
                                        <p:strVal val="visible"/>
                                      </p:to>
                                    </p:set>
                                  </p:childTnLst>
                                </p:cTn>
                              </p:par>
                            </p:childTnLst>
                          </p:cTn>
                        </p:par>
                        <p:par>
                          <p:cTn id="73" fill="hold">
                            <p:stCondLst>
                              <p:cond delay="6900"/>
                            </p:stCondLst>
                            <p:childTnLst>
                              <p:par>
                                <p:cTn id="74" presetID="1" presetClass="entr" presetSubtype="0" fill="hold" grpId="0" nodeType="afterEffect">
                                  <p:stCondLst>
                                    <p:cond delay="300"/>
                                  </p:stCondLst>
                                  <p:childTnLst>
                                    <p:set>
                                      <p:cBhvr>
                                        <p:cTn id="7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0" grpId="0" animBg="1"/>
      <p:bldP spid="11" grpId="0" animBg="1"/>
      <p:bldP spid="12" grpId="0" animBg="1"/>
      <p:bldP spid="13" grpId="0" animBg="1"/>
      <p:bldP spid="18" grpId="0" animBg="1"/>
      <p:bldP spid="19" grpId="0" animBg="1"/>
      <p:bldP spid="20" grpId="0" animBg="1"/>
      <p:bldP spid="21" grpId="0" animBg="1"/>
      <p:bldP spid="22" grpId="0"/>
      <p:bldP spid="23" grpId="0"/>
      <p:bldP spid="24" grpId="0"/>
      <p:bldP spid="25" grpId="0"/>
      <p:bldP spid="26"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8670" y="4839462"/>
            <a:ext cx="1255014" cy="2331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prstClr val="white"/>
                </a:solidFill>
              </a:rPr>
              <a:t>JOL </a:t>
            </a:r>
            <a:r>
              <a:rPr lang="en-GB" sz="1350" dirty="0">
                <a:solidFill>
                  <a:prstClr val="white"/>
                </a:solidFill>
              </a:rPr>
              <a:t>SPOC</a:t>
            </a:r>
          </a:p>
        </p:txBody>
      </p:sp>
      <p:sp>
        <p:nvSpPr>
          <p:cNvPr id="5" name="Rectangle 4"/>
          <p:cNvSpPr/>
          <p:nvPr/>
        </p:nvSpPr>
        <p:spPr>
          <a:xfrm>
            <a:off x="2411730" y="4839462"/>
            <a:ext cx="1255014" cy="23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RD Generic User </a:t>
            </a:r>
          </a:p>
        </p:txBody>
      </p:sp>
      <p:sp>
        <p:nvSpPr>
          <p:cNvPr id="6" name="Rectangle 5"/>
          <p:cNvSpPr/>
          <p:nvPr/>
        </p:nvSpPr>
        <p:spPr>
          <a:xfrm>
            <a:off x="4034790" y="4839462"/>
            <a:ext cx="1255014" cy="23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RD Generic User </a:t>
            </a:r>
          </a:p>
        </p:txBody>
      </p:sp>
      <p:sp>
        <p:nvSpPr>
          <p:cNvPr id="7" name="Rectangle 6"/>
          <p:cNvSpPr/>
          <p:nvPr/>
        </p:nvSpPr>
        <p:spPr>
          <a:xfrm>
            <a:off x="5657850" y="4837176"/>
            <a:ext cx="1255014" cy="23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RD Generic User </a:t>
            </a:r>
          </a:p>
        </p:txBody>
      </p:sp>
      <p:sp>
        <p:nvSpPr>
          <p:cNvPr id="8" name="Rounded Rectangle 7"/>
          <p:cNvSpPr/>
          <p:nvPr/>
        </p:nvSpPr>
        <p:spPr>
          <a:xfrm>
            <a:off x="3239262" y="2958846"/>
            <a:ext cx="1591056" cy="7132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Moderation Panel </a:t>
            </a:r>
          </a:p>
        </p:txBody>
      </p:sp>
      <p:grpSp>
        <p:nvGrpSpPr>
          <p:cNvPr id="34" name="Group 33"/>
          <p:cNvGrpSpPr/>
          <p:nvPr/>
        </p:nvGrpSpPr>
        <p:grpSpPr>
          <a:xfrm>
            <a:off x="788670" y="3672077"/>
            <a:ext cx="6124194" cy="1167385"/>
            <a:chOff x="1051560" y="3753103"/>
            <a:chExt cx="8165592" cy="1556513"/>
          </a:xfrm>
        </p:grpSpPr>
        <p:cxnSp>
          <p:nvCxnSpPr>
            <p:cNvPr id="12" name="Straight Arrow Connector 11"/>
            <p:cNvCxnSpPr/>
            <p:nvPr/>
          </p:nvCxnSpPr>
          <p:spPr>
            <a:xfrm flipV="1">
              <a:off x="1051560" y="3753104"/>
              <a:ext cx="3281172" cy="1553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440424" y="3753104"/>
              <a:ext cx="2776728" cy="1553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0"/>
              <a:endCxn id="8" idx="2"/>
            </p:cNvCxnSpPr>
            <p:nvPr/>
          </p:nvCxnSpPr>
          <p:spPr>
            <a:xfrm flipV="1">
              <a:off x="4052316" y="3753104"/>
              <a:ext cx="1327404" cy="15565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8" idx="2"/>
            </p:cNvCxnSpPr>
            <p:nvPr/>
          </p:nvCxnSpPr>
          <p:spPr>
            <a:xfrm flipH="1" flipV="1">
              <a:off x="5379720" y="3753104"/>
              <a:ext cx="836676" cy="15565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416177" y="3672078"/>
            <a:ext cx="4869180" cy="1167384"/>
            <a:chOff x="1888236" y="3753087"/>
            <a:chExt cx="6492240" cy="1556515"/>
          </a:xfrm>
        </p:grpSpPr>
        <p:cxnSp>
          <p:nvCxnSpPr>
            <p:cNvPr id="22" name="Straight Arrow Connector 21"/>
            <p:cNvCxnSpPr>
              <a:stCxn id="4" idx="0"/>
            </p:cNvCxnSpPr>
            <p:nvPr/>
          </p:nvCxnSpPr>
          <p:spPr>
            <a:xfrm flipV="1">
              <a:off x="1888236" y="3753087"/>
              <a:ext cx="2430780" cy="15565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2"/>
            </p:cNvCxnSpPr>
            <p:nvPr/>
          </p:nvCxnSpPr>
          <p:spPr>
            <a:xfrm flipV="1">
              <a:off x="3229356" y="3753088"/>
              <a:ext cx="2150364" cy="15534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8" idx="2"/>
            </p:cNvCxnSpPr>
            <p:nvPr/>
          </p:nvCxnSpPr>
          <p:spPr>
            <a:xfrm flipH="1" flipV="1">
              <a:off x="5379720" y="3753088"/>
              <a:ext cx="1673352" cy="15534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p:cNvCxnSpPr>
            <p:nvPr/>
          </p:nvCxnSpPr>
          <p:spPr>
            <a:xfrm flipH="1" flipV="1">
              <a:off x="6469380" y="3753088"/>
              <a:ext cx="1911096" cy="15534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3316" y="5582546"/>
            <a:ext cx="2758440" cy="685800"/>
            <a:chOff x="8046720" y="1188720"/>
            <a:chExt cx="3677920" cy="914400"/>
          </a:xfrm>
        </p:grpSpPr>
        <p:grpSp>
          <p:nvGrpSpPr>
            <p:cNvPr id="38" name="Group 37"/>
            <p:cNvGrpSpPr/>
            <p:nvPr/>
          </p:nvGrpSpPr>
          <p:grpSpPr>
            <a:xfrm>
              <a:off x="8280400" y="1422400"/>
              <a:ext cx="1432560" cy="396240"/>
              <a:chOff x="8280400" y="1422400"/>
              <a:chExt cx="1432560" cy="396240"/>
            </a:xfrm>
          </p:grpSpPr>
          <p:cxnSp>
            <p:nvCxnSpPr>
              <p:cNvPr id="36" name="Straight Arrow Connector 35"/>
              <p:cNvCxnSpPr/>
              <p:nvPr/>
            </p:nvCxnSpPr>
            <p:spPr>
              <a:xfrm flipV="1">
                <a:off x="8280400" y="1422400"/>
                <a:ext cx="1422400" cy="1016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290560" y="1808480"/>
                <a:ext cx="1422400" cy="101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8046720" y="1188720"/>
              <a:ext cx="367792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0" name="Rectangle 39"/>
            <p:cNvSpPr/>
            <p:nvPr/>
          </p:nvSpPr>
          <p:spPr>
            <a:xfrm>
              <a:off x="9712960" y="1310640"/>
              <a:ext cx="1920240" cy="5892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prstClr val="black"/>
                  </a:solidFill>
                </a:rPr>
                <a:t>Publish to all</a:t>
              </a:r>
            </a:p>
            <a:p>
              <a:endParaRPr lang="en-GB" sz="900" dirty="0">
                <a:solidFill>
                  <a:prstClr val="black"/>
                </a:solidFill>
              </a:endParaRPr>
            </a:p>
            <a:p>
              <a:r>
                <a:rPr lang="en-GB" sz="900" dirty="0">
                  <a:solidFill>
                    <a:prstClr val="black"/>
                  </a:solidFill>
                </a:rPr>
                <a:t>Publish to Closes Group </a:t>
              </a:r>
            </a:p>
          </p:txBody>
        </p:sp>
      </p:grpSp>
      <p:grpSp>
        <p:nvGrpSpPr>
          <p:cNvPr id="56" name="Group 55"/>
          <p:cNvGrpSpPr/>
          <p:nvPr/>
        </p:nvGrpSpPr>
        <p:grpSpPr>
          <a:xfrm>
            <a:off x="1340358" y="1948306"/>
            <a:ext cx="5662422" cy="2886584"/>
            <a:chOff x="1787144" y="1454742"/>
            <a:chExt cx="7549896" cy="3848778"/>
          </a:xfrm>
        </p:grpSpPr>
        <p:sp>
          <p:nvSpPr>
            <p:cNvPr id="47" name="Freeform 46"/>
            <p:cNvSpPr/>
            <p:nvPr/>
          </p:nvSpPr>
          <p:spPr>
            <a:xfrm>
              <a:off x="5388356" y="1454742"/>
              <a:ext cx="3948684"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50" name="Freeform 49"/>
            <p:cNvSpPr/>
            <p:nvPr/>
          </p:nvSpPr>
          <p:spPr>
            <a:xfrm>
              <a:off x="5398516" y="1475062"/>
              <a:ext cx="947420"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51" name="Freeform 50"/>
            <p:cNvSpPr/>
            <p:nvPr/>
          </p:nvSpPr>
          <p:spPr>
            <a:xfrm flipH="1">
              <a:off x="3943096" y="1475062"/>
              <a:ext cx="1201420"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55" name="Freeform 54"/>
            <p:cNvSpPr/>
            <p:nvPr/>
          </p:nvSpPr>
          <p:spPr>
            <a:xfrm flipH="1">
              <a:off x="1787144" y="1475062"/>
              <a:ext cx="3367532"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chemeClr val="tx1"/>
              </a:solidFill>
              <a:tailEnd type="arrow"/>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
        <p:nvSpPr>
          <p:cNvPr id="58" name="Rectangle 57"/>
          <p:cNvSpPr/>
          <p:nvPr/>
        </p:nvSpPr>
        <p:spPr>
          <a:xfrm>
            <a:off x="80010" y="2660142"/>
            <a:ext cx="1255014" cy="2331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Closed Group</a:t>
            </a:r>
          </a:p>
        </p:txBody>
      </p:sp>
      <p:grpSp>
        <p:nvGrpSpPr>
          <p:cNvPr id="67" name="Group 66"/>
          <p:cNvGrpSpPr/>
          <p:nvPr/>
        </p:nvGrpSpPr>
        <p:grpSpPr>
          <a:xfrm>
            <a:off x="792480" y="1653183"/>
            <a:ext cx="3177540" cy="3181707"/>
            <a:chOff x="1056640" y="1061244"/>
            <a:chExt cx="4236720" cy="4242276"/>
          </a:xfrm>
        </p:grpSpPr>
        <p:sp>
          <p:nvSpPr>
            <p:cNvPr id="44" name="Freeform 43"/>
            <p:cNvSpPr/>
            <p:nvPr/>
          </p:nvSpPr>
          <p:spPr>
            <a:xfrm>
              <a:off x="1056640" y="1475062"/>
              <a:ext cx="4211828"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9" name="Freeform 48"/>
            <p:cNvSpPr/>
            <p:nvPr/>
          </p:nvSpPr>
          <p:spPr>
            <a:xfrm>
              <a:off x="2724912" y="1475062"/>
              <a:ext cx="2543556" cy="3828458"/>
            </a:xfrm>
            <a:custGeom>
              <a:avLst/>
              <a:gdLst>
                <a:gd name="connsiteX0" fmla="*/ 4318000 w 4318000"/>
                <a:gd name="connsiteY0" fmla="*/ 1349418 h 3828458"/>
                <a:gd name="connsiteX1" fmla="*/ 1503680 w 4318000"/>
                <a:gd name="connsiteY1" fmla="*/ 109898 h 3828458"/>
                <a:gd name="connsiteX2" fmla="*/ 0 w 4318000"/>
                <a:gd name="connsiteY2" fmla="*/ 3828458 h 3828458"/>
                <a:gd name="connsiteX3" fmla="*/ 0 w 4318000"/>
                <a:gd name="connsiteY3" fmla="*/ 3828458 h 3828458"/>
              </a:gdLst>
              <a:ahLst/>
              <a:cxnLst>
                <a:cxn ang="0">
                  <a:pos x="connsiteX0" y="connsiteY0"/>
                </a:cxn>
                <a:cxn ang="0">
                  <a:pos x="connsiteX1" y="connsiteY1"/>
                </a:cxn>
                <a:cxn ang="0">
                  <a:pos x="connsiteX2" y="connsiteY2"/>
                </a:cxn>
                <a:cxn ang="0">
                  <a:pos x="connsiteX3" y="connsiteY3"/>
                </a:cxn>
              </a:cxnLst>
              <a:rect l="l" t="t" r="r" b="b"/>
              <a:pathLst>
                <a:path w="4318000" h="3828458">
                  <a:moveTo>
                    <a:pt x="4318000" y="1349418"/>
                  </a:moveTo>
                  <a:cubicBezTo>
                    <a:pt x="3270673" y="523071"/>
                    <a:pt x="2223347" y="-303275"/>
                    <a:pt x="1503680" y="109898"/>
                  </a:cubicBezTo>
                  <a:cubicBezTo>
                    <a:pt x="784013" y="523071"/>
                    <a:pt x="0" y="3828458"/>
                    <a:pt x="0" y="3828458"/>
                  </a:cubicBezTo>
                  <a:lnTo>
                    <a:pt x="0" y="3828458"/>
                  </a:lnTo>
                </a:path>
              </a:pathLst>
            </a:custGeom>
            <a:noFill/>
            <a:ln w="317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64" name="Freeform 63"/>
            <p:cNvSpPr/>
            <p:nvPr/>
          </p:nvSpPr>
          <p:spPr>
            <a:xfrm>
              <a:off x="1107440" y="1061244"/>
              <a:ext cx="4185920" cy="1753076"/>
            </a:xfrm>
            <a:custGeom>
              <a:avLst/>
              <a:gdLst>
                <a:gd name="connsiteX0" fmla="*/ 4185920 w 4185920"/>
                <a:gd name="connsiteY0" fmla="*/ 1753076 h 1753076"/>
                <a:gd name="connsiteX1" fmla="*/ 1310640 w 4185920"/>
                <a:gd name="connsiteY1" fmla="*/ 5556 h 1753076"/>
                <a:gd name="connsiteX2" fmla="*/ 0 w 4185920"/>
                <a:gd name="connsiteY2" fmla="*/ 1306036 h 1753076"/>
              </a:gdLst>
              <a:ahLst/>
              <a:cxnLst>
                <a:cxn ang="0">
                  <a:pos x="connsiteX0" y="connsiteY0"/>
                </a:cxn>
                <a:cxn ang="0">
                  <a:pos x="connsiteX1" y="connsiteY1"/>
                </a:cxn>
                <a:cxn ang="0">
                  <a:pos x="connsiteX2" y="connsiteY2"/>
                </a:cxn>
              </a:cxnLst>
              <a:rect l="l" t="t" r="r" b="b"/>
              <a:pathLst>
                <a:path w="4185920" h="1753076">
                  <a:moveTo>
                    <a:pt x="4185920" y="1753076"/>
                  </a:moveTo>
                  <a:cubicBezTo>
                    <a:pt x="3097106" y="916569"/>
                    <a:pt x="2008293" y="80063"/>
                    <a:pt x="1310640" y="5556"/>
                  </a:cubicBezTo>
                  <a:cubicBezTo>
                    <a:pt x="612987" y="-68951"/>
                    <a:pt x="306493" y="618542"/>
                    <a:pt x="0" y="1306036"/>
                  </a:cubicBezTo>
                </a:path>
              </a:pathLst>
            </a:custGeom>
            <a:noFill/>
            <a:ln w="254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
        <p:nvSpPr>
          <p:cNvPr id="65" name="12-Point Star 64"/>
          <p:cNvSpPr/>
          <p:nvPr/>
        </p:nvSpPr>
        <p:spPr>
          <a:xfrm>
            <a:off x="3721227" y="3074670"/>
            <a:ext cx="530733" cy="498348"/>
          </a:xfrm>
          <a:prstGeom prst="star12">
            <a:avLst/>
          </a:prstGeom>
          <a:solidFill>
            <a:srgbClr val="92D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2" name="Title 1"/>
          <p:cNvSpPr txBox="1">
            <a:spLocks/>
          </p:cNvSpPr>
          <p:nvPr/>
        </p:nvSpPr>
        <p:spPr>
          <a:xfrm>
            <a:off x="237960" y="952945"/>
            <a:ext cx="8028000" cy="648072"/>
          </a:xfrm>
          <a:prstGeom prst="rect">
            <a:avLst/>
          </a:prstGeom>
        </p:spPr>
        <p:txBody>
          <a:bodyPr vert="horz" lIns="0" tIns="0" rIns="0" bIns="0" rtlCol="0" anchor="t" anchorCtr="0">
            <a:noAutofit/>
          </a:bodyPr>
          <a:lstStyle>
            <a:lvl1pPr algn="l" defTabSz="914400" rtl="0" eaLnBrk="1" latinLnBrk="0" hangingPunct="1">
              <a:spcBef>
                <a:spcPct val="0"/>
              </a:spcBef>
              <a:buNone/>
              <a:defRPr sz="3600" kern="1200" spc="-150" baseline="0">
                <a:solidFill>
                  <a:schemeClr val="tx2"/>
                </a:solidFill>
                <a:latin typeface="Arial" pitchFamily="34" charset="0"/>
                <a:ea typeface="+mj-ea"/>
                <a:cs typeface="+mj-cs"/>
              </a:defRPr>
            </a:lvl1pPr>
          </a:lstStyle>
          <a:p>
            <a:r>
              <a:rPr lang="en-GB" sz="2800" u="sng" dirty="0">
                <a:solidFill>
                  <a:srgbClr val="005ABB"/>
                </a:solidFill>
              </a:rPr>
              <a:t>Information Flow </a:t>
            </a:r>
            <a:r>
              <a:rPr lang="en-GB" sz="2800" u="sng" dirty="0" smtClean="0">
                <a:solidFill>
                  <a:srgbClr val="005ABB"/>
                </a:solidFill>
              </a:rPr>
              <a:t>Generic </a:t>
            </a:r>
            <a:r>
              <a:rPr lang="en-GB" sz="2800" u="sng" dirty="0">
                <a:solidFill>
                  <a:srgbClr val="005ABB"/>
                </a:solidFill>
              </a:rPr>
              <a:t>(all) RD users </a:t>
            </a:r>
            <a:r>
              <a:rPr lang="en-GB" sz="2800" u="sng" dirty="0" smtClean="0">
                <a:solidFill>
                  <a:srgbClr val="005ABB"/>
                </a:solidFill>
              </a:rPr>
              <a:t>JOL </a:t>
            </a:r>
            <a:r>
              <a:rPr lang="en-GB" sz="2800" u="sng" dirty="0">
                <a:solidFill>
                  <a:srgbClr val="005ABB"/>
                </a:solidFill>
              </a:rPr>
              <a:t>SPOCS</a:t>
            </a:r>
            <a:endParaRPr kumimoji="0" lang="en-GB" sz="2800" b="0" i="0" u="none" strike="noStrike" kern="1200" cap="none" spc="-150" normalizeH="0" baseline="0" noProof="0" dirty="0">
              <a:ln>
                <a:noFill/>
              </a:ln>
              <a:solidFill>
                <a:srgbClr val="005ABB"/>
              </a:solidFill>
              <a:effectLst/>
              <a:uLnTx/>
              <a:uFillTx/>
            </a:endParaRPr>
          </a:p>
        </p:txBody>
      </p:sp>
      <p:sp>
        <p:nvSpPr>
          <p:cNvPr id="43" name="Slide Number Placeholder 3"/>
          <p:cNvSpPr>
            <a:spLocks noGrp="1"/>
          </p:cNvSpPr>
          <p:nvPr>
            <p:ph type="sldNum" sz="quarter" idx="12"/>
          </p:nvPr>
        </p:nvSpPr>
        <p:spPr>
          <a:xfrm>
            <a:off x="0" y="6309320"/>
            <a:ext cx="9144000" cy="548680"/>
          </a:xfrm>
        </p:spPr>
        <p:txBody>
          <a:bodyPr/>
          <a:lstStyle/>
          <a:p>
            <a:fld id="{E051598E-9D06-4046-8EF2-7702044C4E81}" type="slidenum">
              <a:rPr lang="en-US" smtClean="0"/>
              <a:pPr/>
              <a:t>13</a:t>
            </a:fld>
            <a:endParaRPr lang="en-US" dirty="0"/>
          </a:p>
        </p:txBody>
      </p:sp>
      <p:pic>
        <p:nvPicPr>
          <p:cNvPr id="45" name="Picture 44"/>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52" name="Picture 51"/>
          <p:cNvPicPr>
            <a:picLocks noChangeAspect="1"/>
          </p:cNvPicPr>
          <p:nvPr/>
        </p:nvPicPr>
        <p:blipFill rotWithShape="1">
          <a:blip r:embed="rId4"/>
          <a:srcRect l="11019" t="16778" r="62600" b="72148"/>
          <a:stretch/>
        </p:blipFill>
        <p:spPr>
          <a:xfrm>
            <a:off x="6335260" y="6289284"/>
            <a:ext cx="2808740" cy="588751"/>
          </a:xfrm>
          <a:prstGeom prst="rect">
            <a:avLst/>
          </a:prstGeom>
        </p:spPr>
      </p:pic>
      <p:sp>
        <p:nvSpPr>
          <p:cNvPr id="9" name="TextBox 8"/>
          <p:cNvSpPr txBox="1"/>
          <p:nvPr/>
        </p:nvSpPr>
        <p:spPr>
          <a:xfrm>
            <a:off x="6660232" y="1718991"/>
            <a:ext cx="1944216" cy="646331"/>
          </a:xfrm>
          <a:prstGeom prst="rect">
            <a:avLst/>
          </a:prstGeom>
          <a:solidFill>
            <a:srgbClr val="00B050"/>
          </a:solidFill>
          <a:ln>
            <a:solidFill>
              <a:schemeClr val="tx1"/>
            </a:solidFill>
          </a:ln>
        </p:spPr>
        <p:txBody>
          <a:bodyPr wrap="square" rtlCol="0">
            <a:spAutoFit/>
          </a:bodyPr>
          <a:lstStyle/>
          <a:p>
            <a:pPr algn="ctr"/>
            <a:r>
              <a:rPr lang="en-GB" dirty="0" smtClean="0"/>
              <a:t>Lead Government departments</a:t>
            </a:r>
            <a:endParaRPr lang="en-GB" dirty="0"/>
          </a:p>
        </p:txBody>
      </p:sp>
      <p:sp>
        <p:nvSpPr>
          <p:cNvPr id="11" name="Freeform 10"/>
          <p:cNvSpPr/>
          <p:nvPr/>
        </p:nvSpPr>
        <p:spPr>
          <a:xfrm>
            <a:off x="3948303" y="1464028"/>
            <a:ext cx="2723950" cy="1492915"/>
          </a:xfrm>
          <a:custGeom>
            <a:avLst/>
            <a:gdLst>
              <a:gd name="connsiteX0" fmla="*/ 0 w 2723950"/>
              <a:gd name="connsiteY0" fmla="*/ 1492915 h 1492915"/>
              <a:gd name="connsiteX1" fmla="*/ 1559293 w 2723950"/>
              <a:gd name="connsiteY1" fmla="*/ 78001 h 1492915"/>
              <a:gd name="connsiteX2" fmla="*/ 2723950 w 2723950"/>
              <a:gd name="connsiteY2" fmla="*/ 309008 h 1492915"/>
            </a:gdLst>
            <a:ahLst/>
            <a:cxnLst>
              <a:cxn ang="0">
                <a:pos x="connsiteX0" y="connsiteY0"/>
              </a:cxn>
              <a:cxn ang="0">
                <a:pos x="connsiteX1" y="connsiteY1"/>
              </a:cxn>
              <a:cxn ang="0">
                <a:pos x="connsiteX2" y="connsiteY2"/>
              </a:cxn>
            </a:cxnLst>
            <a:rect l="l" t="t" r="r" b="b"/>
            <a:pathLst>
              <a:path w="2723950" h="1492915">
                <a:moveTo>
                  <a:pt x="0" y="1492915"/>
                </a:moveTo>
                <a:cubicBezTo>
                  <a:pt x="552650" y="884117"/>
                  <a:pt x="1105301" y="275319"/>
                  <a:pt x="1559293" y="78001"/>
                </a:cubicBezTo>
                <a:cubicBezTo>
                  <a:pt x="2013285" y="-119317"/>
                  <a:pt x="2368617" y="94845"/>
                  <a:pt x="2723950" y="309008"/>
                </a:cubicBezTo>
              </a:path>
            </a:pathLst>
          </a:custGeom>
          <a:noFill/>
          <a:ln w="2857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6638109" y="2871163"/>
            <a:ext cx="1944216" cy="338554"/>
          </a:xfrm>
          <a:prstGeom prst="rect">
            <a:avLst/>
          </a:prstGeom>
          <a:solidFill>
            <a:srgbClr val="7030A0"/>
          </a:solidFill>
          <a:ln>
            <a:solidFill>
              <a:schemeClr val="tx1"/>
            </a:solidFill>
          </a:ln>
        </p:spPr>
        <p:txBody>
          <a:bodyPr wrap="square" rtlCol="0">
            <a:spAutoFit/>
          </a:bodyPr>
          <a:lstStyle/>
          <a:p>
            <a:pPr algn="ctr"/>
            <a:r>
              <a:rPr lang="en-GB" sz="1600" dirty="0" smtClean="0">
                <a:solidFill>
                  <a:schemeClr val="bg1"/>
                </a:solidFill>
              </a:rPr>
              <a:t>Other organisations</a:t>
            </a:r>
            <a:endParaRPr lang="en-GB" sz="1600" dirty="0">
              <a:solidFill>
                <a:schemeClr val="bg1"/>
              </a:solidFill>
            </a:endParaRPr>
          </a:p>
        </p:txBody>
      </p:sp>
      <p:sp>
        <p:nvSpPr>
          <p:cNvPr id="15" name="Freeform 14"/>
          <p:cNvSpPr/>
          <p:nvPr/>
        </p:nvSpPr>
        <p:spPr>
          <a:xfrm>
            <a:off x="3946358" y="1462712"/>
            <a:ext cx="2675823" cy="1482619"/>
          </a:xfrm>
          <a:custGeom>
            <a:avLst/>
            <a:gdLst>
              <a:gd name="connsiteX0" fmla="*/ 0 w 2675823"/>
              <a:gd name="connsiteY0" fmla="*/ 1482619 h 1482619"/>
              <a:gd name="connsiteX1" fmla="*/ 875899 w 2675823"/>
              <a:gd name="connsiteY1" fmla="*/ 328 h 1482619"/>
              <a:gd name="connsiteX2" fmla="*/ 2675823 w 2675823"/>
              <a:gd name="connsiteY2" fmla="*/ 1376741 h 1482619"/>
            </a:gdLst>
            <a:ahLst/>
            <a:cxnLst>
              <a:cxn ang="0">
                <a:pos x="connsiteX0" y="connsiteY0"/>
              </a:cxn>
              <a:cxn ang="0">
                <a:pos x="connsiteX1" y="connsiteY1"/>
              </a:cxn>
              <a:cxn ang="0">
                <a:pos x="connsiteX2" y="connsiteY2"/>
              </a:cxn>
            </a:cxnLst>
            <a:rect l="l" t="t" r="r" b="b"/>
            <a:pathLst>
              <a:path w="2675823" h="1482619">
                <a:moveTo>
                  <a:pt x="0" y="1482619"/>
                </a:moveTo>
                <a:cubicBezTo>
                  <a:pt x="214964" y="750296"/>
                  <a:pt x="429929" y="17974"/>
                  <a:pt x="875899" y="328"/>
                </a:cubicBezTo>
                <a:cubicBezTo>
                  <a:pt x="1321869" y="-17318"/>
                  <a:pt x="1998846" y="679711"/>
                  <a:pt x="2675823" y="1376741"/>
                </a:cubicBezTo>
              </a:path>
            </a:pathLst>
          </a:custGeom>
          <a:noFill/>
          <a:ln w="317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67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22" presetClass="exit" presetSubtype="4" fill="hold" nodeType="withEffect">
                                  <p:stCondLst>
                                    <p:cond delay="0"/>
                                  </p:stCondLst>
                                  <p:childTnLst>
                                    <p:animEffect transition="out" filter="wipe(down)">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childTnLst>
                          </p:cTn>
                        </p:par>
                        <p:par>
                          <p:cTn id="19" fill="hold">
                            <p:stCondLst>
                              <p:cond delay="500"/>
                            </p:stCondLst>
                            <p:childTnLst>
                              <p:par>
                                <p:cTn id="20" presetID="22" presetClass="exit" presetSubtype="4" fill="hold" nodeType="afterEffect">
                                  <p:stCondLst>
                                    <p:cond delay="0"/>
                                  </p:stCondLst>
                                  <p:childTnLst>
                                    <p:animEffect transition="out" filter="wipe(down)">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65"/>
                                        </p:tgtEl>
                                        <p:attrNameLst>
                                          <p:attrName>r</p:attrName>
                                        </p:attrNameLst>
                                      </p:cBhvr>
                                    </p:animRot>
                                  </p:childTnLst>
                                </p:cTn>
                              </p:par>
                              <p:par>
                                <p:cTn id="27" presetID="22" presetClass="entr" presetSubtype="1"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up)">
                                      <p:cBhvr>
                                        <p:cTn id="29" dur="500"/>
                                        <p:tgtEl>
                                          <p:spTgt spid="5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35" presetClass="exit" presetSubtype="0" fill="hold" grpId="2" nodeType="withEffect">
                                  <p:stCondLst>
                                    <p:cond delay="0"/>
                                  </p:stCondLst>
                                  <p:childTnLst>
                                    <p:animEffect transition="out" filter="fade">
                                      <p:cBhvr>
                                        <p:cTn id="37" dur="2000"/>
                                        <p:tgtEl>
                                          <p:spTgt spid="65"/>
                                        </p:tgtEl>
                                      </p:cBhvr>
                                    </p:animEffect>
                                    <p:anim calcmode="lin" valueType="num">
                                      <p:cBhvr>
                                        <p:cTn id="38" dur="2000"/>
                                        <p:tgtEl>
                                          <p:spTgt spid="65"/>
                                        </p:tgtEl>
                                        <p:attrNameLst>
                                          <p:attrName>style.rotation</p:attrName>
                                        </p:attrNameLst>
                                      </p:cBhvr>
                                      <p:tavLst>
                                        <p:tav tm="0">
                                          <p:val>
                                            <p:fltVal val="0"/>
                                          </p:val>
                                        </p:tav>
                                        <p:tav tm="100000">
                                          <p:val>
                                            <p:fltVal val="720"/>
                                          </p:val>
                                        </p:tav>
                                      </p:tavLst>
                                    </p:anim>
                                    <p:anim calcmode="lin" valueType="num">
                                      <p:cBhvr>
                                        <p:cTn id="39" dur="2000"/>
                                        <p:tgtEl>
                                          <p:spTgt spid="65"/>
                                        </p:tgtEl>
                                        <p:attrNameLst>
                                          <p:attrName>ppt_h</p:attrName>
                                        </p:attrNameLst>
                                      </p:cBhvr>
                                      <p:tavLst>
                                        <p:tav tm="0">
                                          <p:val>
                                            <p:strVal val="ppt_h"/>
                                          </p:val>
                                        </p:tav>
                                        <p:tav tm="100000">
                                          <p:val>
                                            <p:fltVal val="0"/>
                                          </p:val>
                                        </p:tav>
                                      </p:tavLst>
                                    </p:anim>
                                    <p:anim calcmode="lin" valueType="num">
                                      <p:cBhvr>
                                        <p:cTn id="40" dur="2000"/>
                                        <p:tgtEl>
                                          <p:spTgt spid="65"/>
                                        </p:tgtEl>
                                        <p:attrNameLst>
                                          <p:attrName>ppt_w</p:attrName>
                                        </p:attrNameLst>
                                      </p:cBhvr>
                                      <p:tavLst>
                                        <p:tav tm="0">
                                          <p:val>
                                            <p:strVal val="ppt_w"/>
                                          </p:val>
                                        </p:tav>
                                        <p:tav tm="100000">
                                          <p:val>
                                            <p:fltVal val="0"/>
                                          </p:val>
                                        </p:tav>
                                      </p:tavLst>
                                    </p:anim>
                                    <p:set>
                                      <p:cBhvr>
                                        <p:cTn id="41" dur="1" fill="hold">
                                          <p:stCondLst>
                                            <p:cond delay="1999"/>
                                          </p:stCondLst>
                                        </p:cTn>
                                        <p:tgtEl>
                                          <p:spTgt spid="6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5" grpId="2" animBg="1"/>
      <p:bldP spid="11"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Changes to JOL Guidance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Emphasis on debriefing </a:t>
            </a:r>
          </a:p>
          <a:p>
            <a:pPr marL="342900" indent="-342900">
              <a:buFont typeface="Arial" panose="020B0604020202020204" pitchFamily="34" charset="0"/>
              <a:buChar char="•"/>
            </a:pPr>
            <a:r>
              <a:rPr lang="en-GB" dirty="0" smtClean="0"/>
              <a:t>Scope</a:t>
            </a:r>
          </a:p>
          <a:p>
            <a:pPr marL="342900" indent="-342900">
              <a:buFont typeface="Arial" panose="020B0604020202020204" pitchFamily="34" charset="0"/>
              <a:buChar char="•"/>
            </a:pPr>
            <a:r>
              <a:rPr lang="en-GB" dirty="0" smtClean="0"/>
              <a:t>Governance </a:t>
            </a:r>
          </a:p>
          <a:p>
            <a:pPr marL="342900" indent="-342900">
              <a:buFont typeface="Arial" panose="020B0604020202020204" pitchFamily="34" charset="0"/>
              <a:buChar char="•"/>
            </a:pPr>
            <a:r>
              <a:rPr lang="en-GB" dirty="0" smtClean="0"/>
              <a:t>Secretariat</a:t>
            </a:r>
          </a:p>
          <a:p>
            <a:pPr marL="342900" indent="-342900">
              <a:buFont typeface="Arial" panose="020B0604020202020204" pitchFamily="34" charset="0"/>
              <a:buChar char="•"/>
            </a:pPr>
            <a:r>
              <a:rPr lang="en-GB" dirty="0" smtClean="0"/>
              <a:t>Impact assessment matrix </a:t>
            </a:r>
          </a:p>
          <a:p>
            <a:pPr marL="342900" indent="-342900">
              <a:buFont typeface="Arial" panose="020B0604020202020204" pitchFamily="34" charset="0"/>
              <a:buChar char="•"/>
            </a:pPr>
            <a:r>
              <a:rPr lang="en-GB" dirty="0" smtClean="0"/>
              <a:t>Glossary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8" name="Picture 7"/>
          <p:cNvPicPr>
            <a:picLocks noChangeAspect="1"/>
          </p:cNvPicPr>
          <p:nvPr/>
        </p:nvPicPr>
        <p:blipFill>
          <a:blip r:embed="rId4"/>
          <a:stretch>
            <a:fillRect/>
          </a:stretch>
        </p:blipFill>
        <p:spPr>
          <a:xfrm>
            <a:off x="3851064" y="3989363"/>
            <a:ext cx="4752528" cy="910876"/>
          </a:xfrm>
          <a:prstGeom prst="rect">
            <a:avLst/>
          </a:prstGeom>
        </p:spPr>
      </p:pic>
      <p:sp>
        <p:nvSpPr>
          <p:cNvPr id="9" name="Text Box 2"/>
          <p:cNvSpPr txBox="1">
            <a:spLocks noChangeArrowheads="1"/>
          </p:cNvSpPr>
          <p:nvPr/>
        </p:nvSpPr>
        <p:spPr bwMode="auto">
          <a:xfrm>
            <a:off x="3774099" y="2057029"/>
            <a:ext cx="5384800" cy="1752599"/>
          </a:xfrm>
          <a:prstGeom prst="rect">
            <a:avLst/>
          </a:prstGeom>
          <a:solidFill>
            <a:srgbClr val="FFFFFF"/>
          </a:solidFill>
          <a:ln w="9525">
            <a:noFill/>
            <a:miter lim="800000"/>
            <a:headEnd/>
            <a:tailEnd/>
          </a:ln>
        </p:spPr>
        <p:txBody>
          <a:bodyPr rot="0" vert="horz" wrap="square"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itchFamily="34" charset="0"/>
              <a:buNone/>
            </a:pPr>
            <a:r>
              <a:rPr lang="en-GB" sz="1800" dirty="0" smtClean="0">
                <a:latin typeface="Calibri" panose="020F0502020204030204" pitchFamily="34" charset="0"/>
                <a:ea typeface="Calibri" panose="020F0502020204030204" pitchFamily="34" charset="0"/>
                <a:cs typeface="Arial" panose="020B0604020202020204" pitchFamily="34" charset="0"/>
              </a:rPr>
              <a:t>Responder agencies</a:t>
            </a:r>
            <a:r>
              <a:rPr lang="en-GB" sz="1800" b="1" dirty="0" smtClean="0">
                <a:latin typeface="Calibri" panose="020F0502020204030204" pitchFamily="34" charset="0"/>
                <a:ea typeface="Calibri" panose="020F0502020204030204" pitchFamily="34" charset="0"/>
                <a:cs typeface="Arial" panose="020B0604020202020204" pitchFamily="34" charset="0"/>
              </a:rPr>
              <a:t> must</a:t>
            </a:r>
            <a:r>
              <a:rPr lang="en-GB" sz="1800" dirty="0" smtClean="0">
                <a:latin typeface="Calibri" panose="020F0502020204030204" pitchFamily="34" charset="0"/>
                <a:ea typeface="Calibri" panose="020F0502020204030204" pitchFamily="34" charset="0"/>
                <a:cs typeface="Arial" panose="020B0604020202020204" pitchFamily="34" charset="0"/>
              </a:rPr>
              <a:t> embed within their local debrief processes the facility to capture lessons relating to interoperability between any organisations, the application of JESIP principles and national resilience capabilities.</a:t>
            </a: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3851064" y="1872475"/>
            <a:ext cx="5185432" cy="44368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indent="-342900" algn="just">
              <a:lnSpc>
                <a:spcPct val="107000"/>
              </a:lnSpc>
              <a:spcAft>
                <a:spcPts val="800"/>
              </a:spcAft>
              <a:buFont typeface="+mj-lt"/>
              <a:buAutoNum type="arabicPeriod"/>
            </a:pPr>
            <a:r>
              <a:rPr lang="en-GB" sz="1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Lessons Identified</a:t>
            </a: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lesson identified may have an impact on responder agencies interoperability measured against JESIP principles;</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lesson identified may have a national impact;</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lesson identified may impact on your organisations national standards;</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lesson identified may impact on effectiveness of your sectors current national operational guidance, approved professional practice or doctrine;</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lesson identified may impact on effectiveness of current national resilience capabilities;</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 want to share your lessons identified with other emergency responder agencies to promote learning;</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lesson identified is low impact but high frequency (trend).</a:t>
            </a:r>
          </a:p>
          <a:p>
            <a:pPr marL="457200" algn="just">
              <a:lnSpc>
                <a:spcPct val="107000"/>
              </a:lnSpc>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This is not a definitive list and if organisations feel that a lesson should be recorded on JOL, they should do so.</a:t>
            </a:r>
          </a:p>
          <a:p>
            <a:pPr marL="457200" algn="just">
              <a:lnSpc>
                <a:spcPct val="107000"/>
              </a:lnSpc>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mj-lt"/>
              <a:buAutoNum type="arabicPeriod"/>
            </a:pPr>
            <a:r>
              <a:rPr lang="en-GB" sz="1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Notable Practice</a:t>
            </a:r>
            <a:endPar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Activities that you have identified that may positively improve  responders  interoperability, measured against JESIP principles;</a:t>
            </a:r>
          </a:p>
          <a:p>
            <a:pPr marL="342900" indent="-342900">
              <a:spcAft>
                <a:spcPts val="800"/>
              </a:spcAft>
              <a:buFont typeface="Symbol" panose="05050102010706020507" pitchFamily="18" charset="2"/>
              <a:buChar char=""/>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Activities that you have identified that may positively improve national resilience capabilities; Activities that have a positive impact on the normal activities of  responder agencies</a:t>
            </a:r>
          </a:p>
          <a:p>
            <a:pPr>
              <a:lnSpc>
                <a:spcPct val="107000"/>
              </a:lnSpc>
              <a:spcAft>
                <a:spcPts val="800"/>
              </a:spcAft>
            </a:pPr>
            <a:r>
              <a:rPr lang="en-GB"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GB"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rotWithShape="1">
          <a:blip r:embed="rId5"/>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88507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Assessment Overview</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6687" t="22975" r="18500" b="6904"/>
          <a:stretch/>
        </p:blipFill>
        <p:spPr>
          <a:xfrm>
            <a:off x="286771" y="2016072"/>
            <a:ext cx="8293224" cy="4190260"/>
          </a:xfrm>
          <a:prstGeom prst="rect">
            <a:avLst/>
          </a:prstGeom>
        </p:spPr>
      </p:pic>
      <p:pic>
        <p:nvPicPr>
          <p:cNvPr id="7" name="Picture 6"/>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23411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and walk through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7" name="Content Placeholder 5"/>
          <p:cNvPicPr>
            <a:picLocks noChangeAspect="1"/>
          </p:cNvPicPr>
          <p:nvPr/>
        </p:nvPicPr>
        <p:blipFill>
          <a:blip r:embed="rId4"/>
          <a:stretch>
            <a:fillRect/>
          </a:stretch>
        </p:blipFill>
        <p:spPr>
          <a:xfrm>
            <a:off x="558000" y="2016072"/>
            <a:ext cx="7846712" cy="4120699"/>
          </a:xfrm>
          <a:prstGeom prst="rect">
            <a:avLst/>
          </a:prstGeom>
        </p:spPr>
      </p:pic>
      <p:pic>
        <p:nvPicPr>
          <p:cNvPr id="9" name="Picture 8"/>
          <p:cNvPicPr>
            <a:picLocks noChangeAspect="1"/>
          </p:cNvPicPr>
          <p:nvPr/>
        </p:nvPicPr>
        <p:blipFill rotWithShape="1">
          <a:blip r:embed="rId5"/>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3366848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and walk through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2"/>
          <a:srcRect l="44881" t="31009" r="28344" b="55843"/>
          <a:stretch/>
        </p:blipFill>
        <p:spPr>
          <a:xfrm>
            <a:off x="5724128" y="188640"/>
            <a:ext cx="3096344" cy="819620"/>
          </a:xfrm>
          <a:prstGeom prst="rect">
            <a:avLst/>
          </a:prstGeom>
        </p:spPr>
      </p:pic>
      <p:pic>
        <p:nvPicPr>
          <p:cNvPr id="8" name="Content Placeholder 3"/>
          <p:cNvPicPr>
            <a:picLocks noChangeAspect="1"/>
          </p:cNvPicPr>
          <p:nvPr/>
        </p:nvPicPr>
        <p:blipFill>
          <a:blip r:embed="rId3"/>
          <a:stretch>
            <a:fillRect/>
          </a:stretch>
        </p:blipFill>
        <p:spPr>
          <a:xfrm>
            <a:off x="556814" y="2016072"/>
            <a:ext cx="7846712" cy="4136240"/>
          </a:xfrm>
          <a:prstGeom prst="rect">
            <a:avLst/>
          </a:prstGeom>
        </p:spPr>
      </p:pic>
      <p:pic>
        <p:nvPicPr>
          <p:cNvPr id="9" name="Picture 8"/>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96236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and walk through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2"/>
          <a:srcRect l="44881" t="31009" r="28344" b="55843"/>
          <a:stretch/>
        </p:blipFill>
        <p:spPr>
          <a:xfrm>
            <a:off x="5724128" y="188640"/>
            <a:ext cx="3096344" cy="819620"/>
          </a:xfrm>
          <a:prstGeom prst="rect">
            <a:avLst/>
          </a:prstGeom>
        </p:spPr>
      </p:pic>
      <p:pic>
        <p:nvPicPr>
          <p:cNvPr id="7" name="Content Placeholder 6"/>
          <p:cNvPicPr>
            <a:picLocks noGrp="1" noChangeAspect="1"/>
          </p:cNvPicPr>
          <p:nvPr>
            <p:ph idx="1"/>
          </p:nvPr>
        </p:nvPicPr>
        <p:blipFill>
          <a:blip r:embed="rId3"/>
          <a:stretch>
            <a:fillRect/>
          </a:stretch>
        </p:blipFill>
        <p:spPr>
          <a:xfrm>
            <a:off x="558000" y="2019092"/>
            <a:ext cx="7846712" cy="4125275"/>
          </a:xfrm>
          <a:prstGeom prst="rect">
            <a:avLst/>
          </a:prstGeom>
        </p:spPr>
      </p:pic>
      <p:pic>
        <p:nvPicPr>
          <p:cNvPr id="9" name="Picture 8"/>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419747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and walk through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7" name="Content Placeholder 3"/>
          <p:cNvPicPr>
            <a:picLocks/>
          </p:cNvPicPr>
          <p:nvPr/>
        </p:nvPicPr>
        <p:blipFill rotWithShape="1">
          <a:blip r:embed="rId4"/>
          <a:srcRect l="21307" t="9337" r="21935" b="4468"/>
          <a:stretch/>
        </p:blipFill>
        <p:spPr>
          <a:xfrm>
            <a:off x="558000" y="1916832"/>
            <a:ext cx="7846712" cy="4290601"/>
          </a:xfrm>
          <a:prstGeom prst="rect">
            <a:avLst/>
          </a:prstGeom>
        </p:spPr>
      </p:pic>
      <p:pic>
        <p:nvPicPr>
          <p:cNvPr id="10" name="Picture 9"/>
          <p:cNvPicPr>
            <a:picLocks noChangeAspect="1"/>
          </p:cNvPicPr>
          <p:nvPr/>
        </p:nvPicPr>
        <p:blipFill rotWithShape="1">
          <a:blip r:embed="rId5"/>
          <a:srcRect l="11019" t="16778" r="62600" b="72148"/>
          <a:stretch/>
        </p:blipFill>
        <p:spPr>
          <a:xfrm>
            <a:off x="6335260" y="6289284"/>
            <a:ext cx="2808740" cy="588751"/>
          </a:xfrm>
          <a:prstGeom prst="rect">
            <a:avLst/>
          </a:prstGeom>
        </p:spPr>
      </p:pic>
      <p:sp>
        <p:nvSpPr>
          <p:cNvPr id="3" name="TextBox 2"/>
          <p:cNvSpPr txBox="1"/>
          <p:nvPr/>
        </p:nvSpPr>
        <p:spPr>
          <a:xfrm>
            <a:off x="1115616" y="2094964"/>
            <a:ext cx="792088" cy="253916"/>
          </a:xfrm>
          <a:prstGeom prst="rect">
            <a:avLst/>
          </a:prstGeom>
          <a:solidFill>
            <a:schemeClr val="bg1"/>
          </a:solidFill>
        </p:spPr>
        <p:txBody>
          <a:bodyPr wrap="square" rtlCol="0">
            <a:spAutoFit/>
          </a:bodyPr>
          <a:lstStyle/>
          <a:p>
            <a:r>
              <a:rPr lang="en-GB" sz="1050" dirty="0" smtClean="0"/>
              <a:t>Ben</a:t>
            </a:r>
            <a:endParaRPr lang="en-GB" sz="1050" dirty="0"/>
          </a:p>
        </p:txBody>
      </p:sp>
      <p:sp>
        <p:nvSpPr>
          <p:cNvPr id="11" name="TextBox 10"/>
          <p:cNvSpPr txBox="1"/>
          <p:nvPr/>
        </p:nvSpPr>
        <p:spPr>
          <a:xfrm>
            <a:off x="1115616" y="2455004"/>
            <a:ext cx="792088" cy="253916"/>
          </a:xfrm>
          <a:prstGeom prst="rect">
            <a:avLst/>
          </a:prstGeom>
          <a:solidFill>
            <a:schemeClr val="bg1"/>
          </a:solidFill>
        </p:spPr>
        <p:txBody>
          <a:bodyPr wrap="square" rtlCol="0">
            <a:spAutoFit/>
          </a:bodyPr>
          <a:lstStyle/>
          <a:p>
            <a:r>
              <a:rPr lang="en-GB" sz="1050" dirty="0" smtClean="0"/>
              <a:t>Platt</a:t>
            </a:r>
            <a:endParaRPr lang="en-GB" sz="1050" dirty="0"/>
          </a:p>
        </p:txBody>
      </p:sp>
      <p:sp>
        <p:nvSpPr>
          <p:cNvPr id="12" name="TextBox 11"/>
          <p:cNvSpPr txBox="1"/>
          <p:nvPr/>
        </p:nvSpPr>
        <p:spPr>
          <a:xfrm>
            <a:off x="1115616" y="2780928"/>
            <a:ext cx="3015952" cy="253916"/>
          </a:xfrm>
          <a:prstGeom prst="rect">
            <a:avLst/>
          </a:prstGeom>
          <a:solidFill>
            <a:schemeClr val="bg1"/>
          </a:solidFill>
        </p:spPr>
        <p:txBody>
          <a:bodyPr wrap="square" rtlCol="0">
            <a:spAutoFit/>
          </a:bodyPr>
          <a:lstStyle/>
          <a:p>
            <a:r>
              <a:rPr lang="en-GB" sz="1050" dirty="0" smtClean="0"/>
              <a:t>Ben.platt@cabinet-office.x.gsi.gov.uk</a:t>
            </a:r>
            <a:endParaRPr lang="en-GB" sz="1050" dirty="0"/>
          </a:p>
        </p:txBody>
      </p:sp>
      <p:sp>
        <p:nvSpPr>
          <p:cNvPr id="13" name="TextBox 12"/>
          <p:cNvSpPr txBox="1"/>
          <p:nvPr/>
        </p:nvSpPr>
        <p:spPr>
          <a:xfrm>
            <a:off x="1115616" y="3140968"/>
            <a:ext cx="1296144" cy="253916"/>
          </a:xfrm>
          <a:prstGeom prst="rect">
            <a:avLst/>
          </a:prstGeom>
          <a:solidFill>
            <a:schemeClr val="bg1"/>
          </a:solidFill>
        </p:spPr>
        <p:txBody>
          <a:bodyPr wrap="square" rtlCol="0">
            <a:spAutoFit/>
          </a:bodyPr>
          <a:lstStyle/>
          <a:p>
            <a:r>
              <a:rPr lang="en-GB" sz="1050" dirty="0" smtClean="0"/>
              <a:t>Cabinet Office</a:t>
            </a:r>
            <a:endParaRPr lang="en-GB" sz="1050" dirty="0"/>
          </a:p>
        </p:txBody>
      </p:sp>
      <p:sp>
        <p:nvSpPr>
          <p:cNvPr id="8" name="TextBox 7"/>
          <p:cNvSpPr txBox="1"/>
          <p:nvPr/>
        </p:nvSpPr>
        <p:spPr>
          <a:xfrm>
            <a:off x="2987824" y="3394884"/>
            <a:ext cx="2016224" cy="523220"/>
          </a:xfrm>
          <a:prstGeom prst="rect">
            <a:avLst/>
          </a:prstGeom>
          <a:solidFill>
            <a:schemeClr val="tx2">
              <a:lumMod val="40000"/>
              <a:lumOff val="60000"/>
            </a:schemeClr>
          </a:solidFill>
          <a:ln w="28575">
            <a:solidFill>
              <a:srgbClr val="FF0000"/>
            </a:solidFill>
          </a:ln>
        </p:spPr>
        <p:txBody>
          <a:bodyPr wrap="square" rtlCol="0">
            <a:spAutoFit/>
          </a:bodyPr>
          <a:lstStyle/>
          <a:p>
            <a:r>
              <a:rPr lang="en-GB" sz="1400" dirty="0" smtClean="0"/>
              <a:t>If you are a JOL </a:t>
            </a:r>
            <a:r>
              <a:rPr lang="en-GB" sz="1400" dirty="0" err="1" smtClean="0"/>
              <a:t>Spoc</a:t>
            </a:r>
            <a:r>
              <a:rPr lang="en-GB" sz="1400" dirty="0" smtClean="0"/>
              <a:t> check this box</a:t>
            </a:r>
            <a:endParaRPr lang="en-GB" sz="1400" dirty="0"/>
          </a:p>
        </p:txBody>
      </p:sp>
      <p:cxnSp>
        <p:nvCxnSpPr>
          <p:cNvPr id="15" name="Straight Arrow Connector 14"/>
          <p:cNvCxnSpPr/>
          <p:nvPr/>
        </p:nvCxnSpPr>
        <p:spPr>
          <a:xfrm flipH="1">
            <a:off x="1331640" y="3933056"/>
            <a:ext cx="1637736" cy="7920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87824" y="4057704"/>
            <a:ext cx="2592288" cy="738664"/>
          </a:xfrm>
          <a:prstGeom prst="rect">
            <a:avLst/>
          </a:prstGeom>
          <a:solidFill>
            <a:schemeClr val="tx2">
              <a:lumMod val="40000"/>
              <a:lumOff val="60000"/>
            </a:schemeClr>
          </a:solidFill>
          <a:ln w="28575">
            <a:solidFill>
              <a:srgbClr val="FF0000"/>
            </a:solidFill>
          </a:ln>
        </p:spPr>
        <p:txBody>
          <a:bodyPr wrap="square" rtlCol="0">
            <a:spAutoFit/>
          </a:bodyPr>
          <a:lstStyle/>
          <a:p>
            <a:r>
              <a:rPr lang="en-GB" sz="1400" dirty="0" smtClean="0"/>
              <a:t>This allows the secretariat to appropriately analyse user submissions</a:t>
            </a:r>
            <a:endParaRPr lang="en-GB" sz="1400" dirty="0"/>
          </a:p>
        </p:txBody>
      </p:sp>
      <p:cxnSp>
        <p:nvCxnSpPr>
          <p:cNvPr id="17" name="Straight Arrow Connector 16"/>
          <p:cNvCxnSpPr/>
          <p:nvPr/>
        </p:nvCxnSpPr>
        <p:spPr>
          <a:xfrm flipH="1">
            <a:off x="1331640" y="4595876"/>
            <a:ext cx="1637736" cy="7920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4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we are</a:t>
            </a:r>
            <a:endParaRPr lang="en-GB" dirty="0"/>
          </a:p>
        </p:txBody>
      </p:sp>
      <p:sp>
        <p:nvSpPr>
          <p:cNvPr id="3" name="Content Placeholder 2"/>
          <p:cNvSpPr>
            <a:spLocks noGrp="1"/>
          </p:cNvSpPr>
          <p:nvPr>
            <p:ph idx="1"/>
          </p:nvPr>
        </p:nvSpPr>
        <p:spPr/>
        <p:txBody>
          <a:bodyPr>
            <a:normAutofit/>
          </a:bodyPr>
          <a:lstStyle/>
          <a:p>
            <a:endParaRPr lang="en-GB" sz="2800" dirty="0" smtClean="0"/>
          </a:p>
          <a:p>
            <a:r>
              <a:rPr lang="en-GB" sz="2800" dirty="0" smtClean="0"/>
              <a:t>			Teresa </a:t>
            </a:r>
            <a:r>
              <a:rPr lang="en-GB" sz="2800" dirty="0" err="1" smtClean="0"/>
              <a:t>Railton</a:t>
            </a:r>
            <a:r>
              <a:rPr lang="en-GB" sz="2800" dirty="0" smtClean="0"/>
              <a:t> – Zeal Solutions </a:t>
            </a:r>
          </a:p>
          <a:p>
            <a:endParaRPr lang="en-GB" sz="2800" dirty="0" smtClean="0"/>
          </a:p>
          <a:p>
            <a:r>
              <a:rPr lang="en-GB" sz="2800" dirty="0" smtClean="0"/>
              <a:t>			Brian Welsh – JESIP </a:t>
            </a:r>
          </a:p>
          <a:p>
            <a:r>
              <a:rPr lang="en-GB" sz="2800" dirty="0"/>
              <a:t>	</a:t>
            </a:r>
            <a:r>
              <a:rPr lang="en-GB" sz="2800" dirty="0" smtClean="0"/>
              <a:t>		</a:t>
            </a:r>
          </a:p>
          <a:p>
            <a:r>
              <a:rPr lang="en-GB" sz="2800" dirty="0" smtClean="0"/>
              <a:t>			Ben Platt – Cabinet Office </a:t>
            </a:r>
            <a:endParaRPr lang="en-GB" sz="28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060848"/>
            <a:ext cx="1080120" cy="1416628"/>
          </a:xfrm>
          <a:prstGeom prst="rect">
            <a:avLst/>
          </a:prstGeom>
        </p:spPr>
      </p:pic>
      <p:pic>
        <p:nvPicPr>
          <p:cNvPr id="7" name="Picture 6"/>
          <p:cNvPicPr>
            <a:picLocks noChangeAspect="1"/>
          </p:cNvPicPr>
          <p:nvPr/>
        </p:nvPicPr>
        <p:blipFill>
          <a:blip r:embed="rId4"/>
          <a:stretch>
            <a:fillRect/>
          </a:stretch>
        </p:blipFill>
        <p:spPr>
          <a:xfrm>
            <a:off x="579974" y="3787827"/>
            <a:ext cx="2520280" cy="66479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4785557"/>
            <a:ext cx="2051929" cy="783491"/>
          </a:xfrm>
          <a:prstGeom prst="rect">
            <a:avLst/>
          </a:prstGeom>
        </p:spPr>
      </p:pic>
      <p:pic>
        <p:nvPicPr>
          <p:cNvPr id="12" name="Picture 11"/>
          <p:cNvPicPr>
            <a:picLocks noChangeAspect="1"/>
          </p:cNvPicPr>
          <p:nvPr/>
        </p:nvPicPr>
        <p:blipFill rotWithShape="1">
          <a:blip r:embed="rId6"/>
          <a:srcRect l="11019" t="16778" r="62600" b="72148"/>
          <a:stretch/>
        </p:blipFill>
        <p:spPr>
          <a:xfrm>
            <a:off x="6335260" y="6289284"/>
            <a:ext cx="2808740" cy="588751"/>
          </a:xfrm>
          <a:prstGeom prst="rect">
            <a:avLst/>
          </a:prstGeom>
        </p:spPr>
      </p:pic>
      <p:pic>
        <p:nvPicPr>
          <p:cNvPr id="13" name="Picture 12"/>
          <p:cNvPicPr>
            <a:picLocks noChangeAspect="1"/>
          </p:cNvPicPr>
          <p:nvPr/>
        </p:nvPicPr>
        <p:blipFill rotWithShape="1">
          <a:blip r:embed="rId7"/>
          <a:srcRect l="44881" t="31009" r="28344" b="55843"/>
          <a:stretch/>
        </p:blipFill>
        <p:spPr>
          <a:xfrm>
            <a:off x="5724128" y="188640"/>
            <a:ext cx="3096344" cy="819620"/>
          </a:xfrm>
          <a:prstGeom prst="rect">
            <a:avLst/>
          </a:prstGeom>
        </p:spPr>
      </p:pic>
    </p:spTree>
    <p:extLst>
      <p:ext uri="{BB962C8B-B14F-4D97-AF65-F5344CB8AC3E}">
        <p14:creationId xmlns:p14="http://schemas.microsoft.com/office/powerpoint/2010/main" val="1413455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and walk through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45097"/>
            <a:ext cx="3096344" cy="819620"/>
          </a:xfrm>
          <a:prstGeom prst="rect">
            <a:avLst/>
          </a:prstGeom>
        </p:spPr>
      </p:pic>
      <p:pic>
        <p:nvPicPr>
          <p:cNvPr id="7" name="Content Placeholder 11"/>
          <p:cNvPicPr>
            <a:picLocks noGrp="1"/>
          </p:cNvPicPr>
          <p:nvPr>
            <p:ph idx="1"/>
          </p:nvPr>
        </p:nvPicPr>
        <p:blipFill>
          <a:blip r:embed="rId4"/>
          <a:stretch>
            <a:fillRect/>
          </a:stretch>
        </p:blipFill>
        <p:spPr>
          <a:xfrm>
            <a:off x="535915" y="1984074"/>
            <a:ext cx="7868797" cy="4223359"/>
          </a:xfrm>
          <a:prstGeom prst="rect">
            <a:avLst/>
          </a:prstGeom>
        </p:spPr>
      </p:pic>
      <p:pic>
        <p:nvPicPr>
          <p:cNvPr id="11" name="Picture 10"/>
          <p:cNvPicPr>
            <a:picLocks noChangeAspect="1"/>
          </p:cNvPicPr>
          <p:nvPr/>
        </p:nvPicPr>
        <p:blipFill rotWithShape="1">
          <a:blip r:embed="rId5"/>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212940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20840"/>
          </a:xfrm>
        </p:spPr>
        <p:txBody>
          <a:bodyPr/>
          <a:lstStyle/>
          <a:p>
            <a:r>
              <a:rPr lang="en-GB" dirty="0" smtClean="0"/>
              <a:t>JOL Online Delivery Programme </a:t>
            </a:r>
            <a:endParaRPr lang="en-GB" dirty="0"/>
          </a:p>
        </p:txBody>
      </p:sp>
      <p:sp>
        <p:nvSpPr>
          <p:cNvPr id="3" name="Content Placeholder 2"/>
          <p:cNvSpPr>
            <a:spLocks noGrp="1"/>
          </p:cNvSpPr>
          <p:nvPr>
            <p:ph sz="half" idx="1"/>
          </p:nvPr>
        </p:nvSpPr>
        <p:spPr>
          <a:xfrm>
            <a:off x="251520" y="2025240"/>
            <a:ext cx="4104000" cy="4068056"/>
          </a:xfrm>
          <a:ln>
            <a:solidFill>
              <a:srgbClr val="0070C0"/>
            </a:solidFill>
          </a:ln>
        </p:spPr>
        <p:txBody>
          <a:bodyPr>
            <a:normAutofit fontScale="92500" lnSpcReduction="10000"/>
          </a:bodyPr>
          <a:lstStyle/>
          <a:p>
            <a:r>
              <a:rPr lang="en-GB" dirty="0" smtClean="0"/>
              <a:t> </a:t>
            </a:r>
          </a:p>
          <a:p>
            <a:r>
              <a:rPr lang="en-GB" dirty="0" smtClean="0"/>
              <a:t> Phase </a:t>
            </a:r>
            <a:r>
              <a:rPr lang="en-GB" dirty="0"/>
              <a:t>1 -New JOL Online system</a:t>
            </a:r>
          </a:p>
          <a:p>
            <a:pPr marL="558900" lvl="2" indent="-342900">
              <a:buFont typeface="+mj-lt"/>
              <a:buAutoNum type="arabicPeriod"/>
            </a:pPr>
            <a:r>
              <a:rPr lang="en-GB" dirty="0" smtClean="0"/>
              <a:t>New </a:t>
            </a:r>
            <a:r>
              <a:rPr lang="en-GB" dirty="0"/>
              <a:t>look and feel </a:t>
            </a:r>
          </a:p>
          <a:p>
            <a:pPr marL="558900" lvl="2" indent="-342900">
              <a:buFont typeface="+mj-lt"/>
              <a:buAutoNum type="arabicPeriod"/>
            </a:pPr>
            <a:r>
              <a:rPr lang="en-GB" dirty="0"/>
              <a:t>Personalised Dashboard for users to track their submissions</a:t>
            </a:r>
          </a:p>
          <a:p>
            <a:pPr marL="558900" lvl="2" indent="-342900">
              <a:buFont typeface="+mj-lt"/>
              <a:buAutoNum type="arabicPeriod"/>
            </a:pPr>
            <a:r>
              <a:rPr lang="en-GB" dirty="0"/>
              <a:t>One system where all responders are able to share multi-agency and single agency lessons and notable practices.</a:t>
            </a:r>
          </a:p>
          <a:p>
            <a:pPr marL="558900" lvl="2" indent="-342900">
              <a:buFont typeface="+mj-lt"/>
              <a:buAutoNum type="arabicPeriod"/>
            </a:pPr>
            <a:r>
              <a:rPr lang="en-GB" dirty="0"/>
              <a:t>Simple </a:t>
            </a:r>
            <a:r>
              <a:rPr lang="en-GB" dirty="0" smtClean="0"/>
              <a:t>filtering </a:t>
            </a:r>
            <a:r>
              <a:rPr lang="en-GB" dirty="0"/>
              <a:t>process to search share Lessons and notable practices.</a:t>
            </a:r>
          </a:p>
          <a:p>
            <a:endParaRPr lang="en-GB" dirty="0"/>
          </a:p>
        </p:txBody>
      </p:sp>
      <p:sp>
        <p:nvSpPr>
          <p:cNvPr id="4" name="Content Placeholder 3"/>
          <p:cNvSpPr>
            <a:spLocks noGrp="1"/>
          </p:cNvSpPr>
          <p:nvPr>
            <p:ph sz="half" idx="2"/>
          </p:nvPr>
        </p:nvSpPr>
        <p:spPr>
          <a:xfrm>
            <a:off x="4355520" y="2025240"/>
            <a:ext cx="4464952" cy="4068056"/>
          </a:xfrm>
          <a:ln>
            <a:solidFill>
              <a:srgbClr val="0070C0"/>
            </a:solidFill>
          </a:ln>
        </p:spPr>
        <p:txBody>
          <a:bodyPr>
            <a:normAutofit fontScale="92500" lnSpcReduction="10000"/>
          </a:bodyPr>
          <a:lstStyle/>
          <a:p>
            <a:endParaRPr lang="en-GB" dirty="0" smtClean="0"/>
          </a:p>
          <a:p>
            <a:r>
              <a:rPr lang="en-GB" dirty="0" smtClean="0"/>
              <a:t> Phase </a:t>
            </a:r>
            <a:r>
              <a:rPr lang="en-GB" dirty="0"/>
              <a:t>2 – New JOL Online System</a:t>
            </a:r>
          </a:p>
          <a:p>
            <a:pPr marL="673200" lvl="2" indent="-457200">
              <a:buFont typeface="+mj-lt"/>
              <a:buAutoNum type="arabicPeriod"/>
            </a:pPr>
            <a:r>
              <a:rPr lang="en-GB" sz="1600" dirty="0" smtClean="0"/>
              <a:t>Apply </a:t>
            </a:r>
            <a:r>
              <a:rPr lang="en-GB" sz="1600" dirty="0"/>
              <a:t>changes as a result of the Phase 1 </a:t>
            </a:r>
            <a:r>
              <a:rPr lang="en-GB" sz="1600" dirty="0" smtClean="0"/>
              <a:t>Pilot</a:t>
            </a:r>
          </a:p>
          <a:p>
            <a:pPr marL="673200" lvl="2" indent="-457200">
              <a:buFont typeface="+mj-lt"/>
              <a:buAutoNum type="arabicPeriod"/>
            </a:pPr>
            <a:r>
              <a:rPr lang="en-GB" sz="1600" dirty="0" smtClean="0"/>
              <a:t>Free text search</a:t>
            </a:r>
            <a:endParaRPr lang="en-GB" sz="1600" dirty="0"/>
          </a:p>
          <a:p>
            <a:pPr marL="673200" lvl="2" indent="-457200">
              <a:buFont typeface="+mj-lt"/>
              <a:buAutoNum type="arabicPeriod"/>
            </a:pPr>
            <a:r>
              <a:rPr lang="en-GB" sz="1600" dirty="0"/>
              <a:t>Improved Analytics, reporting</a:t>
            </a:r>
          </a:p>
          <a:p>
            <a:pPr marL="673200" lvl="2" indent="-457200">
              <a:buFont typeface="+mj-lt"/>
              <a:buAutoNum type="arabicPeriod"/>
            </a:pPr>
            <a:r>
              <a:rPr lang="en-GB" sz="1600" dirty="0" err="1"/>
              <a:t>SPoCs</a:t>
            </a:r>
            <a:r>
              <a:rPr lang="en-GB" sz="1600" dirty="0"/>
              <a:t> to have the ability to perform impact analysis within the system, escalate and allocation actions</a:t>
            </a:r>
          </a:p>
          <a:p>
            <a:pPr marL="673200" lvl="2" indent="-457200">
              <a:buFont typeface="+mj-lt"/>
              <a:buAutoNum type="arabicPeriod"/>
            </a:pPr>
            <a:r>
              <a:rPr lang="en-GB" sz="1600" dirty="0"/>
              <a:t>User Profile – the ability to build their profile to receive chosen, preferred categories of Lessons and notable practices shared.</a:t>
            </a:r>
          </a:p>
          <a:p>
            <a:pPr marL="673200" lvl="2" indent="-457200">
              <a:buFont typeface="+mj-lt"/>
              <a:buAutoNum type="arabicPeriod"/>
            </a:pPr>
            <a:r>
              <a:rPr lang="en-GB" sz="1600" dirty="0"/>
              <a:t>Heat map to demonstrate patterns/trends of lessons and notable practices share geographically </a:t>
            </a:r>
          </a:p>
          <a:p>
            <a:endParaRPr lang="en-GB" dirty="0"/>
          </a:p>
        </p:txBody>
      </p:sp>
      <p:sp>
        <p:nvSpPr>
          <p:cNvPr id="5" name="Slide Number Placeholder 4"/>
          <p:cNvSpPr>
            <a:spLocks noGrp="1"/>
          </p:cNvSpPr>
          <p:nvPr>
            <p:ph type="sldNum" sz="quarter" idx="12"/>
          </p:nvPr>
        </p:nvSpPr>
        <p:spPr/>
        <p:txBody>
          <a:bodyPr/>
          <a:lstStyle/>
          <a:p>
            <a:fld id="{E051598E-9D06-4046-8EF2-7702044C4E81}" type="slidenum">
              <a:rPr lang="en-US" smtClean="0"/>
              <a:pPr/>
              <a:t>21</a:t>
            </a:fld>
            <a:endParaRPr lang="en-US" dirty="0"/>
          </a:p>
        </p:txBody>
      </p:sp>
      <p:sp>
        <p:nvSpPr>
          <p:cNvPr id="6" name="Footer Placeholder 5"/>
          <p:cNvSpPr>
            <a:spLocks noGrp="1"/>
          </p:cNvSpPr>
          <p:nvPr>
            <p:ph type="ftr" sz="quarter" idx="3"/>
          </p:nvPr>
        </p:nvSpPr>
        <p:spPr/>
        <p:txBody>
          <a:bodyPr/>
          <a:lstStyle/>
          <a:p>
            <a:r>
              <a:rPr lang="en-US" dirty="0" smtClean="0"/>
              <a:t>JOL Online - Joint Learning Workshop</a:t>
            </a:r>
            <a:endParaRPr lang="en-US" dirty="0"/>
          </a:p>
        </p:txBody>
      </p:sp>
      <p:pic>
        <p:nvPicPr>
          <p:cNvPr id="11" name="Picture 10"/>
          <p:cNvPicPr>
            <a:picLocks noChangeAspect="1"/>
          </p:cNvPicPr>
          <p:nvPr/>
        </p:nvPicPr>
        <p:blipFill rotWithShape="1">
          <a:blip r:embed="rId3"/>
          <a:srcRect l="44881" t="31009" r="28344" b="55843"/>
          <a:stretch/>
        </p:blipFill>
        <p:spPr>
          <a:xfrm>
            <a:off x="5724128" y="145097"/>
            <a:ext cx="3096344" cy="819620"/>
          </a:xfrm>
          <a:prstGeom prst="rect">
            <a:avLst/>
          </a:prstGeom>
        </p:spPr>
      </p:pic>
      <p:pic>
        <p:nvPicPr>
          <p:cNvPr id="10" name="Picture 9"/>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350319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Capturing Lessons – Support tools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sp>
        <p:nvSpPr>
          <p:cNvPr id="10" name="Content Placeholder 9"/>
          <p:cNvSpPr txBox="1">
            <a:spLocks/>
          </p:cNvSpPr>
          <p:nvPr/>
        </p:nvSpPr>
        <p:spPr>
          <a:xfrm>
            <a:off x="572333" y="2570261"/>
            <a:ext cx="538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33" b="-7569"/>
          <a:stretch/>
        </p:blipFill>
        <p:spPr bwMode="auto">
          <a:xfrm>
            <a:off x="4976106" y="3004555"/>
            <a:ext cx="2304256" cy="3318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C:\Users\Joy.Flanagan\OneDrive\JESIP Shared\JESIP Products\Umpire Evaluation Sheets\Images\JESIP_Umpire_Evaluation_Log_v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4" b="-743"/>
          <a:stretch/>
        </p:blipFill>
        <p:spPr bwMode="auto">
          <a:xfrm>
            <a:off x="5762135" y="2555393"/>
            <a:ext cx="2287874" cy="30319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9" name="Picture 18"/>
          <p:cNvPicPr/>
          <p:nvPr/>
        </p:nvPicPr>
        <p:blipFill rotWithShape="1">
          <a:blip r:embed="rId5"/>
          <a:srcRect l="31433" t="4703" r="32130" b="3921"/>
          <a:stretch/>
        </p:blipFill>
        <p:spPr bwMode="auto">
          <a:xfrm>
            <a:off x="6404524" y="2204864"/>
            <a:ext cx="2292085" cy="3031939"/>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558000" y="2780928"/>
            <a:ext cx="4316977" cy="707886"/>
          </a:xfrm>
          <a:prstGeom prst="rect">
            <a:avLst/>
          </a:prstGeom>
          <a:noFill/>
        </p:spPr>
        <p:txBody>
          <a:bodyPr wrap="square" rtlCol="0">
            <a:spAutoFit/>
          </a:bodyPr>
          <a:lstStyle/>
          <a:p>
            <a:pPr marL="342900" lvl="0" indent="-342900">
              <a:spcBef>
                <a:spcPct val="20000"/>
              </a:spcBef>
              <a:buFont typeface="Arial" pitchFamily="34" charset="0"/>
              <a:buChar char="•"/>
              <a:defRPr/>
            </a:pPr>
            <a:r>
              <a:rPr lang="en-GB" sz="2000" dirty="0">
                <a:solidFill>
                  <a:sysClr val="windowText" lastClr="000000"/>
                </a:solidFill>
                <a:latin typeface="Calibri"/>
              </a:rPr>
              <a:t>JESIP objectives should be at the core of EVERY multi-agency exercise</a:t>
            </a:r>
          </a:p>
        </p:txBody>
      </p:sp>
      <p:sp>
        <p:nvSpPr>
          <p:cNvPr id="23" name="TextBox 22"/>
          <p:cNvSpPr txBox="1"/>
          <p:nvPr/>
        </p:nvSpPr>
        <p:spPr>
          <a:xfrm>
            <a:off x="615809" y="3618463"/>
            <a:ext cx="4230024"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ysClr val="windowText" lastClr="000000"/>
                </a:solidFill>
                <a:latin typeface="Calibri"/>
              </a:rPr>
              <a:t>JOL templates aid capturing interoperability lessons</a:t>
            </a:r>
          </a:p>
          <a:p>
            <a:endParaRPr lang="en-GB" sz="2000" dirty="0"/>
          </a:p>
        </p:txBody>
      </p:sp>
      <p:sp>
        <p:nvSpPr>
          <p:cNvPr id="24" name="TextBox 23"/>
          <p:cNvSpPr txBox="1"/>
          <p:nvPr/>
        </p:nvSpPr>
        <p:spPr>
          <a:xfrm>
            <a:off x="572333" y="4517088"/>
            <a:ext cx="4316977"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ysClr val="windowText" lastClr="000000"/>
                </a:solidFill>
                <a:latin typeface="Calibri"/>
              </a:rPr>
              <a:t>Debriefs must capture any interoperability lessons</a:t>
            </a:r>
          </a:p>
          <a:p>
            <a:endParaRPr lang="en-GB" sz="2000" dirty="0"/>
          </a:p>
        </p:txBody>
      </p:sp>
      <p:pic>
        <p:nvPicPr>
          <p:cNvPr id="14" name="Picture 13"/>
          <p:cNvPicPr>
            <a:picLocks noChangeAspect="1"/>
          </p:cNvPicPr>
          <p:nvPr/>
        </p:nvPicPr>
        <p:blipFill rotWithShape="1">
          <a:blip r:embed="rId6"/>
          <a:srcRect l="44881" t="31009" r="28344" b="55843"/>
          <a:stretch/>
        </p:blipFill>
        <p:spPr>
          <a:xfrm>
            <a:off x="5724128" y="145097"/>
            <a:ext cx="3096344" cy="819620"/>
          </a:xfrm>
          <a:prstGeom prst="rect">
            <a:avLst/>
          </a:prstGeom>
        </p:spPr>
      </p:pic>
      <p:pic>
        <p:nvPicPr>
          <p:cNvPr id="15" name="Picture 14"/>
          <p:cNvPicPr>
            <a:picLocks noChangeAspect="1"/>
          </p:cNvPicPr>
          <p:nvPr/>
        </p:nvPicPr>
        <p:blipFill rotWithShape="1">
          <a:blip r:embed="rId7"/>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23788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 of JOL Online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45097"/>
            <a:ext cx="3096344" cy="819620"/>
          </a:xfrm>
          <a:prstGeom prst="rect">
            <a:avLst/>
          </a:prstGeom>
        </p:spPr>
      </p:pic>
      <p:sp>
        <p:nvSpPr>
          <p:cNvPr id="7" name="Content Placeholder 7"/>
          <p:cNvSpPr>
            <a:spLocks noGrp="1"/>
          </p:cNvSpPr>
          <p:nvPr>
            <p:ph idx="1"/>
          </p:nvPr>
        </p:nvSpPr>
        <p:spPr>
          <a:xfrm>
            <a:off x="604838" y="2087563"/>
            <a:ext cx="8696325" cy="4065587"/>
          </a:xfrm>
        </p:spPr>
        <p:txBody>
          <a:bodyPr>
            <a:normAutofit lnSpcReduction="10000"/>
          </a:bodyPr>
          <a:lstStyle/>
          <a:p>
            <a:pPr marL="0" indent="0">
              <a:defRPr/>
            </a:pPr>
            <a:r>
              <a:rPr lang="en-GB" sz="2800" u="sng" dirty="0" smtClean="0">
                <a:ea typeface="ＭＳ Ｐゴシック" pitchFamily="-105" charset="-128"/>
              </a:rPr>
              <a:t>In the near future? </a:t>
            </a:r>
          </a:p>
          <a:p>
            <a:pPr>
              <a:buFont typeface="Arial" panose="020B0604020202020204" pitchFamily="34" charset="0"/>
              <a:buChar char="•"/>
              <a:defRPr/>
            </a:pPr>
            <a:r>
              <a:rPr lang="en-GB" sz="2800" dirty="0" smtClean="0">
                <a:ea typeface="ＭＳ Ｐゴシック" pitchFamily="-105" charset="-128"/>
              </a:rPr>
              <a:t>Experience = Value</a:t>
            </a:r>
          </a:p>
          <a:p>
            <a:pPr lvl="1">
              <a:buFont typeface="Arial" panose="020B0604020202020204" pitchFamily="34" charset="0"/>
              <a:buChar char="•"/>
              <a:defRPr/>
            </a:pPr>
            <a:r>
              <a:rPr lang="en-GB" sz="2600" dirty="0" smtClean="0">
                <a:ea typeface="ＭＳ Ｐゴシック" pitchFamily="-105" charset="-128"/>
              </a:rPr>
              <a:t>Your experiences are invaluable for development</a:t>
            </a:r>
          </a:p>
          <a:p>
            <a:pPr>
              <a:buFont typeface="Arial" panose="020B0604020202020204" pitchFamily="34" charset="0"/>
              <a:buChar char="•"/>
              <a:defRPr/>
            </a:pPr>
            <a:r>
              <a:rPr lang="en-GB" sz="2800" dirty="0" smtClean="0">
                <a:ea typeface="ＭＳ Ｐゴシック" pitchFamily="-105" charset="-128"/>
              </a:rPr>
              <a:t>Welcome comments, suggestions and feedback</a:t>
            </a:r>
            <a:r>
              <a:rPr lang="en-GB" dirty="0" smtClean="0">
                <a:ea typeface="ＭＳ Ｐゴシック" pitchFamily="-105" charset="-128"/>
              </a:rPr>
              <a:t> </a:t>
            </a:r>
          </a:p>
          <a:p>
            <a:pPr marL="0" indent="0">
              <a:defRPr/>
            </a:pPr>
            <a:r>
              <a:rPr lang="en-GB" sz="2800" u="sng" dirty="0" smtClean="0">
                <a:ea typeface="ＭＳ Ｐゴシック" pitchFamily="-105" charset="-128"/>
              </a:rPr>
              <a:t>And beyond…. </a:t>
            </a:r>
          </a:p>
          <a:p>
            <a:pPr marL="457200" indent="-457200">
              <a:buFont typeface="Arial" panose="020B0604020202020204" pitchFamily="34" charset="0"/>
              <a:buChar char="•"/>
              <a:defRPr/>
            </a:pPr>
            <a:r>
              <a:rPr lang="en-GB" sz="2800" dirty="0" smtClean="0">
                <a:ea typeface="ＭＳ Ｐゴシック" pitchFamily="-105" charset="-128"/>
              </a:rPr>
              <a:t>Experience = Value </a:t>
            </a:r>
          </a:p>
          <a:p>
            <a:pPr marL="857250" lvl="1" indent="-457200">
              <a:buFont typeface="Arial" panose="020B0604020202020204" pitchFamily="34" charset="0"/>
              <a:buChar char="•"/>
              <a:defRPr/>
            </a:pPr>
            <a:r>
              <a:rPr lang="en-GB" sz="2600" dirty="0" smtClean="0">
                <a:ea typeface="ＭＳ Ｐゴシック" pitchFamily="-105" charset="-128"/>
              </a:rPr>
              <a:t>The information gathered and shared relies on the quality of your experiences </a:t>
            </a:r>
            <a:endParaRPr lang="en-GB" sz="2600" dirty="0">
              <a:ea typeface="ＭＳ Ｐゴシック" pitchFamily="-105" charset="-128"/>
            </a:endParaRPr>
          </a:p>
        </p:txBody>
      </p:sp>
      <p:pic>
        <p:nvPicPr>
          <p:cNvPr id="11" name="Picture 10"/>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3125344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capture</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a:blip r:embed="rId3"/>
          <a:stretch>
            <a:fillRect/>
          </a:stretch>
        </p:blipFill>
        <p:spPr>
          <a:xfrm>
            <a:off x="515227" y="1962303"/>
            <a:ext cx="7918799" cy="4223359"/>
          </a:xfrm>
          <a:prstGeom prst="rect">
            <a:avLst/>
          </a:prstGeom>
        </p:spPr>
      </p:pic>
      <p:pic>
        <p:nvPicPr>
          <p:cNvPr id="9" name="Picture 8"/>
          <p:cNvPicPr>
            <a:picLocks noChangeAspect="1"/>
          </p:cNvPicPr>
          <p:nvPr/>
        </p:nvPicPr>
        <p:blipFill rotWithShape="1">
          <a:blip r:embed="rId4"/>
          <a:srcRect l="44881" t="31009" r="28344" b="55843"/>
          <a:stretch/>
        </p:blipFill>
        <p:spPr>
          <a:xfrm>
            <a:off x="5724128" y="145097"/>
            <a:ext cx="3096344" cy="819620"/>
          </a:xfrm>
          <a:prstGeom prst="rect">
            <a:avLst/>
          </a:prstGeom>
        </p:spPr>
      </p:pic>
      <p:pic>
        <p:nvPicPr>
          <p:cNvPr id="10" name="Picture 9"/>
          <p:cNvPicPr>
            <a:picLocks noChangeAspect="1"/>
          </p:cNvPicPr>
          <p:nvPr/>
        </p:nvPicPr>
        <p:blipFill rotWithShape="1">
          <a:blip r:embed="rId5"/>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339486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Suggested Enhancements from Workshops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Printable/email drafts for authorisation </a:t>
            </a:r>
          </a:p>
          <a:p>
            <a:pPr marL="342900" indent="-342900">
              <a:buFont typeface="Arial" panose="020B0604020202020204" pitchFamily="34" charset="0"/>
              <a:buChar char="•"/>
            </a:pPr>
            <a:r>
              <a:rPr lang="en-GB" strike="sngStrike" dirty="0" smtClean="0">
                <a:solidFill>
                  <a:srgbClr val="FF0000"/>
                </a:solidFill>
              </a:rPr>
              <a:t>Primary risk descriptor</a:t>
            </a:r>
          </a:p>
          <a:p>
            <a:pPr marL="342900" indent="-342900">
              <a:buFont typeface="Arial" panose="020B0604020202020204" pitchFamily="34" charset="0"/>
              <a:buChar char="•"/>
            </a:pPr>
            <a:r>
              <a:rPr lang="en-GB" dirty="0" smtClean="0"/>
              <a:t>Ability to add information/solution to previous submission</a:t>
            </a:r>
          </a:p>
          <a:p>
            <a:pPr marL="342900" indent="-342900">
              <a:buFont typeface="Arial" panose="020B0604020202020204" pitchFamily="34" charset="0"/>
              <a:buChar char="•"/>
            </a:pPr>
            <a:r>
              <a:rPr lang="en-GB" dirty="0" smtClean="0"/>
              <a:t>Add links to professional bodies on the useful links page </a:t>
            </a:r>
          </a:p>
          <a:p>
            <a:pPr marL="342900" indent="-342900">
              <a:buFont typeface="Arial" panose="020B0604020202020204" pitchFamily="34" charset="0"/>
              <a:buChar char="•"/>
            </a:pPr>
            <a:r>
              <a:rPr lang="en-GB" dirty="0" smtClean="0"/>
              <a:t>Separate the published responses from the main dashboard</a:t>
            </a:r>
          </a:p>
          <a:p>
            <a:pPr marL="342900" indent="-342900">
              <a:buFont typeface="Arial" panose="020B0604020202020204" pitchFamily="34" charset="0"/>
              <a:buChar char="•"/>
            </a:pPr>
            <a:r>
              <a:rPr lang="en-GB" dirty="0" smtClean="0"/>
              <a:t>Other users to input possible solutions to your issue. </a:t>
            </a:r>
          </a:p>
          <a:p>
            <a:pPr marL="342900" indent="-342900">
              <a:buFont typeface="Arial" panose="020B0604020202020204" pitchFamily="34" charset="0"/>
              <a:buChar char="•"/>
            </a:pPr>
            <a:r>
              <a:rPr lang="en-GB" dirty="0" smtClean="0"/>
              <a:t>Triggers questions as to why you put this on JOL Online.</a:t>
            </a:r>
          </a:p>
          <a:p>
            <a:pPr marL="342900" indent="-342900">
              <a:buFont typeface="Arial" panose="020B0604020202020204" pitchFamily="34" charset="0"/>
              <a:buChar char="•"/>
            </a:pPr>
            <a:r>
              <a:rPr lang="en-GB" dirty="0" smtClean="0"/>
              <a:t>Centrally approved </a:t>
            </a:r>
            <a:r>
              <a:rPr lang="en-GB" dirty="0" err="1" smtClean="0"/>
              <a:t>comms</a:t>
            </a:r>
            <a:r>
              <a:rPr lang="en-GB" dirty="0" smtClean="0"/>
              <a:t>/letter </a:t>
            </a:r>
            <a:r>
              <a:rPr lang="en-GB" smtClean="0"/>
              <a:t>to provide </a:t>
            </a:r>
            <a:r>
              <a:rPr lang="en-GB" dirty="0" smtClean="0"/>
              <a:t>cross sector reassurance to use the system.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9" name="Picture 8"/>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2411026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Thank You</a:t>
            </a:r>
            <a:br>
              <a:rPr lang="en-GB" dirty="0"/>
            </a:b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2"/>
          <a:srcRect l="44881" t="31009" r="28344" b="55843"/>
          <a:stretch/>
        </p:blipFill>
        <p:spPr>
          <a:xfrm>
            <a:off x="5724128" y="188640"/>
            <a:ext cx="3096344" cy="819620"/>
          </a:xfrm>
          <a:prstGeom prst="rect">
            <a:avLst/>
          </a:prstGeom>
        </p:spPr>
      </p:pic>
      <p:sp>
        <p:nvSpPr>
          <p:cNvPr id="11" name="Title 1"/>
          <p:cNvSpPr txBox="1">
            <a:spLocks/>
          </p:cNvSpPr>
          <p:nvPr/>
        </p:nvSpPr>
        <p:spPr>
          <a:xfrm>
            <a:off x="-609600" y="2550480"/>
            <a:ext cx="10363200" cy="1758472"/>
          </a:xfrm>
          <a:prstGeom prst="rect">
            <a:avLst/>
          </a:prstGeom>
        </p:spPr>
        <p:txBody>
          <a:bodyPr vert="horz" lIns="0" tIns="0" rIns="0" bIns="0" rtlCol="0" anchor="t" anchorCtr="0">
            <a:normAutofit/>
          </a:bodyPr>
          <a:lstStyle>
            <a:lvl1pPr algn="l" defTabSz="914400" rtl="0" eaLnBrk="1" latinLnBrk="0" hangingPunct="1">
              <a:spcBef>
                <a:spcPct val="0"/>
              </a:spcBef>
              <a:buNone/>
              <a:defRPr sz="3600" kern="1200" spc="-150" baseline="0">
                <a:solidFill>
                  <a:schemeClr val="tx2"/>
                </a:solidFill>
                <a:latin typeface="Arial" pitchFamily="34" charset="0"/>
                <a:ea typeface="+mj-ea"/>
                <a:cs typeface="+mj-cs"/>
              </a:defRPr>
            </a:lvl1pPr>
          </a:lstStyle>
          <a:p>
            <a:pPr algn="ctr"/>
            <a:endParaRPr lang="en-GB" sz="3200" dirty="0" smtClean="0"/>
          </a:p>
          <a:p>
            <a:pPr algn="ctr"/>
            <a:r>
              <a:rPr lang="en-GB" sz="3200" dirty="0" smtClean="0"/>
              <a:t>Any Questions?</a:t>
            </a:r>
            <a:endParaRPr lang="en-GB" sz="3200" dirty="0"/>
          </a:p>
        </p:txBody>
      </p:sp>
      <p:sp>
        <p:nvSpPr>
          <p:cNvPr id="12" name="Subtitle 2"/>
          <p:cNvSpPr txBox="1">
            <a:spLocks/>
          </p:cNvSpPr>
          <p:nvPr/>
        </p:nvSpPr>
        <p:spPr>
          <a:xfrm>
            <a:off x="1457810" y="4143998"/>
            <a:ext cx="6400800" cy="1452609"/>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20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dirty="0" smtClean="0"/>
          </a:p>
          <a:p>
            <a:pPr algn="ctr"/>
            <a:r>
              <a:rPr lang="en-GB" dirty="0" smtClean="0">
                <a:hlinkClick r:id="rId3"/>
              </a:rPr>
              <a:t>contact@jesip.org.uk</a:t>
            </a:r>
            <a:endParaRPr lang="en-GB" dirty="0" smtClean="0"/>
          </a:p>
          <a:p>
            <a:pPr algn="ctr"/>
            <a:r>
              <a:rPr lang="en-GB" dirty="0">
                <a:hlinkClick r:id="rId4"/>
              </a:rPr>
              <a:t>b</a:t>
            </a:r>
            <a:r>
              <a:rPr lang="en-GB" dirty="0" smtClean="0">
                <a:hlinkClick r:id="rId4"/>
              </a:rPr>
              <a:t>en.platt@cabinet-office.x.gsi.gov.uk</a:t>
            </a:r>
            <a:endParaRPr lang="en-GB" dirty="0" smtClean="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7008" y="2679056"/>
            <a:ext cx="2143125" cy="21431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2441481"/>
            <a:ext cx="2556597" cy="2411557"/>
          </a:xfrm>
          <a:prstGeom prst="rect">
            <a:avLst/>
          </a:prstGeom>
        </p:spPr>
      </p:pic>
      <p:pic>
        <p:nvPicPr>
          <p:cNvPr id="15" name="Picture 14"/>
          <p:cNvPicPr>
            <a:picLocks noChangeAspect="1"/>
          </p:cNvPicPr>
          <p:nvPr/>
        </p:nvPicPr>
        <p:blipFill rotWithShape="1">
          <a:blip r:embed="rId7"/>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285086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Background – how we got here </a:t>
            </a:r>
          </a:p>
          <a:p>
            <a:pPr marL="342900" indent="-342900">
              <a:buFont typeface="Arial" panose="020B0604020202020204" pitchFamily="34" charset="0"/>
              <a:buChar char="•"/>
            </a:pPr>
            <a:r>
              <a:rPr lang="en-GB" dirty="0" smtClean="0"/>
              <a:t>We asked, you said, we did</a:t>
            </a:r>
          </a:p>
          <a:p>
            <a:pPr marL="342900" indent="-342900">
              <a:buFont typeface="Arial" panose="020B0604020202020204" pitchFamily="34" charset="0"/>
              <a:buChar char="•"/>
            </a:pPr>
            <a:r>
              <a:rPr lang="en-GB" dirty="0" smtClean="0"/>
              <a:t>JOL and LD Transition </a:t>
            </a:r>
          </a:p>
          <a:p>
            <a:pPr marL="342900" indent="-342900">
              <a:buFont typeface="Arial" panose="020B0604020202020204" pitchFamily="34" charset="0"/>
              <a:buChar char="•"/>
            </a:pPr>
            <a:r>
              <a:rPr lang="en-GB" dirty="0" smtClean="0"/>
              <a:t>Key changes to JOL Guidance </a:t>
            </a:r>
          </a:p>
          <a:p>
            <a:pPr marL="342900" indent="-342900">
              <a:buFont typeface="Arial" panose="020B0604020202020204" pitchFamily="34" charset="0"/>
              <a:buChar char="•"/>
            </a:pPr>
            <a:r>
              <a:rPr lang="en-GB" dirty="0" smtClean="0"/>
              <a:t>New JOL Online platform (Merging two systems in to one) </a:t>
            </a:r>
          </a:p>
          <a:p>
            <a:pPr marL="1242900" lvl="3" indent="-342900"/>
            <a:r>
              <a:rPr lang="en-GB" dirty="0" smtClean="0"/>
              <a:t>Phase 1 </a:t>
            </a:r>
          </a:p>
          <a:p>
            <a:pPr marL="1242900" lvl="3" indent="-342900"/>
            <a:r>
              <a:rPr lang="en-GB" dirty="0" smtClean="0"/>
              <a:t>Phase 2</a:t>
            </a:r>
          </a:p>
          <a:p>
            <a:pPr marL="342900" lvl="1" indent="-342900">
              <a:buFont typeface="Arial" panose="020B0604020202020204" pitchFamily="34" charset="0"/>
              <a:buChar char="•"/>
            </a:pPr>
            <a:r>
              <a:rPr lang="en-GB" sz="2000" dirty="0" smtClean="0">
                <a:solidFill>
                  <a:srgbClr val="005ABB"/>
                </a:solidFill>
              </a:rPr>
              <a:t>Secretariat and its responsibilities </a:t>
            </a:r>
          </a:p>
          <a:p>
            <a:pPr marL="342900" lvl="1" indent="-342900">
              <a:buFont typeface="Arial" panose="020B0604020202020204" pitchFamily="34" charset="0"/>
              <a:buChar char="•"/>
            </a:pPr>
            <a:r>
              <a:rPr lang="en-GB" sz="2000" dirty="0" smtClean="0">
                <a:solidFill>
                  <a:srgbClr val="005ABB"/>
                </a:solidFill>
              </a:rPr>
              <a:t>Debriefs </a:t>
            </a:r>
          </a:p>
          <a:p>
            <a:pPr marL="342900" lvl="1" indent="-342900">
              <a:buFont typeface="Arial" panose="020B0604020202020204" pitchFamily="34" charset="0"/>
              <a:buChar char="•"/>
            </a:pPr>
            <a:r>
              <a:rPr lang="en-GB" sz="2000" dirty="0" smtClean="0">
                <a:solidFill>
                  <a:srgbClr val="005ABB"/>
                </a:solidFill>
              </a:rPr>
              <a:t>Feedback </a:t>
            </a:r>
          </a:p>
          <a:p>
            <a:pPr marL="342900" lvl="1" indent="-342900"/>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3</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45097"/>
            <a:ext cx="3096344" cy="819620"/>
          </a:xfrm>
          <a:prstGeom prst="rect">
            <a:avLst/>
          </a:prstGeom>
        </p:spPr>
      </p:pic>
      <p:pic>
        <p:nvPicPr>
          <p:cNvPr id="10" name="Picture 9"/>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3001850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Joint Organisational Learning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a:t>The Civil Contingencies Act 2004 places requirements, through Local Resilience Forums that Category 1 responders must collectively:</a:t>
            </a:r>
          </a:p>
          <a:p>
            <a:pPr marL="342900" lvl="0" indent="-342900">
              <a:buFont typeface="Arial" panose="020B0604020202020204" pitchFamily="34" charset="0"/>
              <a:buChar char="•"/>
            </a:pPr>
            <a:r>
              <a:rPr lang="en-GB" i="1" dirty="0"/>
              <a:t>Learn and implement lessons from exercises</a:t>
            </a:r>
            <a:endParaRPr lang="en-GB" dirty="0"/>
          </a:p>
          <a:p>
            <a:pPr marL="342900" lvl="0" indent="-342900">
              <a:buFont typeface="Arial" panose="020B0604020202020204" pitchFamily="34" charset="0"/>
              <a:buChar char="•"/>
            </a:pPr>
            <a:r>
              <a:rPr lang="en-GB" i="1" dirty="0"/>
              <a:t>Share lessons learned from emergencies and exercises in other parts of the UK</a:t>
            </a:r>
            <a:endParaRPr lang="en-GB" dirty="0"/>
          </a:p>
          <a:p>
            <a:pPr marL="342900" lvl="0" indent="-342900">
              <a:buFont typeface="Arial" panose="020B0604020202020204" pitchFamily="34" charset="0"/>
              <a:buChar char="•"/>
            </a:pPr>
            <a:r>
              <a:rPr lang="en-GB" i="1" dirty="0"/>
              <a:t>Make sure that those lessons are acted on to improve local </a:t>
            </a:r>
            <a:r>
              <a:rPr lang="en-GB" i="1" dirty="0" smtClean="0"/>
              <a:t>arrangements</a:t>
            </a:r>
          </a:p>
          <a:p>
            <a:pPr marL="558900" lvl="2" indent="-342900"/>
            <a:r>
              <a:rPr lang="en-GB" b="1" dirty="0" smtClean="0"/>
              <a:t>The </a:t>
            </a:r>
            <a:r>
              <a:rPr lang="en-GB" b="1" dirty="0"/>
              <a:t>key message to responder agencies is that JOL is not about “who” but about “what” and “why”.</a:t>
            </a:r>
            <a:endParaRPr lang="en-GB" dirty="0"/>
          </a:p>
          <a:p>
            <a:pPr marL="342900" lvl="0" indent="-342900">
              <a:buFont typeface="Arial" panose="020B0604020202020204" pitchFamily="34" charset="0"/>
              <a:buChar char="•"/>
            </a:pPr>
            <a:endParaRPr lang="en-GB" i="1"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45097"/>
            <a:ext cx="3096344" cy="819620"/>
          </a:xfrm>
          <a:prstGeom prst="rect">
            <a:avLst/>
          </a:prstGeom>
        </p:spPr>
      </p:pic>
      <p:pic>
        <p:nvPicPr>
          <p:cNvPr id="9" name="Picture 8"/>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261625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 How we got here </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JESIP so far</a:t>
            </a:r>
            <a:endParaRPr lang="en-GB" dirty="0"/>
          </a:p>
          <a:p>
            <a:pPr marL="342900" indent="-342900">
              <a:buFont typeface="Arial" panose="020B0604020202020204" pitchFamily="34" charset="0"/>
              <a:buChar char="•"/>
            </a:pPr>
            <a:r>
              <a:rPr lang="en-GB" dirty="0" smtClean="0"/>
              <a:t>JOL Launched July 2015</a:t>
            </a:r>
          </a:p>
          <a:p>
            <a:pPr marL="342900" indent="-342900">
              <a:buFont typeface="Arial" panose="020B0604020202020204" pitchFamily="34" charset="0"/>
              <a:buChar char="•"/>
            </a:pPr>
            <a:r>
              <a:rPr lang="en-GB" dirty="0" err="1" smtClean="0"/>
              <a:t>LessonDirect</a:t>
            </a:r>
            <a:r>
              <a:rPr lang="en-GB" dirty="0" smtClean="0"/>
              <a:t> (LD) launched August 2015</a:t>
            </a:r>
          </a:p>
          <a:p>
            <a:r>
              <a:rPr lang="en-GB" u="sng" dirty="0" smtClean="0"/>
              <a:t>JOL overview </a:t>
            </a:r>
          </a:p>
          <a:p>
            <a:pPr marL="342900" indent="-342900">
              <a:buFont typeface="Arial" panose="020B0604020202020204" pitchFamily="34" charset="0"/>
              <a:buChar char="•"/>
            </a:pPr>
            <a:r>
              <a:rPr lang="en-GB" dirty="0" smtClean="0"/>
              <a:t>237 lessons identified and analysed by the JESIP team </a:t>
            </a:r>
          </a:p>
          <a:p>
            <a:pPr marL="342900" indent="-342900">
              <a:buFont typeface="Arial" panose="020B0604020202020204" pitchFamily="34" charset="0"/>
              <a:buChar char="•"/>
            </a:pPr>
            <a:r>
              <a:rPr lang="en-GB" dirty="0" smtClean="0"/>
              <a:t>64 notable practice submissions published </a:t>
            </a:r>
          </a:p>
          <a:p>
            <a:r>
              <a:rPr lang="en-GB" u="sng" dirty="0" smtClean="0"/>
              <a:t>LD Over view</a:t>
            </a:r>
          </a:p>
          <a:p>
            <a:pPr marL="342900" indent="-342900">
              <a:buFont typeface="Arial" panose="020B0604020202020204" pitchFamily="34" charset="0"/>
              <a:buChar char="•"/>
            </a:pPr>
            <a:r>
              <a:rPr lang="en-GB" dirty="0" smtClean="0"/>
              <a:t>40 lessons identified  and analysed by Cabinet Office and DCLG </a:t>
            </a:r>
          </a:p>
          <a:p>
            <a:pPr marL="342900" indent="-342900">
              <a:buFont typeface="Arial" panose="020B0604020202020204" pitchFamily="34" charset="0"/>
              <a:buChar char="•"/>
            </a:pPr>
            <a:r>
              <a:rPr lang="en-GB" dirty="0" smtClean="0"/>
              <a:t>15 notable practice submissions published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11" name="Picture 10"/>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155191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Sector buy-in</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Lead </a:t>
            </a:r>
            <a:r>
              <a:rPr lang="en-GB" dirty="0"/>
              <a:t>Government Department - Capability Risk </a:t>
            </a:r>
            <a:r>
              <a:rPr lang="en-GB" dirty="0" smtClean="0"/>
              <a:t>owners</a:t>
            </a:r>
          </a:p>
          <a:p>
            <a:pPr marL="342900" indent="-342900">
              <a:buFont typeface="Arial" panose="020B0604020202020204" pitchFamily="34" charset="0"/>
              <a:buChar char="•"/>
            </a:pPr>
            <a:r>
              <a:rPr lang="en-GB" dirty="0" smtClean="0"/>
              <a:t>Local Resilience Forum – Constituent organisations</a:t>
            </a:r>
          </a:p>
          <a:p>
            <a:pPr marL="342900" indent="-342900">
              <a:buFont typeface="Arial" panose="020B0604020202020204" pitchFamily="34" charset="0"/>
              <a:buChar char="•"/>
            </a:pPr>
            <a:r>
              <a:rPr lang="en-GB" dirty="0" smtClean="0"/>
              <a:t>Organisation responsibilities – Home Office, Department of Health </a:t>
            </a:r>
          </a:p>
          <a:p>
            <a:pPr marL="342900" indent="-342900">
              <a:buFont typeface="Arial" panose="020B0604020202020204" pitchFamily="34" charset="0"/>
              <a:buChar char="•"/>
            </a:pPr>
            <a:r>
              <a:rPr lang="en-GB" dirty="0" smtClean="0"/>
              <a:t>Military </a:t>
            </a:r>
          </a:p>
          <a:p>
            <a:pPr marL="342900" indent="-342900">
              <a:buFont typeface="Arial" panose="020B0604020202020204" pitchFamily="34" charset="0"/>
              <a:buChar char="•"/>
            </a:pPr>
            <a:r>
              <a:rPr lang="en-GB" dirty="0" smtClean="0"/>
              <a:t>Utilities Companies – Only relevant information is shared with Utilities. </a:t>
            </a:r>
          </a:p>
          <a:p>
            <a:pPr marL="342900" indent="-342900">
              <a:buFont typeface="Arial" panose="020B0604020202020204" pitchFamily="34" charset="0"/>
              <a:buChar char="•"/>
            </a:pPr>
            <a:r>
              <a:rPr lang="en-GB" dirty="0" smtClean="0"/>
              <a:t>Voluntary sector organisations </a:t>
            </a:r>
          </a:p>
          <a:p>
            <a:pPr marL="342900" indent="-342900">
              <a:buFont typeface="Arial" panose="020B0604020202020204" pitchFamily="34" charset="0"/>
              <a:buChar char="•"/>
            </a:pPr>
            <a:r>
              <a:rPr lang="en-GB" dirty="0" smtClean="0"/>
              <a:t>Academic institutions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pic>
        <p:nvPicPr>
          <p:cNvPr id="9" name="Picture 8"/>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407754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asked, you said, we did</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graphicFrame>
        <p:nvGraphicFramePr>
          <p:cNvPr id="7" name="Content Placeholder 5"/>
          <p:cNvGraphicFramePr>
            <a:graphicFrameLocks noGrp="1"/>
          </p:cNvGraphicFramePr>
          <p:nvPr>
            <p:ph idx="1"/>
          </p:nvPr>
        </p:nvGraphicFramePr>
        <p:xfrm>
          <a:off x="558312" y="1900605"/>
          <a:ext cx="8027377" cy="3889132"/>
        </p:xfrm>
        <a:graphic>
          <a:graphicData uri="http://schemas.openxmlformats.org/drawingml/2006/table">
            <a:tbl>
              <a:tblPr firstRow="1" bandRow="1">
                <a:tableStyleId>{5C22544A-7EE6-4342-B048-85BDC9FD1C3A}</a:tableStyleId>
              </a:tblPr>
              <a:tblGrid>
                <a:gridCol w="3481937"/>
                <a:gridCol w="2725226"/>
                <a:gridCol w="1820214"/>
              </a:tblGrid>
              <a:tr h="471186">
                <a:tc>
                  <a:txBody>
                    <a:bodyPr/>
                    <a:lstStyle/>
                    <a:p>
                      <a:pPr algn="ctr"/>
                      <a:r>
                        <a:rPr lang="en-GB" sz="1700" dirty="0" smtClean="0"/>
                        <a:t>You Said </a:t>
                      </a:r>
                      <a:endParaRPr lang="en-GB" sz="1700" dirty="0"/>
                    </a:p>
                  </a:txBody>
                  <a:tcPr marL="84406" marR="84406" marT="42197" marB="42197"/>
                </a:tc>
                <a:tc>
                  <a:txBody>
                    <a:bodyPr/>
                    <a:lstStyle/>
                    <a:p>
                      <a:pPr algn="ctr"/>
                      <a:r>
                        <a:rPr lang="en-GB" sz="1700" dirty="0" smtClean="0"/>
                        <a:t>We Did</a:t>
                      </a:r>
                      <a:r>
                        <a:rPr lang="en-GB" sz="1700" baseline="0" dirty="0" smtClean="0"/>
                        <a:t> </a:t>
                      </a:r>
                      <a:endParaRPr lang="en-GB" sz="1700" dirty="0"/>
                    </a:p>
                  </a:txBody>
                  <a:tcPr marL="84406" marR="84406" marT="42197" marB="42197"/>
                </a:tc>
                <a:tc>
                  <a:txBody>
                    <a:bodyPr/>
                    <a:lstStyle/>
                    <a:p>
                      <a:pPr algn="ctr"/>
                      <a:r>
                        <a:rPr lang="en-GB" sz="1700" dirty="0" smtClean="0"/>
                        <a:t>Status </a:t>
                      </a:r>
                      <a:endParaRPr lang="en-GB" sz="1700" dirty="0"/>
                    </a:p>
                  </a:txBody>
                  <a:tcPr marL="84406" marR="84406" marT="42197" marB="42197"/>
                </a:tc>
              </a:tr>
              <a:tr h="590830">
                <a:tc>
                  <a:txBody>
                    <a:bodyPr/>
                    <a:lstStyle/>
                    <a:p>
                      <a:pPr algn="ctr"/>
                      <a:r>
                        <a:rPr lang="en-GB" sz="1100" b="0" dirty="0" smtClean="0"/>
                        <a:t>Broaden categories</a:t>
                      </a:r>
                      <a:r>
                        <a:rPr lang="en-GB" sz="1100" b="0" baseline="0" dirty="0" smtClean="0"/>
                        <a:t> </a:t>
                      </a:r>
                      <a:r>
                        <a:rPr lang="en-GB" sz="1100" baseline="0" dirty="0" smtClean="0"/>
                        <a:t>– the categories listed are too specific and don’t allow for subtleties of org arrangements.</a:t>
                      </a:r>
                      <a:endParaRPr lang="en-GB" sz="1100" dirty="0"/>
                    </a:p>
                  </a:txBody>
                  <a:tcPr marL="84406" marR="84406" marT="42197" marB="42197"/>
                </a:tc>
                <a:tc>
                  <a:txBody>
                    <a:bodyPr/>
                    <a:lstStyle/>
                    <a:p>
                      <a:pPr algn="ctr"/>
                      <a:r>
                        <a:rPr lang="en-GB" sz="1100" dirty="0" smtClean="0"/>
                        <a:t>Broad</a:t>
                      </a:r>
                      <a:r>
                        <a:rPr lang="en-GB" sz="1100" baseline="0" dirty="0" smtClean="0"/>
                        <a:t>er categories added to allow for organisational differences. </a:t>
                      </a:r>
                      <a:endParaRPr lang="en-GB" sz="1100" dirty="0"/>
                    </a:p>
                  </a:txBody>
                  <a:tcPr marL="84406" marR="84406" marT="42197" marB="42197"/>
                </a:tc>
                <a:tc>
                  <a:txBody>
                    <a:bodyPr/>
                    <a:lstStyle/>
                    <a:p>
                      <a:pPr algn="ctr"/>
                      <a:r>
                        <a:rPr lang="en-GB" sz="1100" dirty="0" smtClean="0"/>
                        <a:t>Complete.</a:t>
                      </a:r>
                      <a:endParaRPr lang="en-GB" sz="1100" dirty="0"/>
                    </a:p>
                  </a:txBody>
                  <a:tcPr marL="84406" marR="84406" marT="42197" marB="42197">
                    <a:solidFill>
                      <a:srgbClr val="92D050">
                        <a:alpha val="60000"/>
                      </a:srgbClr>
                    </a:solidFill>
                  </a:tcPr>
                </a:tc>
              </a:tr>
              <a:tr h="471186">
                <a:tc>
                  <a:txBody>
                    <a:bodyPr/>
                    <a:lstStyle/>
                    <a:p>
                      <a:pPr algn="ctr"/>
                      <a:r>
                        <a:rPr lang="en-GB" sz="1100" dirty="0" smtClean="0"/>
                        <a:t>Stipulate which org,</a:t>
                      </a:r>
                      <a:r>
                        <a:rPr lang="en-GB" sz="1100" baseline="0" dirty="0" smtClean="0"/>
                        <a:t> if known, the LI or NP applies.</a:t>
                      </a:r>
                      <a:endParaRPr lang="en-GB" sz="1100" dirty="0"/>
                    </a:p>
                  </a:txBody>
                  <a:tcPr marL="84406" marR="84406" marT="42197" marB="42197"/>
                </a:tc>
                <a:tc>
                  <a:txBody>
                    <a:bodyPr/>
                    <a:lstStyle/>
                    <a:p>
                      <a:pPr algn="ctr"/>
                      <a:r>
                        <a:rPr lang="en-GB" sz="1100" dirty="0" smtClean="0"/>
                        <a:t>Function added</a:t>
                      </a:r>
                      <a:endParaRPr lang="en-GB" sz="1100" dirty="0"/>
                    </a:p>
                  </a:txBody>
                  <a:tcPr marL="84406" marR="84406" marT="42197" marB="42197"/>
                </a:tc>
                <a:tc>
                  <a:txBody>
                    <a:bodyPr/>
                    <a:lstStyle/>
                    <a:p>
                      <a:pPr algn="ctr"/>
                      <a:r>
                        <a:rPr lang="en-GB" sz="1100" dirty="0" smtClean="0"/>
                        <a:t>Complete</a:t>
                      </a:r>
                      <a:endParaRPr lang="en-GB" sz="1100" dirty="0"/>
                    </a:p>
                  </a:txBody>
                  <a:tcPr marL="84406" marR="84406" marT="42197" marB="42197">
                    <a:solidFill>
                      <a:srgbClr val="92D050">
                        <a:alpha val="60000"/>
                      </a:srgbClr>
                    </a:solidFill>
                  </a:tcPr>
                </a:tc>
              </a:tr>
              <a:tr h="471186">
                <a:tc>
                  <a:txBody>
                    <a:bodyPr/>
                    <a:lstStyle/>
                    <a:p>
                      <a:pPr algn="ctr"/>
                      <a:r>
                        <a:rPr lang="en-GB" sz="1100" dirty="0" smtClean="0"/>
                        <a:t>Allow more than one capability to be</a:t>
                      </a:r>
                      <a:r>
                        <a:rPr lang="en-GB" sz="1100" baseline="0" dirty="0" smtClean="0"/>
                        <a:t> associated with the LI/NP</a:t>
                      </a:r>
                      <a:endParaRPr lang="en-GB" sz="1100" dirty="0"/>
                    </a:p>
                  </a:txBody>
                  <a:tcPr marL="84406" marR="84406" marT="42197" marB="42197"/>
                </a:tc>
                <a:tc>
                  <a:txBody>
                    <a:bodyPr/>
                    <a:lstStyle/>
                    <a:p>
                      <a:pPr algn="ctr"/>
                      <a:r>
                        <a:rPr lang="en-GB" sz="1100" dirty="0" smtClean="0"/>
                        <a:t>Function changed </a:t>
                      </a:r>
                      <a:endParaRPr lang="en-GB" sz="1100" dirty="0"/>
                    </a:p>
                  </a:txBody>
                  <a:tcPr marL="84406" marR="84406" marT="42197" marB="42197"/>
                </a:tc>
                <a:tc>
                  <a:txBody>
                    <a:bodyPr/>
                    <a:lstStyle/>
                    <a:p>
                      <a:pPr algn="ctr"/>
                      <a:r>
                        <a:rPr lang="en-GB" sz="1100" dirty="0" smtClean="0"/>
                        <a:t>Complete</a:t>
                      </a:r>
                      <a:endParaRPr lang="en-GB" sz="1100" dirty="0"/>
                    </a:p>
                  </a:txBody>
                  <a:tcPr marL="84406" marR="84406" marT="42197" marB="42197">
                    <a:solidFill>
                      <a:srgbClr val="92D050">
                        <a:alpha val="60000"/>
                      </a:srgbClr>
                    </a:solidFill>
                  </a:tcPr>
                </a:tc>
              </a:tr>
              <a:tr h="471186">
                <a:tc>
                  <a:txBody>
                    <a:bodyPr/>
                    <a:lstStyle/>
                    <a:p>
                      <a:pPr algn="ctr"/>
                      <a:r>
                        <a:rPr lang="en-GB" sz="1100" dirty="0" smtClean="0"/>
                        <a:t>Date clarification</a:t>
                      </a:r>
                      <a:r>
                        <a:rPr lang="en-GB" sz="1100" baseline="0" dirty="0" smtClean="0"/>
                        <a:t> – specific request that the date entered applies to the first of the event. </a:t>
                      </a:r>
                      <a:endParaRPr lang="en-GB" sz="1100" dirty="0"/>
                    </a:p>
                  </a:txBody>
                  <a:tcPr marL="84406" marR="84406" marT="42197" marB="42197"/>
                </a:tc>
                <a:tc>
                  <a:txBody>
                    <a:bodyPr/>
                    <a:lstStyle/>
                    <a:p>
                      <a:pPr algn="ctr"/>
                      <a:r>
                        <a:rPr lang="en-GB" sz="1100" dirty="0" smtClean="0"/>
                        <a:t>Clarity provided </a:t>
                      </a:r>
                      <a:endParaRPr lang="en-GB" sz="1100" dirty="0"/>
                    </a:p>
                  </a:txBody>
                  <a:tcPr marL="84406" marR="84406" marT="42197" marB="42197"/>
                </a:tc>
                <a:tc>
                  <a:txBody>
                    <a:bodyPr/>
                    <a:lstStyle/>
                    <a:p>
                      <a:pPr algn="ctr"/>
                      <a:r>
                        <a:rPr lang="en-GB" sz="1100" dirty="0" smtClean="0"/>
                        <a:t>Complete</a:t>
                      </a:r>
                      <a:endParaRPr lang="en-GB" sz="1100" dirty="0"/>
                    </a:p>
                  </a:txBody>
                  <a:tcPr marL="84406" marR="84406" marT="42197" marB="42197">
                    <a:solidFill>
                      <a:srgbClr val="92D050">
                        <a:alpha val="60000"/>
                      </a:srgbClr>
                    </a:solidFill>
                  </a:tcPr>
                </a:tc>
              </a:tr>
              <a:tr h="471186">
                <a:tc>
                  <a:txBody>
                    <a:bodyPr/>
                    <a:lstStyle/>
                    <a:p>
                      <a:pPr algn="ctr"/>
                      <a:r>
                        <a:rPr lang="en-GB" sz="1100" dirty="0" smtClean="0"/>
                        <a:t>More detailed definition</a:t>
                      </a:r>
                      <a:r>
                        <a:rPr lang="en-GB" sz="1100" baseline="0" dirty="0" smtClean="0"/>
                        <a:t> of LI/NP.</a:t>
                      </a:r>
                      <a:endParaRPr lang="en-GB" sz="1100" dirty="0"/>
                    </a:p>
                  </a:txBody>
                  <a:tcPr marL="84406" marR="84406" marT="42197" marB="42197"/>
                </a:tc>
                <a:tc>
                  <a:txBody>
                    <a:bodyPr/>
                    <a:lstStyle/>
                    <a:p>
                      <a:pPr algn="ctr"/>
                      <a:r>
                        <a:rPr lang="en-GB" sz="1100" dirty="0" smtClean="0"/>
                        <a:t>Clarity provided</a:t>
                      </a:r>
                      <a:endParaRPr lang="en-GB" sz="1100" dirty="0"/>
                    </a:p>
                  </a:txBody>
                  <a:tcPr marL="84406" marR="84406" marT="42197" marB="42197"/>
                </a:tc>
                <a:tc>
                  <a:txBody>
                    <a:bodyPr/>
                    <a:lstStyle/>
                    <a:p>
                      <a:pPr algn="ctr"/>
                      <a:r>
                        <a:rPr lang="en-GB" sz="1100" dirty="0" smtClean="0"/>
                        <a:t>Complete</a:t>
                      </a:r>
                      <a:endParaRPr lang="en-GB" sz="1100" dirty="0"/>
                    </a:p>
                  </a:txBody>
                  <a:tcPr marL="84406" marR="84406" marT="42197" marB="42197">
                    <a:solidFill>
                      <a:srgbClr val="92D050">
                        <a:alpha val="60000"/>
                      </a:srgbClr>
                    </a:solidFill>
                  </a:tcPr>
                </a:tc>
              </a:tr>
              <a:tr h="471186">
                <a:tc>
                  <a:txBody>
                    <a:bodyPr/>
                    <a:lstStyle/>
                    <a:p>
                      <a:pPr algn="ctr"/>
                      <a:r>
                        <a:rPr lang="en-GB" sz="1100" dirty="0" smtClean="0"/>
                        <a:t>Documentation</a:t>
                      </a:r>
                      <a:r>
                        <a:rPr lang="en-GB" sz="1100" baseline="0" dirty="0" smtClean="0"/>
                        <a:t> - </a:t>
                      </a:r>
                      <a:r>
                        <a:rPr lang="en-GB" sz="1100" dirty="0" smtClean="0"/>
                        <a:t>consent to publish. </a:t>
                      </a:r>
                      <a:endParaRPr lang="en-GB" sz="1100" dirty="0"/>
                    </a:p>
                  </a:txBody>
                  <a:tcPr marL="84406" marR="84406" marT="42197" marB="42197"/>
                </a:tc>
                <a:tc>
                  <a:txBody>
                    <a:bodyPr/>
                    <a:lstStyle/>
                    <a:p>
                      <a:pPr algn="ctr"/>
                      <a:r>
                        <a:rPr lang="en-GB" sz="1100" dirty="0" smtClean="0"/>
                        <a:t>In development </a:t>
                      </a:r>
                      <a:endParaRPr lang="en-GB" sz="1100" dirty="0"/>
                    </a:p>
                  </a:txBody>
                  <a:tcPr marL="84406" marR="84406" marT="42197" marB="42197"/>
                </a:tc>
                <a:tc>
                  <a:txBody>
                    <a:bodyPr/>
                    <a:lstStyle/>
                    <a:p>
                      <a:pPr algn="ctr"/>
                      <a:r>
                        <a:rPr lang="en-GB" sz="1100" dirty="0" smtClean="0"/>
                        <a:t>In progress</a:t>
                      </a:r>
                      <a:endParaRPr lang="en-GB" sz="1100" dirty="0"/>
                    </a:p>
                  </a:txBody>
                  <a:tcPr marL="84406" marR="84406" marT="42197" marB="42197">
                    <a:solidFill>
                      <a:srgbClr val="FFC000">
                        <a:alpha val="60000"/>
                      </a:srgbClr>
                    </a:solidFill>
                  </a:tcPr>
                </a:tc>
              </a:tr>
              <a:tr h="471186">
                <a:tc>
                  <a:txBody>
                    <a:bodyPr/>
                    <a:lstStyle/>
                    <a:p>
                      <a:pPr algn="ctr"/>
                      <a:r>
                        <a:rPr lang="en-GB" sz="1100" dirty="0" smtClean="0"/>
                        <a:t>Synopsis</a:t>
                      </a:r>
                      <a:r>
                        <a:rPr lang="en-GB" sz="1100" baseline="0" dirty="0" smtClean="0"/>
                        <a:t> of LI/NP</a:t>
                      </a:r>
                      <a:r>
                        <a:rPr lang="en-GB" sz="1100" dirty="0" smtClean="0"/>
                        <a:t> on published responses page.</a:t>
                      </a:r>
                      <a:endParaRPr lang="en-GB" sz="1100" dirty="0"/>
                    </a:p>
                  </a:txBody>
                  <a:tcPr marL="84406" marR="84406" marT="42197" marB="42197"/>
                </a:tc>
                <a:tc>
                  <a:txBody>
                    <a:bodyPr/>
                    <a:lstStyle/>
                    <a:p>
                      <a:pPr algn="ctr"/>
                      <a:r>
                        <a:rPr lang="en-GB" sz="1100" dirty="0" smtClean="0"/>
                        <a:t>In development</a:t>
                      </a:r>
                      <a:endParaRPr lang="en-GB" sz="1100" dirty="0"/>
                    </a:p>
                  </a:txBody>
                  <a:tcPr marL="84406" marR="84406" marT="42197" marB="42197"/>
                </a:tc>
                <a:tc>
                  <a:txBody>
                    <a:bodyPr/>
                    <a:lstStyle/>
                    <a:p>
                      <a:pPr algn="ctr"/>
                      <a:r>
                        <a:rPr lang="en-GB" sz="1100" dirty="0" smtClean="0"/>
                        <a:t>In progress</a:t>
                      </a:r>
                      <a:endParaRPr lang="en-GB" sz="1100" dirty="0"/>
                    </a:p>
                  </a:txBody>
                  <a:tcPr marL="84406" marR="84406" marT="42197" marB="42197">
                    <a:solidFill>
                      <a:srgbClr val="FFC000">
                        <a:alpha val="60000"/>
                      </a:srgbClr>
                    </a:solidFill>
                  </a:tcPr>
                </a:tc>
              </a:tr>
            </a:tbl>
          </a:graphicData>
        </a:graphic>
      </p:graphicFrame>
      <p:sp>
        <p:nvSpPr>
          <p:cNvPr id="8" name="Rectangle 7"/>
          <p:cNvSpPr/>
          <p:nvPr/>
        </p:nvSpPr>
        <p:spPr>
          <a:xfrm>
            <a:off x="6785198" y="2348880"/>
            <a:ext cx="1800491" cy="34408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Complete </a:t>
            </a:r>
            <a:endParaRPr lang="en-GB" dirty="0"/>
          </a:p>
        </p:txBody>
      </p:sp>
      <p:pic>
        <p:nvPicPr>
          <p:cNvPr id="10" name="Picture 9"/>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360726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asked, you said, we did </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Picture 5"/>
          <p:cNvPicPr>
            <a:picLocks noChangeAspect="1"/>
          </p:cNvPicPr>
          <p:nvPr/>
        </p:nvPicPr>
        <p:blipFill rotWithShape="1">
          <a:blip r:embed="rId3"/>
          <a:srcRect l="44881" t="31009" r="28344" b="55843"/>
          <a:stretch/>
        </p:blipFill>
        <p:spPr>
          <a:xfrm>
            <a:off x="5724128" y="188640"/>
            <a:ext cx="3096344" cy="819620"/>
          </a:xfrm>
          <a:prstGeom prst="rect">
            <a:avLst/>
          </a:prstGeom>
        </p:spPr>
      </p:pic>
      <p:graphicFrame>
        <p:nvGraphicFramePr>
          <p:cNvPr id="7" name="Content Placeholder 5"/>
          <p:cNvGraphicFramePr>
            <a:graphicFrameLocks noGrp="1"/>
          </p:cNvGraphicFramePr>
          <p:nvPr>
            <p:ph idx="1"/>
          </p:nvPr>
        </p:nvGraphicFramePr>
        <p:xfrm>
          <a:off x="558312" y="2454519"/>
          <a:ext cx="8027376" cy="2378612"/>
        </p:xfrm>
        <a:graphic>
          <a:graphicData uri="http://schemas.openxmlformats.org/drawingml/2006/table">
            <a:tbl>
              <a:tblPr firstRow="1" bandRow="1">
                <a:tableStyleId>{5C22544A-7EE6-4342-B048-85BDC9FD1C3A}</a:tableStyleId>
              </a:tblPr>
              <a:tblGrid>
                <a:gridCol w="2675792"/>
                <a:gridCol w="2675792"/>
                <a:gridCol w="2675792"/>
              </a:tblGrid>
              <a:tr h="342314">
                <a:tc>
                  <a:txBody>
                    <a:bodyPr/>
                    <a:lstStyle/>
                    <a:p>
                      <a:pPr algn="ctr"/>
                      <a:r>
                        <a:rPr lang="en-GB" sz="1500" dirty="0" smtClean="0"/>
                        <a:t>You Said </a:t>
                      </a:r>
                      <a:endParaRPr lang="en-GB" sz="1500" dirty="0"/>
                    </a:p>
                  </a:txBody>
                  <a:tcPr marL="84406" marR="84406" marT="42203" marB="42203"/>
                </a:tc>
                <a:tc>
                  <a:txBody>
                    <a:bodyPr/>
                    <a:lstStyle/>
                    <a:p>
                      <a:pPr algn="ctr"/>
                      <a:r>
                        <a:rPr lang="en-GB" sz="1500" dirty="0" smtClean="0"/>
                        <a:t>We</a:t>
                      </a:r>
                      <a:r>
                        <a:rPr lang="en-GB" sz="1500" baseline="0" dirty="0" smtClean="0"/>
                        <a:t> Did </a:t>
                      </a:r>
                      <a:endParaRPr lang="en-GB" sz="1500" dirty="0"/>
                    </a:p>
                  </a:txBody>
                  <a:tcPr marL="84406" marR="84406" marT="42203" marB="42203"/>
                </a:tc>
                <a:tc>
                  <a:txBody>
                    <a:bodyPr/>
                    <a:lstStyle/>
                    <a:p>
                      <a:pPr algn="ctr"/>
                      <a:r>
                        <a:rPr lang="en-GB" sz="1500" dirty="0" smtClean="0"/>
                        <a:t>Status</a:t>
                      </a:r>
                      <a:r>
                        <a:rPr lang="en-GB" sz="1500" baseline="0" dirty="0" smtClean="0"/>
                        <a:t> </a:t>
                      </a:r>
                      <a:endParaRPr lang="en-GB" sz="1500" dirty="0"/>
                    </a:p>
                  </a:txBody>
                  <a:tcPr marL="84406" marR="84406" marT="42203" marB="42203"/>
                </a:tc>
              </a:tr>
              <a:tr h="675249">
                <a:tc>
                  <a:txBody>
                    <a:bodyPr/>
                    <a:lstStyle/>
                    <a:p>
                      <a:pPr algn="ctr"/>
                      <a:r>
                        <a:rPr lang="en-GB" sz="1300" dirty="0" smtClean="0"/>
                        <a:t>Change the format of the published results to</a:t>
                      </a:r>
                      <a:r>
                        <a:rPr lang="en-GB" sz="1300" baseline="0" dirty="0" smtClean="0"/>
                        <a:t> enhance information retrieval.</a:t>
                      </a:r>
                      <a:endParaRPr lang="en-GB" sz="1300" dirty="0"/>
                    </a:p>
                  </a:txBody>
                  <a:tcPr marL="84406" marR="84406" marT="42203" marB="42203"/>
                </a:tc>
                <a:tc>
                  <a:txBody>
                    <a:bodyPr/>
                    <a:lstStyle/>
                    <a:p>
                      <a:pPr algn="ctr"/>
                      <a:r>
                        <a:rPr lang="en-GB" sz="1300" dirty="0" smtClean="0"/>
                        <a:t>The</a:t>
                      </a:r>
                      <a:r>
                        <a:rPr lang="en-GB" sz="1300" baseline="0" dirty="0" smtClean="0"/>
                        <a:t> current system does not allow changes to be made to this section.</a:t>
                      </a:r>
                      <a:endParaRPr lang="en-GB" sz="1300" dirty="0"/>
                    </a:p>
                  </a:txBody>
                  <a:tcPr marL="84406" marR="84406" marT="42203" marB="42203"/>
                </a:tc>
                <a:tc>
                  <a:txBody>
                    <a:bodyPr/>
                    <a:lstStyle/>
                    <a:p>
                      <a:pPr algn="ctr"/>
                      <a:r>
                        <a:rPr lang="en-GB" sz="1300" dirty="0" smtClean="0"/>
                        <a:t>Currently</a:t>
                      </a:r>
                      <a:r>
                        <a:rPr lang="en-GB" sz="1300" baseline="0" dirty="0" smtClean="0"/>
                        <a:t> Impossible </a:t>
                      </a:r>
                      <a:endParaRPr lang="en-GB" sz="1300" dirty="0"/>
                    </a:p>
                  </a:txBody>
                  <a:tcPr marL="84406" marR="84406" marT="42203" marB="42203">
                    <a:solidFill>
                      <a:srgbClr val="FF0000">
                        <a:alpha val="60000"/>
                      </a:srgbClr>
                    </a:solidFill>
                  </a:tcPr>
                </a:tc>
              </a:tr>
              <a:tr h="478302">
                <a:tc>
                  <a:txBody>
                    <a:bodyPr/>
                    <a:lstStyle/>
                    <a:p>
                      <a:pPr algn="ctr"/>
                      <a:r>
                        <a:rPr lang="en-GB" sz="1300" dirty="0" smtClean="0"/>
                        <a:t>Multiple LI/NP</a:t>
                      </a:r>
                      <a:r>
                        <a:rPr lang="en-GB" sz="1300" baseline="0" dirty="0" smtClean="0"/>
                        <a:t> be submitted in the same session.</a:t>
                      </a:r>
                      <a:endParaRPr lang="en-GB" sz="1300" dirty="0"/>
                    </a:p>
                  </a:txBody>
                  <a:tcPr marL="84406" marR="84406" marT="42203" marB="42203"/>
                </a:tc>
                <a:tc>
                  <a:txBody>
                    <a:bodyPr/>
                    <a:lstStyle/>
                    <a:p>
                      <a:pPr algn="ctr"/>
                      <a:r>
                        <a:rPr lang="en-GB" sz="1300" dirty="0" smtClean="0"/>
                        <a:t>The</a:t>
                      </a:r>
                      <a:r>
                        <a:rPr lang="en-GB" sz="1300" baseline="0" dirty="0" smtClean="0"/>
                        <a:t> current system does not allow this through skip logic.</a:t>
                      </a:r>
                      <a:endParaRPr lang="en-GB" sz="1300" dirty="0"/>
                    </a:p>
                  </a:txBody>
                  <a:tcPr marL="84406" marR="84406" marT="42203" marB="42203"/>
                </a:tc>
                <a:tc>
                  <a:txBody>
                    <a:bodyPr/>
                    <a:lstStyle/>
                    <a:p>
                      <a:pPr algn="ctr"/>
                      <a:r>
                        <a:rPr lang="en-GB" sz="1300" dirty="0" smtClean="0"/>
                        <a:t>Currently</a:t>
                      </a:r>
                      <a:r>
                        <a:rPr lang="en-GB" sz="1300" baseline="0" dirty="0" smtClean="0"/>
                        <a:t> Impossible </a:t>
                      </a:r>
                      <a:endParaRPr lang="en-GB" sz="1300" dirty="0"/>
                    </a:p>
                  </a:txBody>
                  <a:tcPr marL="84406" marR="84406" marT="42203" marB="42203">
                    <a:solidFill>
                      <a:srgbClr val="FF0000">
                        <a:alpha val="60000"/>
                      </a:srgbClr>
                    </a:solidFill>
                  </a:tcPr>
                </a:tc>
              </a:tr>
              <a:tr h="872197">
                <a:tc>
                  <a:txBody>
                    <a:bodyPr/>
                    <a:lstStyle/>
                    <a:p>
                      <a:pPr algn="ctr"/>
                      <a:r>
                        <a:rPr lang="en-GB" sz="1300" dirty="0" smtClean="0"/>
                        <a:t>Add a link in the consultation that takes you back </a:t>
                      </a:r>
                      <a:r>
                        <a:rPr lang="en-GB" sz="1300" smtClean="0"/>
                        <a:t>to RD.</a:t>
                      </a:r>
                      <a:endParaRPr lang="en-GB" sz="1300" dirty="0"/>
                    </a:p>
                  </a:txBody>
                  <a:tcPr marL="84406" marR="84406" marT="42203" marB="42203"/>
                </a:tc>
                <a:tc>
                  <a:txBody>
                    <a:bodyPr/>
                    <a:lstStyle/>
                    <a:p>
                      <a:pPr algn="ctr"/>
                      <a:r>
                        <a:rPr lang="en-GB" sz="1300" dirty="0" smtClean="0"/>
                        <a:t>Due to the positioning of the consultation this is not possible.</a:t>
                      </a:r>
                      <a:r>
                        <a:rPr lang="en-GB" sz="1300" baseline="0" dirty="0" smtClean="0"/>
                        <a:t> A solution has been identified through new tabs. </a:t>
                      </a:r>
                      <a:endParaRPr lang="en-GB" sz="1300" dirty="0"/>
                    </a:p>
                  </a:txBody>
                  <a:tcPr marL="84406" marR="84406" marT="42203" marB="42203"/>
                </a:tc>
                <a:tc>
                  <a:txBody>
                    <a:bodyPr/>
                    <a:lstStyle/>
                    <a:p>
                      <a:pPr algn="ctr"/>
                      <a:r>
                        <a:rPr lang="en-GB" sz="1300" dirty="0" smtClean="0"/>
                        <a:t>Currently</a:t>
                      </a:r>
                      <a:r>
                        <a:rPr lang="en-GB" sz="1300" baseline="0" dirty="0" smtClean="0"/>
                        <a:t> Impossible </a:t>
                      </a:r>
                      <a:endParaRPr lang="en-GB" sz="1300" dirty="0"/>
                    </a:p>
                  </a:txBody>
                  <a:tcPr marL="84406" marR="84406" marT="42203" marB="42203">
                    <a:solidFill>
                      <a:srgbClr val="FF0000">
                        <a:alpha val="60000"/>
                      </a:srgbClr>
                    </a:solidFill>
                  </a:tcPr>
                </a:tc>
              </a:tr>
            </a:tbl>
          </a:graphicData>
        </a:graphic>
      </p:graphicFrame>
      <p:sp>
        <p:nvSpPr>
          <p:cNvPr id="8" name="Rectangle 7"/>
          <p:cNvSpPr/>
          <p:nvPr/>
        </p:nvSpPr>
        <p:spPr>
          <a:xfrm>
            <a:off x="5940152" y="2780928"/>
            <a:ext cx="2645536" cy="20522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Complete </a:t>
            </a:r>
            <a:endParaRPr lang="en-GB" dirty="0"/>
          </a:p>
        </p:txBody>
      </p:sp>
      <p:pic>
        <p:nvPicPr>
          <p:cNvPr id="10" name="Picture 9"/>
          <p:cNvPicPr>
            <a:picLocks noChangeAspect="1"/>
          </p:cNvPicPr>
          <p:nvPr/>
        </p:nvPicPr>
        <p:blipFill rotWithShape="1">
          <a:blip r:embed="rId4"/>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36029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Single Sign on</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JOL Online - Joint Learning Workshop</a:t>
            </a:r>
            <a:endParaRPr lang="en-US" dirty="0"/>
          </a:p>
        </p:txBody>
      </p:sp>
      <p:pic>
        <p:nvPicPr>
          <p:cNvPr id="6" name="Content Placeholder 5"/>
          <p:cNvPicPr>
            <a:picLocks noChangeAspect="1"/>
          </p:cNvPicPr>
          <p:nvPr/>
        </p:nvPicPr>
        <p:blipFill>
          <a:blip r:embed="rId3"/>
          <a:stretch>
            <a:fillRect/>
          </a:stretch>
        </p:blipFill>
        <p:spPr>
          <a:xfrm>
            <a:off x="558000" y="2016072"/>
            <a:ext cx="7846712" cy="4120699"/>
          </a:xfrm>
          <a:prstGeom prst="rect">
            <a:avLst/>
          </a:prstGeom>
        </p:spPr>
      </p:pic>
      <p:pic>
        <p:nvPicPr>
          <p:cNvPr id="7" name="Picture 6"/>
          <p:cNvPicPr>
            <a:picLocks noChangeAspect="1"/>
          </p:cNvPicPr>
          <p:nvPr/>
        </p:nvPicPr>
        <p:blipFill rotWithShape="1">
          <a:blip r:embed="rId4"/>
          <a:srcRect l="44881" t="31009" r="28344" b="55843"/>
          <a:stretch/>
        </p:blipFill>
        <p:spPr>
          <a:xfrm>
            <a:off x="5724128" y="188640"/>
            <a:ext cx="3096344" cy="819620"/>
          </a:xfrm>
          <a:prstGeom prst="rect">
            <a:avLst/>
          </a:prstGeom>
        </p:spPr>
      </p:pic>
      <p:pic>
        <p:nvPicPr>
          <p:cNvPr id="10" name="Picture 9"/>
          <p:cNvPicPr>
            <a:picLocks noChangeAspect="1"/>
          </p:cNvPicPr>
          <p:nvPr/>
        </p:nvPicPr>
        <p:blipFill rotWithShape="1">
          <a:blip r:embed="rId5"/>
          <a:srcRect l="11019" t="16778" r="62600" b="72148"/>
          <a:stretch/>
        </p:blipFill>
        <p:spPr>
          <a:xfrm>
            <a:off x="6335260" y="6289284"/>
            <a:ext cx="2808740" cy="588751"/>
          </a:xfrm>
          <a:prstGeom prst="rect">
            <a:avLst/>
          </a:prstGeom>
        </p:spPr>
      </p:pic>
    </p:spTree>
    <p:extLst>
      <p:ext uri="{BB962C8B-B14F-4D97-AF65-F5344CB8AC3E}">
        <p14:creationId xmlns:p14="http://schemas.microsoft.com/office/powerpoint/2010/main" val="94634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Cabinet Office Presentation v1-03</Template>
  <TotalTime>20670</TotalTime>
  <Words>3215</Words>
  <Application>Microsoft Office PowerPoint</Application>
  <PresentationFormat>On-screen Show (4:3)</PresentationFormat>
  <Paragraphs>378</Paragraphs>
  <Slides>26</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Calibri</vt:lpstr>
      <vt:lpstr>Calibri Light</vt:lpstr>
      <vt:lpstr>Symbol</vt:lpstr>
      <vt:lpstr>Times New Roman</vt:lpstr>
      <vt:lpstr>Office Theme</vt:lpstr>
      <vt:lpstr>1_Office Theme</vt:lpstr>
      <vt:lpstr>Joint Organisational Learning Workshop  with  JOL Online</vt:lpstr>
      <vt:lpstr>Who we are</vt:lpstr>
      <vt:lpstr>Agenda </vt:lpstr>
      <vt:lpstr>Why Joint Organisational Learning </vt:lpstr>
      <vt:lpstr>Background – How we got here </vt:lpstr>
      <vt:lpstr>Cross Sector buy-in</vt:lpstr>
      <vt:lpstr>We asked, you said, we did</vt:lpstr>
      <vt:lpstr>We asked, you said, we did </vt:lpstr>
      <vt:lpstr>Single Sign on</vt:lpstr>
      <vt:lpstr>JOL and LD Transition  </vt:lpstr>
      <vt:lpstr>Lessons capture and submission - previously</vt:lpstr>
      <vt:lpstr>Lessons Capture and Submission - now</vt:lpstr>
      <vt:lpstr>PowerPoint Presentation</vt:lpstr>
      <vt:lpstr>Key Changes to JOL Guidance </vt:lpstr>
      <vt:lpstr>Impact Assessment Overview</vt:lpstr>
      <vt:lpstr>Demonstration and walk through </vt:lpstr>
      <vt:lpstr>Demonstration and walk through </vt:lpstr>
      <vt:lpstr>Demonstration and walk through </vt:lpstr>
      <vt:lpstr>Demonstration and walk through </vt:lpstr>
      <vt:lpstr>Demonstration and walk through </vt:lpstr>
      <vt:lpstr>JOL Online Delivery Programme </vt:lpstr>
      <vt:lpstr>Capturing Lessons – Support tools </vt:lpstr>
      <vt:lpstr>The future of JOL Online </vt:lpstr>
      <vt:lpstr>Feedback capture</vt:lpstr>
      <vt:lpstr>Suggested Enhancements from Workshops </vt:lpstr>
      <vt:lpstr>Thank You </vt:lpstr>
    </vt:vector>
  </TitlesOfParts>
  <Company>Cabinet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be  set in 45pt Roman</dc:title>
  <dc:creator>Platt, Ben - Cabinet Office [Flex-C]</dc:creator>
  <cp:lastModifiedBy>Finola Carey</cp:lastModifiedBy>
  <cp:revision>77</cp:revision>
  <dcterms:created xsi:type="dcterms:W3CDTF">2017-09-05T12:49:19Z</dcterms:created>
  <dcterms:modified xsi:type="dcterms:W3CDTF">2017-10-13T08:02:10Z</dcterms:modified>
</cp:coreProperties>
</file>