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13"/>
  </p:notesMasterIdLst>
  <p:sldIdLst>
    <p:sldId id="297" r:id="rId2"/>
    <p:sldId id="306" r:id="rId3"/>
    <p:sldId id="307" r:id="rId4"/>
    <p:sldId id="313" r:id="rId5"/>
    <p:sldId id="314" r:id="rId6"/>
    <p:sldId id="315" r:id="rId7"/>
    <p:sldId id="309" r:id="rId8"/>
    <p:sldId id="308" r:id="rId9"/>
    <p:sldId id="310" r:id="rId10"/>
    <p:sldId id="311" r:id="rId11"/>
    <p:sldId id="296" r:id="rId1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42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F1E37-1976-4332-BFAB-5A70B32CEAB3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DAC9-57F9-47DE-9802-854E55C76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 Trainers should stress this is a suggested model in use by many services already but it is recognised that in some areas other suitable briefing models are used. 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DAC9-57F9-47DE-9802-854E55C769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3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</a:t>
            </a:r>
            <a:r>
              <a:rPr lang="en-GB" baseline="0" dirty="0" smtClean="0"/>
              <a:t> Trainers should note the following guidance re what should be submitted to JOL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issues raised as part of de-briefing which meet any or all of the following criteria should be submitted onto JOL: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 to emergency response interoperability, primarily the use of M/ETHANE, the five JESIP principles for joint working and use of the Joint Decision Model;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an impact on the effectiveness of at least two of the response organisations;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impeded successful interoperability;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known recurring issues; and/or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resolved could benefit other organisations therefore may have national impact.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DAC9-57F9-47DE-9802-854E55C769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9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 Trainers may wish to explain that whilst a number of key lessons have been identified in the de-briefing</a:t>
            </a:r>
            <a:r>
              <a:rPr lang="en-GB" baseline="0" dirty="0" smtClean="0"/>
              <a:t> of the Shoreham Air crash, t</a:t>
            </a:r>
            <a:r>
              <a:rPr lang="en-GB" dirty="0" smtClean="0"/>
              <a:t>hose involved with the response (especially operational) talked about how effective using JESIP was</a:t>
            </a:r>
            <a:r>
              <a:rPr lang="en-GB" baseline="0" dirty="0" smtClean="0"/>
              <a:t> and how glad they were to have completed JESIP training. 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DAC9-57F9-47DE-9802-854E55C769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9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2392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678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490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8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0297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2439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5798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1531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4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0213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7101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10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10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6256" y="635597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5936" y="6355974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>
          <a:xfrm>
            <a:off x="8316416" y="-28922"/>
            <a:ext cx="807216" cy="865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1560" y="6400037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kern="1200" dirty="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OFFICIAL</a:t>
            </a:r>
            <a:endParaRPr lang="en-GB" sz="1200" kern="1200" dirty="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>
    <p:cover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4056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Multi-Agency Interoperability </a:t>
            </a:r>
            <a:r>
              <a:rPr lang="en-GB" sz="3600" dirty="0"/>
              <a:t>Training</a:t>
            </a:r>
            <a:br>
              <a:rPr lang="en-GB" sz="3600" dirty="0"/>
            </a:br>
            <a:r>
              <a:rPr lang="en-GB" sz="3600" dirty="0"/>
              <a:t>Operational and Tactical Command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/>
          <a:p>
            <a:r>
              <a:rPr lang="en-GB" altLang="en-US" b="1" dirty="0" smtClean="0"/>
              <a:t>Module: Action &amp; Review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5085184"/>
            <a:ext cx="3571828" cy="792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10" y="548681"/>
            <a:ext cx="3201345" cy="12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conclude on a positive</a:t>
            </a:r>
            <a:r>
              <a:rPr lang="en-GB" dirty="0" smtClean="0"/>
              <a:t>……it works!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0" y="1484784"/>
            <a:ext cx="3744416" cy="3960440"/>
          </a:xfrm>
          <a:prstGeom prst="wedgeRound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“….the fantastic effect of JESIP on the ground”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Steve </a:t>
            </a:r>
            <a:r>
              <a:rPr lang="en-GB" sz="1600" dirty="0"/>
              <a:t>Voice Sussex Police talking about the multi-agency response to the Shoreham Air Crash - August 2015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47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54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GB" dirty="0">
                <a:ea typeface="ＭＳ Ｐゴシック" pitchFamily="-107" charset="-128"/>
              </a:rPr>
              <a:t>Identify how to take action and review what happens in regard to the Joint Decision </a:t>
            </a:r>
            <a:r>
              <a:rPr lang="en-GB" dirty="0" smtClean="0">
                <a:ea typeface="ＭＳ Ｐゴシック" pitchFamily="-107" charset="-128"/>
              </a:rPr>
              <a:t>Model (JDM)</a:t>
            </a:r>
            <a:endParaRPr lang="en-GB" dirty="0">
              <a:ea typeface="ＭＳ Ｐゴシック" pitchFamily="-107" charset="-128"/>
            </a:endParaRPr>
          </a:p>
          <a:p>
            <a:pPr marL="457200" indent="-457200">
              <a:defRPr/>
            </a:pPr>
            <a:r>
              <a:rPr lang="en-GB" dirty="0">
                <a:ea typeface="ＭＳ Ｐゴシック" pitchFamily="-107" charset="-128"/>
              </a:rPr>
              <a:t>Recognise the importance of a post event </a:t>
            </a:r>
            <a:r>
              <a:rPr lang="en-GB" dirty="0" smtClean="0">
                <a:ea typeface="ＭＳ Ｐゴシック" pitchFamily="-107" charset="-128"/>
              </a:rPr>
              <a:t>debrief</a:t>
            </a:r>
            <a:endParaRPr lang="en-GB" dirty="0">
              <a:ea typeface="ＭＳ Ｐゴシック" pitchFamily="-107" charset="-128"/>
            </a:endParaRPr>
          </a:p>
          <a:p>
            <a:pPr marL="457200" indent="-457200">
              <a:defRPr/>
            </a:pPr>
            <a:r>
              <a:rPr lang="en-GB" dirty="0">
                <a:ea typeface="ＭＳ Ｐゴシック" pitchFamily="-107" charset="-128"/>
              </a:rPr>
              <a:t>Explain the need for joint learning in order to sustain </a:t>
            </a:r>
            <a:r>
              <a:rPr lang="en-GB" dirty="0" smtClean="0">
                <a:ea typeface="ＭＳ Ｐゴシック" pitchFamily="-107" charset="-128"/>
              </a:rPr>
              <a:t>interoperability</a:t>
            </a:r>
            <a:endParaRPr lang="en-GB" dirty="0">
              <a:ea typeface="ＭＳ Ｐゴシック" pitchFamily="-107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Five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 smtClean="0"/>
              <a:t>Building situational awareness</a:t>
            </a:r>
          </a:p>
          <a:p>
            <a:r>
              <a:rPr lang="en-GB" altLang="en-US" dirty="0" smtClean="0"/>
              <a:t>Setting direction</a:t>
            </a:r>
          </a:p>
          <a:p>
            <a:r>
              <a:rPr lang="en-GB" altLang="en-US" dirty="0" smtClean="0"/>
              <a:t>Evaluating options</a:t>
            </a:r>
          </a:p>
          <a:p>
            <a:r>
              <a:rPr lang="en-GB" altLang="en-US" dirty="0" smtClean="0"/>
              <a:t>Actions fed back into continuous loop of JDM  establishes </a:t>
            </a:r>
            <a:r>
              <a:rPr lang="en-GB" altLang="en-US" b="1" dirty="0" smtClean="0"/>
              <a:t>shared situational awareness</a:t>
            </a:r>
          </a:p>
          <a:p>
            <a:r>
              <a:rPr lang="en-GB" altLang="en-US" dirty="0" smtClean="0"/>
              <a:t>Which in turn shapes the direction and risk assessment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132856"/>
            <a:ext cx="3178696" cy="3178696"/>
          </a:xfrm>
        </p:spPr>
      </p:pic>
    </p:spTree>
    <p:extLst>
      <p:ext uri="{BB962C8B-B14F-4D97-AF65-F5344CB8AC3E}">
        <p14:creationId xmlns:p14="http://schemas.microsoft.com/office/powerpoint/2010/main" val="13673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Briefing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5400600"/>
          </a:xfrm>
        </p:spPr>
        <p:txBody>
          <a:bodyPr>
            <a:normAutofit/>
          </a:bodyPr>
          <a:lstStyle/>
          <a:p>
            <a:r>
              <a:rPr lang="en-GB" dirty="0" smtClean="0"/>
              <a:t>Briefing</a:t>
            </a:r>
          </a:p>
          <a:p>
            <a:pPr lvl="1"/>
            <a:r>
              <a:rPr lang="en-GB" dirty="0" smtClean="0"/>
              <a:t>For quick time briefing the JDM may be used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80774"/>
            <a:ext cx="4153672" cy="40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Protracted incidents may </a:t>
            </a:r>
          </a:p>
          <a:p>
            <a:pPr marL="0" indent="0">
              <a:buNone/>
            </a:pPr>
            <a:r>
              <a:rPr lang="en-GB" dirty="0"/>
              <a:t>     require a more detailed</a:t>
            </a:r>
          </a:p>
          <a:p>
            <a:pPr marL="0" indent="0">
              <a:buNone/>
            </a:pPr>
            <a:r>
              <a:rPr lang="en-GB" dirty="0"/>
              <a:t>     briefing….</a:t>
            </a:r>
          </a:p>
          <a:p>
            <a:pPr lvl="1"/>
            <a:r>
              <a:rPr lang="en-GB" dirty="0"/>
              <a:t>Information</a:t>
            </a:r>
          </a:p>
          <a:p>
            <a:pPr lvl="1"/>
            <a:r>
              <a:rPr lang="en-GB" dirty="0"/>
              <a:t>Intent</a:t>
            </a:r>
          </a:p>
          <a:p>
            <a:pPr lvl="1"/>
            <a:r>
              <a:rPr lang="en-GB" dirty="0"/>
              <a:t>Method</a:t>
            </a:r>
          </a:p>
          <a:p>
            <a:pPr lvl="1"/>
            <a:r>
              <a:rPr lang="en-GB" dirty="0"/>
              <a:t>Administration</a:t>
            </a:r>
          </a:p>
          <a:p>
            <a:pPr lvl="1"/>
            <a:r>
              <a:rPr lang="en-GB" dirty="0"/>
              <a:t>Risk Assessment</a:t>
            </a:r>
          </a:p>
          <a:p>
            <a:pPr lvl="1"/>
            <a:r>
              <a:rPr lang="en-GB" dirty="0"/>
              <a:t>Communication</a:t>
            </a:r>
          </a:p>
          <a:p>
            <a:pPr lvl="1"/>
            <a:r>
              <a:rPr lang="en-GB" dirty="0" smtClean="0"/>
              <a:t>Humanitarian issues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5355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Briefing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:\Users\CDaniels\Pictures\Joint Doctrine Models\IIMAR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57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 </a:t>
            </a:r>
            <a:r>
              <a:rPr lang="en-GB" dirty="0" smtClean="0"/>
              <a:t>Learning &amp; </a:t>
            </a:r>
            <a:r>
              <a:rPr lang="en-GB" dirty="0" smtClean="0">
                <a:solidFill>
                  <a:srgbClr val="000000"/>
                </a:solidFill>
              </a:rPr>
              <a:t>De-briefing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Building and sustaining interoperability requires that lessons identified are shared in order that unintended consequences are minimised, and opportunities for greater interoperability are realised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Those involved should ensure they know how to contribute to relevant de-briefing procedures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13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Capturing Lessons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 smtClean="0">
                <a:solidFill>
                  <a:srgbClr val="000000"/>
                </a:solidFill>
              </a:rPr>
              <a:t>Joint hot debrief (where possible)</a:t>
            </a:r>
          </a:p>
          <a:p>
            <a:r>
              <a:rPr lang="en-GB" altLang="en-US" dirty="0" smtClean="0">
                <a:solidFill>
                  <a:srgbClr val="000000"/>
                </a:solidFill>
              </a:rPr>
              <a:t>Deal with key welfare issues and document them</a:t>
            </a:r>
          </a:p>
          <a:p>
            <a:r>
              <a:rPr lang="en-GB" altLang="en-US" dirty="0" smtClean="0">
                <a:solidFill>
                  <a:srgbClr val="000000"/>
                </a:solidFill>
              </a:rPr>
              <a:t>Where lessons identified, feedback through single </a:t>
            </a:r>
            <a:r>
              <a:rPr lang="en-GB" altLang="en-US" dirty="0">
                <a:solidFill>
                  <a:srgbClr val="000000"/>
                </a:solidFill>
              </a:rPr>
              <a:t>service </a:t>
            </a:r>
            <a:r>
              <a:rPr lang="en-GB" altLang="en-US" dirty="0" smtClean="0">
                <a:solidFill>
                  <a:srgbClr val="000000"/>
                </a:solidFill>
              </a:rPr>
              <a:t>procedures to </a:t>
            </a:r>
            <a:r>
              <a:rPr lang="en-GB" altLang="en-US" dirty="0">
                <a:solidFill>
                  <a:srgbClr val="000000"/>
                </a:solidFill>
              </a:rPr>
              <a:t>get them addressed if possible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GB" altLang="en-US" dirty="0" smtClean="0">
                <a:solidFill>
                  <a:srgbClr val="000000"/>
                </a:solidFill>
              </a:rPr>
              <a:t>Multi-agency debrief</a:t>
            </a:r>
          </a:p>
          <a:p>
            <a:r>
              <a:rPr lang="en-GB" altLang="en-US" dirty="0" smtClean="0">
                <a:solidFill>
                  <a:srgbClr val="000000"/>
                </a:solidFill>
              </a:rPr>
              <a:t>Any lessons identified that meet the criteria can be fed into national arrangements for Joint Organisational Learning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6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Joint Organisational Learning (JOL)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National arrangements to collate and review lessons from across the country are now in place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Joint Organisational Learning is part of the JESIP Joint Doctrine and should become the standard for multi-agency learning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All services &amp; Local Resilience Forums can submit mutually agreed lessons identified via the system hosted on ResilienceDirect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ESIP 2016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JESIP 2016 Template</Template>
  <TotalTime>354</TotalTime>
  <Words>545</Words>
  <Application>Microsoft Office PowerPoint</Application>
  <PresentationFormat>On-screen Show (4:3)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JESIP 2016 Template</vt:lpstr>
      <vt:lpstr>Multi-Agency Interoperability Training Operational and Tactical Command</vt:lpstr>
      <vt:lpstr>Objectives</vt:lpstr>
      <vt:lpstr>Stage Five</vt:lpstr>
      <vt:lpstr>Briefing</vt:lpstr>
      <vt:lpstr>Briefing</vt:lpstr>
      <vt:lpstr>Briefing</vt:lpstr>
      <vt:lpstr>Joint Learning &amp; De-briefing</vt:lpstr>
      <vt:lpstr>Capturing Lessons</vt:lpstr>
      <vt:lpstr>Joint Organisational Learning (JOL)</vt:lpstr>
      <vt:lpstr>To conclude on a positive……it works!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Multi-Agency Interoperability Training Operational and Tactical Command</dc:title>
  <dc:creator>Joy Flanagan</dc:creator>
  <cp:lastModifiedBy>Ferzana Shan</cp:lastModifiedBy>
  <cp:revision>21</cp:revision>
  <dcterms:created xsi:type="dcterms:W3CDTF">2016-12-08T16:14:34Z</dcterms:created>
  <dcterms:modified xsi:type="dcterms:W3CDTF">2017-02-16T13:55:29Z</dcterms:modified>
</cp:coreProperties>
</file>