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1" r:id="rId2"/>
    <p:sldId id="262" r:id="rId3"/>
    <p:sldId id="273" r:id="rId4"/>
    <p:sldId id="264" r:id="rId5"/>
    <p:sldId id="265" r:id="rId6"/>
    <p:sldId id="266" r:id="rId7"/>
    <p:sldId id="268" r:id="rId8"/>
    <p:sldId id="267" r:id="rId9"/>
    <p:sldId id="269" r:id="rId10"/>
    <p:sldId id="270" r:id="rId11"/>
    <p:sldId id="271"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Lst>
  <p:sldSz cx="9144000" cy="6858000" type="screen4x3"/>
  <p:notesSz cx="7099300" cy="10234613"/>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78665" autoAdjust="0"/>
  </p:normalViewPr>
  <p:slideViewPr>
    <p:cSldViewPr>
      <p:cViewPr varScale="1">
        <p:scale>
          <a:sx n="72" d="100"/>
          <a:sy n="72" d="100"/>
        </p:scale>
        <p:origin x="-1236" y="-90"/>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2838"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diagrams/colors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C8192-6D1A-40EE-9644-780D03A36585}" type="doc">
      <dgm:prSet loTypeId="urn:microsoft.com/office/officeart/2008/layout/TitlePictureLineup" loCatId="picture" qsTypeId="urn:microsoft.com/office/officeart/2005/8/quickstyle/simple4" qsCatId="simple" csTypeId="urn:microsoft.com/office/officeart/2005/8/colors/colorful1#13" csCatId="colorful" phldr="1"/>
      <dgm:spPr/>
      <dgm:t>
        <a:bodyPr/>
        <a:lstStyle/>
        <a:p>
          <a:endParaRPr lang="en-GB"/>
        </a:p>
      </dgm:t>
    </dgm:pt>
    <dgm:pt modelId="{27A59C8D-02B1-4E2B-AFBF-78AF98550210}">
      <dgm:prSet/>
      <dgm:spPr/>
      <dgm:t>
        <a:bodyPr/>
        <a:lstStyle/>
        <a:p>
          <a:pPr rtl="0"/>
          <a:r>
            <a:rPr lang="en-GB" dirty="0" smtClean="0"/>
            <a:t>What?</a:t>
          </a:r>
          <a:endParaRPr lang="en-GB" dirty="0"/>
        </a:p>
      </dgm:t>
    </dgm:pt>
    <dgm:pt modelId="{26B86425-7B20-4C56-A68F-E35FF80BADFE}" type="parTrans" cxnId="{2C8951E8-E65D-4B57-9F4C-791267FA47C3}">
      <dgm:prSet/>
      <dgm:spPr/>
      <dgm:t>
        <a:bodyPr/>
        <a:lstStyle/>
        <a:p>
          <a:endParaRPr lang="en-GB"/>
        </a:p>
      </dgm:t>
    </dgm:pt>
    <dgm:pt modelId="{F5A7A7F6-1CC8-4D06-A8CA-790A4405E4A2}" type="sibTrans" cxnId="{2C8951E8-E65D-4B57-9F4C-791267FA47C3}">
      <dgm:prSet/>
      <dgm:spPr/>
      <dgm:t>
        <a:bodyPr/>
        <a:lstStyle/>
        <a:p>
          <a:endParaRPr lang="en-GB"/>
        </a:p>
      </dgm:t>
    </dgm:pt>
    <dgm:pt modelId="{78515125-B8AA-4455-94B7-8A17E3765B55}">
      <dgm:prSet/>
      <dgm:spPr/>
      <dgm:t>
        <a:bodyPr/>
        <a:lstStyle/>
        <a:p>
          <a:pPr rtl="0"/>
          <a:r>
            <a:rPr lang="en-GB" dirty="0" smtClean="0"/>
            <a:t>So what?</a:t>
          </a:r>
          <a:endParaRPr lang="en-GB" dirty="0"/>
        </a:p>
      </dgm:t>
    </dgm:pt>
    <dgm:pt modelId="{222AD350-9B05-4B3A-A7D2-57558EE52E59}" type="parTrans" cxnId="{2CF01175-8C79-4E44-9174-4602EF38448B}">
      <dgm:prSet/>
      <dgm:spPr/>
      <dgm:t>
        <a:bodyPr/>
        <a:lstStyle/>
        <a:p>
          <a:endParaRPr lang="en-GB"/>
        </a:p>
      </dgm:t>
    </dgm:pt>
    <dgm:pt modelId="{B7ED9BBC-15BF-49B9-860F-9847A9CE2B77}" type="sibTrans" cxnId="{2CF01175-8C79-4E44-9174-4602EF38448B}">
      <dgm:prSet/>
      <dgm:spPr/>
      <dgm:t>
        <a:bodyPr/>
        <a:lstStyle/>
        <a:p>
          <a:endParaRPr lang="en-GB"/>
        </a:p>
      </dgm:t>
    </dgm:pt>
    <dgm:pt modelId="{83EA12EF-5F3D-4E9F-8D2C-66C37F4FE1A2}">
      <dgm:prSet/>
      <dgm:spPr/>
      <dgm:t>
        <a:bodyPr/>
        <a:lstStyle/>
        <a:p>
          <a:pPr rtl="0"/>
          <a:r>
            <a:rPr lang="en-GB" dirty="0" smtClean="0"/>
            <a:t>What if..?</a:t>
          </a:r>
          <a:endParaRPr lang="en-GB" dirty="0"/>
        </a:p>
      </dgm:t>
    </dgm:pt>
    <dgm:pt modelId="{C34ABA65-8C3C-490F-BB0B-5248FEBAAA9B}" type="parTrans" cxnId="{6B43D790-FEAC-43DE-A91F-64452AA44D32}">
      <dgm:prSet/>
      <dgm:spPr/>
      <dgm:t>
        <a:bodyPr/>
        <a:lstStyle/>
        <a:p>
          <a:endParaRPr lang="en-GB"/>
        </a:p>
      </dgm:t>
    </dgm:pt>
    <dgm:pt modelId="{9EF090BE-0A4E-49CF-BA79-D75E1234CF4D}" type="sibTrans" cxnId="{6B43D790-FEAC-43DE-A91F-64452AA44D32}">
      <dgm:prSet/>
      <dgm:spPr/>
      <dgm:t>
        <a:bodyPr/>
        <a:lstStyle/>
        <a:p>
          <a:endParaRPr lang="en-GB"/>
        </a:p>
      </dgm:t>
    </dgm:pt>
    <dgm:pt modelId="{8DCB1B82-A5DB-43DC-8392-0B0A991DD2A3}">
      <dgm:prSet/>
      <dgm:spPr/>
      <dgm:t>
        <a:bodyPr tIns="46800"/>
        <a:lstStyle/>
        <a:p>
          <a:pPr rtl="0"/>
          <a:r>
            <a:rPr lang="en-GB" dirty="0" smtClean="0"/>
            <a:t/>
          </a:r>
          <a:br>
            <a:rPr lang="en-GB" dirty="0" smtClean="0"/>
          </a:br>
          <a:r>
            <a:rPr lang="en-GB" dirty="0" smtClean="0"/>
            <a:t>What is happening?</a:t>
          </a:r>
        </a:p>
      </dgm:t>
    </dgm:pt>
    <dgm:pt modelId="{47CA174F-7B10-4536-9A78-381E37178198}" type="parTrans" cxnId="{3FE5E778-2F8D-406A-891A-F612EAD8FB4C}">
      <dgm:prSet/>
      <dgm:spPr/>
      <dgm:t>
        <a:bodyPr/>
        <a:lstStyle/>
        <a:p>
          <a:endParaRPr lang="en-GB"/>
        </a:p>
      </dgm:t>
    </dgm:pt>
    <dgm:pt modelId="{667BE309-0DF5-4D23-95FB-5BDC5B00DCD8}" type="sibTrans" cxnId="{3FE5E778-2F8D-406A-891A-F612EAD8FB4C}">
      <dgm:prSet/>
      <dgm:spPr/>
      <dgm:t>
        <a:bodyPr/>
        <a:lstStyle/>
        <a:p>
          <a:endParaRPr lang="en-GB"/>
        </a:p>
      </dgm:t>
    </dgm:pt>
    <dgm:pt modelId="{FE2EFDD9-2B70-44A2-B9D5-D49FC30DB347}">
      <dgm:prSet/>
      <dgm:spPr/>
      <dgm:t>
        <a:bodyPr anchor="ctr"/>
        <a:lstStyle/>
        <a:p>
          <a:pPr rtl="0"/>
          <a:r>
            <a:rPr lang="en-GB" dirty="0" smtClean="0"/>
            <a:t>What does it mean?</a:t>
          </a:r>
          <a:endParaRPr lang="en-GB" dirty="0"/>
        </a:p>
      </dgm:t>
    </dgm:pt>
    <dgm:pt modelId="{0AF362F3-0B26-4F5A-AF19-F92A1117F0A8}" type="parTrans" cxnId="{3B62A509-763B-48C3-B21E-9757D3371094}">
      <dgm:prSet/>
      <dgm:spPr/>
      <dgm:t>
        <a:bodyPr/>
        <a:lstStyle/>
        <a:p>
          <a:endParaRPr lang="en-GB"/>
        </a:p>
      </dgm:t>
    </dgm:pt>
    <dgm:pt modelId="{F4F4A670-262B-4113-8484-77641124E498}" type="sibTrans" cxnId="{3B62A509-763B-48C3-B21E-9757D3371094}">
      <dgm:prSet/>
      <dgm:spPr/>
      <dgm:t>
        <a:bodyPr/>
        <a:lstStyle/>
        <a:p>
          <a:endParaRPr lang="en-GB"/>
        </a:p>
      </dgm:t>
    </dgm:pt>
    <dgm:pt modelId="{9D7FDDCF-8AEC-44EC-BBDA-910F21013E04}">
      <dgm:prSet/>
      <dgm:spPr/>
      <dgm:t>
        <a:bodyPr anchor="ctr"/>
        <a:lstStyle/>
        <a:p>
          <a:pPr rtl="0"/>
          <a:r>
            <a:rPr lang="en-GB" dirty="0" smtClean="0"/>
            <a:t>Now think ahead</a:t>
          </a:r>
          <a:endParaRPr lang="en-GB" dirty="0"/>
        </a:p>
      </dgm:t>
    </dgm:pt>
    <dgm:pt modelId="{DC8376AA-A97A-46B2-A8C1-379265D125B0}" type="parTrans" cxnId="{E2861821-A193-4B55-BAC1-A0B0B37BD3A9}">
      <dgm:prSet/>
      <dgm:spPr/>
      <dgm:t>
        <a:bodyPr/>
        <a:lstStyle/>
        <a:p>
          <a:endParaRPr lang="en-GB"/>
        </a:p>
      </dgm:t>
    </dgm:pt>
    <dgm:pt modelId="{10F08DF7-46B1-42F1-AB48-4F5FFFEDAD30}" type="sibTrans" cxnId="{E2861821-A193-4B55-BAC1-A0B0B37BD3A9}">
      <dgm:prSet/>
      <dgm:spPr/>
      <dgm:t>
        <a:bodyPr/>
        <a:lstStyle/>
        <a:p>
          <a:endParaRPr lang="en-GB"/>
        </a:p>
      </dgm:t>
    </dgm:pt>
    <dgm:pt modelId="{9CF0C6A6-A7C5-4C72-9FD0-5480B2461A45}" type="pres">
      <dgm:prSet presAssocID="{3E3C8192-6D1A-40EE-9644-780D03A36585}" presName="Name0" presStyleCnt="0">
        <dgm:presLayoutVars>
          <dgm:dir/>
        </dgm:presLayoutVars>
      </dgm:prSet>
      <dgm:spPr/>
      <dgm:t>
        <a:bodyPr/>
        <a:lstStyle/>
        <a:p>
          <a:endParaRPr lang="en-GB"/>
        </a:p>
      </dgm:t>
    </dgm:pt>
    <dgm:pt modelId="{EA85209A-5A4F-4B45-BE31-D1986D99CC5A}" type="pres">
      <dgm:prSet presAssocID="{27A59C8D-02B1-4E2B-AFBF-78AF98550210}" presName="composite" presStyleCnt="0"/>
      <dgm:spPr/>
    </dgm:pt>
    <dgm:pt modelId="{1EFE8A19-8285-4E90-80AA-85183D5951EB}" type="pres">
      <dgm:prSet presAssocID="{27A59C8D-02B1-4E2B-AFBF-78AF98550210}" presName="Accent" presStyleLbl="alignAcc1" presStyleIdx="0" presStyleCnt="3"/>
      <dgm:spPr/>
    </dgm:pt>
    <dgm:pt modelId="{DF219690-4879-4F41-909D-B0CAA9C0178C}" type="pres">
      <dgm:prSet presAssocID="{27A59C8D-02B1-4E2B-AFBF-78AF98550210}" presName="Image"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805CE497-CB01-4070-B604-52F7A9615FBB}" type="pres">
      <dgm:prSet presAssocID="{27A59C8D-02B1-4E2B-AFBF-78AF98550210}" presName="Child" presStyleLbl="revTx" presStyleIdx="0" presStyleCnt="3">
        <dgm:presLayoutVars>
          <dgm:bulletEnabled val="1"/>
        </dgm:presLayoutVars>
      </dgm:prSet>
      <dgm:spPr/>
      <dgm:t>
        <a:bodyPr/>
        <a:lstStyle/>
        <a:p>
          <a:endParaRPr lang="en-GB"/>
        </a:p>
      </dgm:t>
    </dgm:pt>
    <dgm:pt modelId="{F8BB56FC-FBBD-4DB4-A2D3-F13A2BCE0544}" type="pres">
      <dgm:prSet presAssocID="{27A59C8D-02B1-4E2B-AFBF-78AF98550210}" presName="Parent" presStyleLbl="alignNode1" presStyleIdx="0" presStyleCnt="3">
        <dgm:presLayoutVars>
          <dgm:bulletEnabled val="1"/>
        </dgm:presLayoutVars>
      </dgm:prSet>
      <dgm:spPr/>
      <dgm:t>
        <a:bodyPr/>
        <a:lstStyle/>
        <a:p>
          <a:endParaRPr lang="en-GB"/>
        </a:p>
      </dgm:t>
    </dgm:pt>
    <dgm:pt modelId="{D8D26ED3-ADCD-44F0-BB86-5FDBF956DF25}" type="pres">
      <dgm:prSet presAssocID="{F5A7A7F6-1CC8-4D06-A8CA-790A4405E4A2}" presName="sibTrans" presStyleCnt="0"/>
      <dgm:spPr/>
    </dgm:pt>
    <dgm:pt modelId="{16CDAF1D-649C-4EC4-9D2C-45572C4D142C}" type="pres">
      <dgm:prSet presAssocID="{78515125-B8AA-4455-94B7-8A17E3765B55}" presName="composite" presStyleCnt="0"/>
      <dgm:spPr/>
    </dgm:pt>
    <dgm:pt modelId="{6CD2ED5C-88A4-4548-B870-60E9DA1D8ECE}" type="pres">
      <dgm:prSet presAssocID="{78515125-B8AA-4455-94B7-8A17E3765B55}" presName="Accent" presStyleLbl="alignAcc1" presStyleIdx="1" presStyleCnt="3"/>
      <dgm:spPr/>
    </dgm:pt>
    <dgm:pt modelId="{641D29DB-4510-42E0-A222-AC31D05580B1}" type="pres">
      <dgm:prSet presAssocID="{78515125-B8AA-4455-94B7-8A17E3765B55}" presName="Image" presStyleLbl="nod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E92178C8-82C5-4637-9F5D-2304D3B9BBF0}" type="pres">
      <dgm:prSet presAssocID="{78515125-B8AA-4455-94B7-8A17E3765B55}" presName="Child" presStyleLbl="revTx" presStyleIdx="1" presStyleCnt="3" custScaleY="46283" custLinFactNeighborX="9159" custLinFactNeighborY="-5266">
        <dgm:presLayoutVars>
          <dgm:bulletEnabled val="1"/>
        </dgm:presLayoutVars>
      </dgm:prSet>
      <dgm:spPr/>
      <dgm:t>
        <a:bodyPr/>
        <a:lstStyle/>
        <a:p>
          <a:endParaRPr lang="en-GB"/>
        </a:p>
      </dgm:t>
    </dgm:pt>
    <dgm:pt modelId="{E3BC4BF6-2BA7-405C-B581-E0813107F676}" type="pres">
      <dgm:prSet presAssocID="{78515125-B8AA-4455-94B7-8A17E3765B55}" presName="Parent" presStyleLbl="alignNode1" presStyleIdx="1" presStyleCnt="3">
        <dgm:presLayoutVars>
          <dgm:bulletEnabled val="1"/>
        </dgm:presLayoutVars>
      </dgm:prSet>
      <dgm:spPr/>
      <dgm:t>
        <a:bodyPr/>
        <a:lstStyle/>
        <a:p>
          <a:endParaRPr lang="en-GB"/>
        </a:p>
      </dgm:t>
    </dgm:pt>
    <dgm:pt modelId="{70B9763C-3993-4DDF-AA9B-E4AC426E9418}" type="pres">
      <dgm:prSet presAssocID="{B7ED9BBC-15BF-49B9-860F-9847A9CE2B77}" presName="sibTrans" presStyleCnt="0"/>
      <dgm:spPr/>
    </dgm:pt>
    <dgm:pt modelId="{62D52D74-CD46-4AA3-B572-E33EF663CA98}" type="pres">
      <dgm:prSet presAssocID="{83EA12EF-5F3D-4E9F-8D2C-66C37F4FE1A2}" presName="composite" presStyleCnt="0"/>
      <dgm:spPr/>
    </dgm:pt>
    <dgm:pt modelId="{D3FA3BE5-D8FA-43F5-83A4-B2E099C64C48}" type="pres">
      <dgm:prSet presAssocID="{83EA12EF-5F3D-4E9F-8D2C-66C37F4FE1A2}" presName="Accent" presStyleLbl="alignAcc1" presStyleIdx="2" presStyleCnt="3"/>
      <dgm:spPr/>
    </dgm:pt>
    <dgm:pt modelId="{601CF8FB-90A4-4613-86E2-B2DC6CFB496D}" type="pres">
      <dgm:prSet presAssocID="{83EA12EF-5F3D-4E9F-8D2C-66C37F4FE1A2}" presName="Image" presStyleLbl="nod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GB"/>
        </a:p>
      </dgm:t>
    </dgm:pt>
    <dgm:pt modelId="{C63BDEDD-8787-4900-85BA-510983C7934E}" type="pres">
      <dgm:prSet presAssocID="{83EA12EF-5F3D-4E9F-8D2C-66C37F4FE1A2}" presName="Child" presStyleLbl="revTx" presStyleIdx="2" presStyleCnt="3" custScaleY="65768" custLinFactNeighborX="3247" custLinFactNeighborY="-4477">
        <dgm:presLayoutVars>
          <dgm:bulletEnabled val="1"/>
        </dgm:presLayoutVars>
      </dgm:prSet>
      <dgm:spPr/>
      <dgm:t>
        <a:bodyPr/>
        <a:lstStyle/>
        <a:p>
          <a:endParaRPr lang="en-GB"/>
        </a:p>
      </dgm:t>
    </dgm:pt>
    <dgm:pt modelId="{C9D5477E-EFE2-45CB-BF80-EC6917DF4050}" type="pres">
      <dgm:prSet presAssocID="{83EA12EF-5F3D-4E9F-8D2C-66C37F4FE1A2}" presName="Parent" presStyleLbl="alignNode1" presStyleIdx="2" presStyleCnt="3">
        <dgm:presLayoutVars>
          <dgm:bulletEnabled val="1"/>
        </dgm:presLayoutVars>
      </dgm:prSet>
      <dgm:spPr/>
      <dgm:t>
        <a:bodyPr/>
        <a:lstStyle/>
        <a:p>
          <a:endParaRPr lang="en-GB"/>
        </a:p>
      </dgm:t>
    </dgm:pt>
  </dgm:ptLst>
  <dgm:cxnLst>
    <dgm:cxn modelId="{2CF01175-8C79-4E44-9174-4602EF38448B}" srcId="{3E3C8192-6D1A-40EE-9644-780D03A36585}" destId="{78515125-B8AA-4455-94B7-8A17E3765B55}" srcOrd="1" destOrd="0" parTransId="{222AD350-9B05-4B3A-A7D2-57558EE52E59}" sibTransId="{B7ED9BBC-15BF-49B9-860F-9847A9CE2B77}"/>
    <dgm:cxn modelId="{E2861821-A193-4B55-BAC1-A0B0B37BD3A9}" srcId="{83EA12EF-5F3D-4E9F-8D2C-66C37F4FE1A2}" destId="{9D7FDDCF-8AEC-44EC-BBDA-910F21013E04}" srcOrd="0" destOrd="0" parTransId="{DC8376AA-A97A-46B2-A8C1-379265D125B0}" sibTransId="{10F08DF7-46B1-42F1-AB48-4F5FFFEDAD30}"/>
    <dgm:cxn modelId="{2C8951E8-E65D-4B57-9F4C-791267FA47C3}" srcId="{3E3C8192-6D1A-40EE-9644-780D03A36585}" destId="{27A59C8D-02B1-4E2B-AFBF-78AF98550210}" srcOrd="0" destOrd="0" parTransId="{26B86425-7B20-4C56-A68F-E35FF80BADFE}" sibTransId="{F5A7A7F6-1CC8-4D06-A8CA-790A4405E4A2}"/>
    <dgm:cxn modelId="{7AFCD08E-6F69-40BA-8334-A7E79FE487CC}" type="presOf" srcId="{83EA12EF-5F3D-4E9F-8D2C-66C37F4FE1A2}" destId="{C9D5477E-EFE2-45CB-BF80-EC6917DF4050}" srcOrd="0" destOrd="0" presId="urn:microsoft.com/office/officeart/2008/layout/TitlePictureLineup"/>
    <dgm:cxn modelId="{67A78F1F-0683-4BDF-8654-D20323F1B665}" type="presOf" srcId="{FE2EFDD9-2B70-44A2-B9D5-D49FC30DB347}" destId="{E92178C8-82C5-4637-9F5D-2304D3B9BBF0}" srcOrd="0" destOrd="0" presId="urn:microsoft.com/office/officeart/2008/layout/TitlePictureLineup"/>
    <dgm:cxn modelId="{F7273E4F-6DAA-438D-A6DD-CF88D2B89A98}" type="presOf" srcId="{78515125-B8AA-4455-94B7-8A17E3765B55}" destId="{E3BC4BF6-2BA7-405C-B581-E0813107F676}" srcOrd="0" destOrd="0" presId="urn:microsoft.com/office/officeart/2008/layout/TitlePictureLineup"/>
    <dgm:cxn modelId="{3FE5E778-2F8D-406A-891A-F612EAD8FB4C}" srcId="{27A59C8D-02B1-4E2B-AFBF-78AF98550210}" destId="{8DCB1B82-A5DB-43DC-8392-0B0A991DD2A3}" srcOrd="0" destOrd="0" parTransId="{47CA174F-7B10-4536-9A78-381E37178198}" sibTransId="{667BE309-0DF5-4D23-95FB-5BDC5B00DCD8}"/>
    <dgm:cxn modelId="{3B62A509-763B-48C3-B21E-9757D3371094}" srcId="{78515125-B8AA-4455-94B7-8A17E3765B55}" destId="{FE2EFDD9-2B70-44A2-B9D5-D49FC30DB347}" srcOrd="0" destOrd="0" parTransId="{0AF362F3-0B26-4F5A-AF19-F92A1117F0A8}" sibTransId="{F4F4A670-262B-4113-8484-77641124E498}"/>
    <dgm:cxn modelId="{6B43D790-FEAC-43DE-A91F-64452AA44D32}" srcId="{3E3C8192-6D1A-40EE-9644-780D03A36585}" destId="{83EA12EF-5F3D-4E9F-8D2C-66C37F4FE1A2}" srcOrd="2" destOrd="0" parTransId="{C34ABA65-8C3C-490F-BB0B-5248FEBAAA9B}" sibTransId="{9EF090BE-0A4E-49CF-BA79-D75E1234CF4D}"/>
    <dgm:cxn modelId="{1BA39CD2-501F-499F-9758-4EAA61328FC1}" type="presOf" srcId="{3E3C8192-6D1A-40EE-9644-780D03A36585}" destId="{9CF0C6A6-A7C5-4C72-9FD0-5480B2461A45}" srcOrd="0" destOrd="0" presId="urn:microsoft.com/office/officeart/2008/layout/TitlePictureLineup"/>
    <dgm:cxn modelId="{05A387CF-6346-4232-B9B8-4C2086C32341}" type="presOf" srcId="{8DCB1B82-A5DB-43DC-8392-0B0A991DD2A3}" destId="{805CE497-CB01-4070-B604-52F7A9615FBB}" srcOrd="0" destOrd="0" presId="urn:microsoft.com/office/officeart/2008/layout/TitlePictureLineup"/>
    <dgm:cxn modelId="{4163AE7D-21EE-466F-B464-41AAB3150662}" type="presOf" srcId="{27A59C8D-02B1-4E2B-AFBF-78AF98550210}" destId="{F8BB56FC-FBBD-4DB4-A2D3-F13A2BCE0544}" srcOrd="0" destOrd="0" presId="urn:microsoft.com/office/officeart/2008/layout/TitlePictureLineup"/>
    <dgm:cxn modelId="{B0AE006C-A110-486D-937C-C8CCF1F6463F}" type="presOf" srcId="{9D7FDDCF-8AEC-44EC-BBDA-910F21013E04}" destId="{C63BDEDD-8787-4900-85BA-510983C7934E}" srcOrd="0" destOrd="0" presId="urn:microsoft.com/office/officeart/2008/layout/TitlePictureLineup"/>
    <dgm:cxn modelId="{D1C17104-8992-4BB2-B571-1679205D2AB7}" type="presParOf" srcId="{9CF0C6A6-A7C5-4C72-9FD0-5480B2461A45}" destId="{EA85209A-5A4F-4B45-BE31-D1986D99CC5A}" srcOrd="0" destOrd="0" presId="urn:microsoft.com/office/officeart/2008/layout/TitlePictureLineup"/>
    <dgm:cxn modelId="{39B21376-28E5-4387-8A72-34845F3BB168}" type="presParOf" srcId="{EA85209A-5A4F-4B45-BE31-D1986D99CC5A}" destId="{1EFE8A19-8285-4E90-80AA-85183D5951EB}" srcOrd="0" destOrd="0" presId="urn:microsoft.com/office/officeart/2008/layout/TitlePictureLineup"/>
    <dgm:cxn modelId="{CC5FA87F-9AF3-483A-93E8-8993130DE4EF}" type="presParOf" srcId="{EA85209A-5A4F-4B45-BE31-D1986D99CC5A}" destId="{DF219690-4879-4F41-909D-B0CAA9C0178C}" srcOrd="1" destOrd="0" presId="urn:microsoft.com/office/officeart/2008/layout/TitlePictureLineup"/>
    <dgm:cxn modelId="{EFEEE484-3BE0-4516-A986-9D5C41D49851}" type="presParOf" srcId="{EA85209A-5A4F-4B45-BE31-D1986D99CC5A}" destId="{805CE497-CB01-4070-B604-52F7A9615FBB}" srcOrd="2" destOrd="0" presId="urn:microsoft.com/office/officeart/2008/layout/TitlePictureLineup"/>
    <dgm:cxn modelId="{D0D016B4-158C-4AF7-A624-6390EB5F212B}" type="presParOf" srcId="{EA85209A-5A4F-4B45-BE31-D1986D99CC5A}" destId="{F8BB56FC-FBBD-4DB4-A2D3-F13A2BCE0544}" srcOrd="3" destOrd="0" presId="urn:microsoft.com/office/officeart/2008/layout/TitlePictureLineup"/>
    <dgm:cxn modelId="{91AE9E78-762D-4579-8CD3-B0EEA01F32A2}" type="presParOf" srcId="{9CF0C6A6-A7C5-4C72-9FD0-5480B2461A45}" destId="{D8D26ED3-ADCD-44F0-BB86-5FDBF956DF25}" srcOrd="1" destOrd="0" presId="urn:microsoft.com/office/officeart/2008/layout/TitlePictureLineup"/>
    <dgm:cxn modelId="{9857621E-D383-4743-AECB-AA22ABB5D585}" type="presParOf" srcId="{9CF0C6A6-A7C5-4C72-9FD0-5480B2461A45}" destId="{16CDAF1D-649C-4EC4-9D2C-45572C4D142C}" srcOrd="2" destOrd="0" presId="urn:microsoft.com/office/officeart/2008/layout/TitlePictureLineup"/>
    <dgm:cxn modelId="{A542CE02-5568-4610-B5E5-0370F60F187B}" type="presParOf" srcId="{16CDAF1D-649C-4EC4-9D2C-45572C4D142C}" destId="{6CD2ED5C-88A4-4548-B870-60E9DA1D8ECE}" srcOrd="0" destOrd="0" presId="urn:microsoft.com/office/officeart/2008/layout/TitlePictureLineup"/>
    <dgm:cxn modelId="{F3DE349A-234B-4D64-99F9-325D7E50330E}" type="presParOf" srcId="{16CDAF1D-649C-4EC4-9D2C-45572C4D142C}" destId="{641D29DB-4510-42E0-A222-AC31D05580B1}" srcOrd="1" destOrd="0" presId="urn:microsoft.com/office/officeart/2008/layout/TitlePictureLineup"/>
    <dgm:cxn modelId="{527CCAD3-D14C-4D8E-933E-AC4401766BA3}" type="presParOf" srcId="{16CDAF1D-649C-4EC4-9D2C-45572C4D142C}" destId="{E92178C8-82C5-4637-9F5D-2304D3B9BBF0}" srcOrd="2" destOrd="0" presId="urn:microsoft.com/office/officeart/2008/layout/TitlePictureLineup"/>
    <dgm:cxn modelId="{82E4DABE-DED1-4284-ABC2-D62EC9E3CF65}" type="presParOf" srcId="{16CDAF1D-649C-4EC4-9D2C-45572C4D142C}" destId="{E3BC4BF6-2BA7-405C-B581-E0813107F676}" srcOrd="3" destOrd="0" presId="urn:microsoft.com/office/officeart/2008/layout/TitlePictureLineup"/>
    <dgm:cxn modelId="{1E9A87A5-B424-4D06-BD37-7B0E5C9AA0CA}" type="presParOf" srcId="{9CF0C6A6-A7C5-4C72-9FD0-5480B2461A45}" destId="{70B9763C-3993-4DDF-AA9B-E4AC426E9418}" srcOrd="3" destOrd="0" presId="urn:microsoft.com/office/officeart/2008/layout/TitlePictureLineup"/>
    <dgm:cxn modelId="{E4CEBBA3-520B-4C53-BE06-F94EC02B813C}" type="presParOf" srcId="{9CF0C6A6-A7C5-4C72-9FD0-5480B2461A45}" destId="{62D52D74-CD46-4AA3-B572-E33EF663CA98}" srcOrd="4" destOrd="0" presId="urn:microsoft.com/office/officeart/2008/layout/TitlePictureLineup"/>
    <dgm:cxn modelId="{E4C832EF-E4D5-432A-93B5-BFE5B8DFFA1C}" type="presParOf" srcId="{62D52D74-CD46-4AA3-B572-E33EF663CA98}" destId="{D3FA3BE5-D8FA-43F5-83A4-B2E099C64C48}" srcOrd="0" destOrd="0" presId="urn:microsoft.com/office/officeart/2008/layout/TitlePictureLineup"/>
    <dgm:cxn modelId="{303B0B8A-154F-439D-9B15-B66069CEE0C4}" type="presParOf" srcId="{62D52D74-CD46-4AA3-B572-E33EF663CA98}" destId="{601CF8FB-90A4-4613-86E2-B2DC6CFB496D}" srcOrd="1" destOrd="0" presId="urn:microsoft.com/office/officeart/2008/layout/TitlePictureLineup"/>
    <dgm:cxn modelId="{93F0CEB1-F1E2-48D4-91E7-F5A917A5BAD8}" type="presParOf" srcId="{62D52D74-CD46-4AA3-B572-E33EF663CA98}" destId="{C63BDEDD-8787-4900-85BA-510983C7934E}" srcOrd="2" destOrd="0" presId="urn:microsoft.com/office/officeart/2008/layout/TitlePictureLineup"/>
    <dgm:cxn modelId="{EC9814E8-9E82-4767-9519-B6382CC783C0}" type="presParOf" srcId="{62D52D74-CD46-4AA3-B572-E33EF663CA98}" destId="{C9D5477E-EFE2-45CB-BF80-EC6917DF4050}"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D6C901-8015-4A87-A6B3-C826BB9D2E31}"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n-GB"/>
        </a:p>
      </dgm:t>
    </dgm:pt>
    <dgm:pt modelId="{229F0ACE-2869-45F7-849F-3B7C0170FF2D}">
      <dgm:prSet phldrT="[Text]" custT="1"/>
      <dgm:spPr/>
      <dgm:t>
        <a:bodyPr/>
        <a:lstStyle/>
        <a:p>
          <a:r>
            <a:rPr lang="en-GB" sz="1200" b="1" dirty="0" smtClean="0">
              <a:latin typeface="Arial" pitchFamily="34" charset="0"/>
              <a:cs typeface="Arial" pitchFamily="34" charset="0"/>
            </a:rPr>
            <a:t>The </a:t>
          </a:r>
          <a:br>
            <a:rPr lang="en-GB" sz="1200" b="1" dirty="0" smtClean="0">
              <a:latin typeface="Arial" pitchFamily="34" charset="0"/>
              <a:cs typeface="Arial" pitchFamily="34" charset="0"/>
            </a:rPr>
          </a:br>
          <a:r>
            <a:rPr lang="en-GB" sz="1200" b="1" dirty="0" smtClean="0">
              <a:latin typeface="Arial" pitchFamily="34" charset="0"/>
              <a:cs typeface="Arial" pitchFamily="34" charset="0"/>
            </a:rPr>
            <a:t>Big Picture</a:t>
          </a:r>
          <a:endParaRPr lang="en-GB" sz="1200" b="1" dirty="0">
            <a:latin typeface="Arial" pitchFamily="34" charset="0"/>
            <a:cs typeface="Arial" pitchFamily="34" charset="0"/>
          </a:endParaRPr>
        </a:p>
      </dgm:t>
    </dgm:pt>
    <dgm:pt modelId="{28F9BE5A-9A04-443D-B5FD-9D267C785938}" type="parTrans" cxnId="{DF7238DD-85DC-4403-8D96-F0D2C4A1CBEA}">
      <dgm:prSet/>
      <dgm:spPr/>
      <dgm:t>
        <a:bodyPr/>
        <a:lstStyle/>
        <a:p>
          <a:endParaRPr lang="en-GB" sz="1200" b="1">
            <a:latin typeface="Arial" pitchFamily="34" charset="0"/>
            <a:cs typeface="Arial" pitchFamily="34" charset="0"/>
          </a:endParaRPr>
        </a:p>
      </dgm:t>
    </dgm:pt>
    <dgm:pt modelId="{BE4EF609-5FB5-42B6-A44D-D20A240AC74C}" type="sibTrans" cxnId="{DF7238DD-85DC-4403-8D96-F0D2C4A1CBEA}">
      <dgm:prSet/>
      <dgm:spPr/>
      <dgm:t>
        <a:bodyPr/>
        <a:lstStyle/>
        <a:p>
          <a:endParaRPr lang="en-GB" sz="1200" b="1">
            <a:latin typeface="Arial" pitchFamily="34" charset="0"/>
            <a:cs typeface="Arial" pitchFamily="34" charset="0"/>
          </a:endParaRPr>
        </a:p>
      </dgm:t>
    </dgm:pt>
    <dgm:pt modelId="{4D41E941-D5B1-466C-9038-7E2C81053985}">
      <dgm:prSet phldrT="[Text]" custT="1"/>
      <dgm:spPr/>
      <dgm:t>
        <a:bodyPr/>
        <a:lstStyle/>
        <a:p>
          <a:r>
            <a:rPr lang="en-GB" sz="1200" b="1" dirty="0" smtClean="0">
              <a:latin typeface="Arial" pitchFamily="34" charset="0"/>
              <a:cs typeface="Arial" pitchFamily="34" charset="0"/>
            </a:rPr>
            <a:t>Making  it happen</a:t>
          </a:r>
          <a:endParaRPr lang="en-GB" sz="1200" b="1" dirty="0">
            <a:latin typeface="Arial" pitchFamily="34" charset="0"/>
            <a:cs typeface="Arial" pitchFamily="34" charset="0"/>
          </a:endParaRPr>
        </a:p>
      </dgm:t>
    </dgm:pt>
    <dgm:pt modelId="{14773B98-A3B4-47E6-B660-8B274C14795E}" type="parTrans" cxnId="{758A85CE-C08D-431C-B6A5-AC6B86217A54}">
      <dgm:prSet/>
      <dgm:spPr/>
      <dgm:t>
        <a:bodyPr/>
        <a:lstStyle/>
        <a:p>
          <a:endParaRPr lang="en-GB" sz="1200" b="1">
            <a:latin typeface="Arial" pitchFamily="34" charset="0"/>
            <a:cs typeface="Arial" pitchFamily="34" charset="0"/>
          </a:endParaRPr>
        </a:p>
      </dgm:t>
    </dgm:pt>
    <dgm:pt modelId="{2F6ECDF5-4701-452C-88B4-14CED8C1EF50}" type="sibTrans" cxnId="{758A85CE-C08D-431C-B6A5-AC6B86217A54}">
      <dgm:prSet/>
      <dgm:spPr/>
      <dgm:t>
        <a:bodyPr/>
        <a:lstStyle/>
        <a:p>
          <a:endParaRPr lang="en-GB" sz="1200" b="1">
            <a:latin typeface="Arial" pitchFamily="34" charset="0"/>
            <a:cs typeface="Arial" pitchFamily="34" charset="0"/>
          </a:endParaRPr>
        </a:p>
      </dgm:t>
    </dgm:pt>
    <dgm:pt modelId="{AE61E0E5-1993-4427-8076-2FA79F66A30D}">
      <dgm:prSet phldrT="[Text]" custT="1"/>
      <dgm:spPr/>
      <dgm:t>
        <a:bodyPr/>
        <a:lstStyle/>
        <a:p>
          <a:r>
            <a:rPr lang="en-GB" sz="1200" b="1" dirty="0" smtClean="0">
              <a:latin typeface="Arial" pitchFamily="34" charset="0"/>
              <a:cs typeface="Arial" pitchFamily="34" charset="0"/>
            </a:rPr>
            <a:t>Doing it</a:t>
          </a:r>
          <a:endParaRPr lang="en-GB" sz="1200" b="1" dirty="0">
            <a:latin typeface="Arial" pitchFamily="34" charset="0"/>
            <a:cs typeface="Arial" pitchFamily="34" charset="0"/>
          </a:endParaRPr>
        </a:p>
      </dgm:t>
    </dgm:pt>
    <dgm:pt modelId="{9ABCFD2B-5DEC-4050-A840-1B0A84159A14}" type="parTrans" cxnId="{E956F582-7659-4C2C-9660-6354C4142491}">
      <dgm:prSet/>
      <dgm:spPr/>
      <dgm:t>
        <a:bodyPr/>
        <a:lstStyle/>
        <a:p>
          <a:endParaRPr lang="en-GB" sz="1200" b="1">
            <a:latin typeface="Arial" pitchFamily="34" charset="0"/>
            <a:cs typeface="Arial" pitchFamily="34" charset="0"/>
          </a:endParaRPr>
        </a:p>
      </dgm:t>
    </dgm:pt>
    <dgm:pt modelId="{1242AA96-4257-4AB5-992E-C11D3BD523F9}" type="sibTrans" cxnId="{E956F582-7659-4C2C-9660-6354C4142491}">
      <dgm:prSet/>
      <dgm:spPr/>
      <dgm:t>
        <a:bodyPr/>
        <a:lstStyle/>
        <a:p>
          <a:endParaRPr lang="en-GB" sz="1200" b="1">
            <a:latin typeface="Arial" pitchFamily="34" charset="0"/>
            <a:cs typeface="Arial" pitchFamily="34" charset="0"/>
          </a:endParaRPr>
        </a:p>
      </dgm:t>
    </dgm:pt>
    <dgm:pt modelId="{2820DC89-2B37-4CFA-90CF-8CE4D63692C5}" type="pres">
      <dgm:prSet presAssocID="{F3D6C901-8015-4A87-A6B3-C826BB9D2E31}" presName="Name0" presStyleCnt="0">
        <dgm:presLayoutVars>
          <dgm:chMax val="7"/>
          <dgm:chPref val="7"/>
          <dgm:dir/>
          <dgm:animLvl val="lvl"/>
        </dgm:presLayoutVars>
      </dgm:prSet>
      <dgm:spPr/>
      <dgm:t>
        <a:bodyPr/>
        <a:lstStyle/>
        <a:p>
          <a:endParaRPr lang="en-GB"/>
        </a:p>
      </dgm:t>
    </dgm:pt>
    <dgm:pt modelId="{77048771-BE9F-48D5-BF9E-0CFB2D7EEAB1}" type="pres">
      <dgm:prSet presAssocID="{229F0ACE-2869-45F7-849F-3B7C0170FF2D}" presName="Accent1" presStyleCnt="0"/>
      <dgm:spPr/>
      <dgm:t>
        <a:bodyPr/>
        <a:lstStyle/>
        <a:p>
          <a:endParaRPr lang="en-GB"/>
        </a:p>
      </dgm:t>
    </dgm:pt>
    <dgm:pt modelId="{829D48D6-50CF-4659-9E97-CEA4D133E005}" type="pres">
      <dgm:prSet presAssocID="{229F0ACE-2869-45F7-849F-3B7C0170FF2D}" presName="Accent" presStyleLbl="node1" presStyleIdx="0" presStyleCnt="3" custLinFactNeighborX="3933" custLinFactNeighborY="-8317"/>
      <dgm:spPr>
        <a:solidFill>
          <a:schemeClr val="accent1"/>
        </a:solidFill>
      </dgm:spPr>
      <dgm:t>
        <a:bodyPr/>
        <a:lstStyle/>
        <a:p>
          <a:endParaRPr lang="en-GB"/>
        </a:p>
      </dgm:t>
    </dgm:pt>
    <dgm:pt modelId="{EEC71BAB-CC9C-4099-91DF-DF55E39879D8}" type="pres">
      <dgm:prSet presAssocID="{229F0ACE-2869-45F7-849F-3B7C0170FF2D}" presName="Parent1" presStyleLbl="revTx" presStyleIdx="0" presStyleCnt="3" custLinFactNeighborY="-33668">
        <dgm:presLayoutVars>
          <dgm:chMax val="1"/>
          <dgm:chPref val="1"/>
          <dgm:bulletEnabled val="1"/>
        </dgm:presLayoutVars>
      </dgm:prSet>
      <dgm:spPr/>
      <dgm:t>
        <a:bodyPr/>
        <a:lstStyle/>
        <a:p>
          <a:endParaRPr lang="en-GB"/>
        </a:p>
      </dgm:t>
    </dgm:pt>
    <dgm:pt modelId="{B797F302-83AB-403D-96E3-39C52BC9CC54}" type="pres">
      <dgm:prSet presAssocID="{4D41E941-D5B1-466C-9038-7E2C81053985}" presName="Accent2" presStyleCnt="0"/>
      <dgm:spPr/>
      <dgm:t>
        <a:bodyPr/>
        <a:lstStyle/>
        <a:p>
          <a:endParaRPr lang="en-GB"/>
        </a:p>
      </dgm:t>
    </dgm:pt>
    <dgm:pt modelId="{CCDE8C6C-1950-4045-9372-F0DDDEC0A355}" type="pres">
      <dgm:prSet presAssocID="{4D41E941-D5B1-466C-9038-7E2C81053985}" presName="Accent" presStyleLbl="node1" presStyleIdx="1" presStyleCnt="3" custLinFactNeighborX="-4822" custLinFactNeighborY="5755"/>
      <dgm:spPr>
        <a:solidFill>
          <a:schemeClr val="accent1"/>
        </a:solidFill>
      </dgm:spPr>
      <dgm:t>
        <a:bodyPr/>
        <a:lstStyle/>
        <a:p>
          <a:endParaRPr lang="en-GB"/>
        </a:p>
      </dgm:t>
    </dgm:pt>
    <dgm:pt modelId="{7F0BD89D-1516-48AF-BC6D-B682D60DDA69}" type="pres">
      <dgm:prSet presAssocID="{4D41E941-D5B1-466C-9038-7E2C81053985}" presName="Parent2" presStyleLbl="revTx" presStyleIdx="1" presStyleCnt="3" custLinFactNeighborX="10258" custLinFactNeighborY="25538">
        <dgm:presLayoutVars>
          <dgm:chMax val="1"/>
          <dgm:chPref val="1"/>
          <dgm:bulletEnabled val="1"/>
        </dgm:presLayoutVars>
      </dgm:prSet>
      <dgm:spPr/>
      <dgm:t>
        <a:bodyPr/>
        <a:lstStyle/>
        <a:p>
          <a:endParaRPr lang="en-GB"/>
        </a:p>
      </dgm:t>
    </dgm:pt>
    <dgm:pt modelId="{22A1055B-B24D-469F-B487-799BD6BFAF06}" type="pres">
      <dgm:prSet presAssocID="{AE61E0E5-1993-4427-8076-2FA79F66A30D}" presName="Accent3" presStyleCnt="0"/>
      <dgm:spPr/>
      <dgm:t>
        <a:bodyPr/>
        <a:lstStyle/>
        <a:p>
          <a:endParaRPr lang="en-GB"/>
        </a:p>
      </dgm:t>
    </dgm:pt>
    <dgm:pt modelId="{9CE52109-17A9-4F4A-BBDE-0987F19E9601}" type="pres">
      <dgm:prSet presAssocID="{AE61E0E5-1993-4427-8076-2FA79F66A30D}" presName="Accent" presStyleLbl="node1" presStyleIdx="2" presStyleCnt="3" custScaleY="96128" custLinFactNeighborX="11788" custLinFactNeighborY="15153"/>
      <dgm:spPr>
        <a:solidFill>
          <a:schemeClr val="accent1"/>
        </a:solidFill>
      </dgm:spPr>
      <dgm:t>
        <a:bodyPr/>
        <a:lstStyle/>
        <a:p>
          <a:endParaRPr lang="en-GB"/>
        </a:p>
      </dgm:t>
    </dgm:pt>
    <dgm:pt modelId="{32ADFDD3-C6FD-4548-AAA3-870E7E912FF9}" type="pres">
      <dgm:prSet presAssocID="{AE61E0E5-1993-4427-8076-2FA79F66A30D}" presName="Parent3" presStyleLbl="revTx" presStyleIdx="2" presStyleCnt="3" custLinFactNeighborX="19148" custLinFactNeighborY="38218">
        <dgm:presLayoutVars>
          <dgm:chMax val="1"/>
          <dgm:chPref val="1"/>
          <dgm:bulletEnabled val="1"/>
        </dgm:presLayoutVars>
      </dgm:prSet>
      <dgm:spPr/>
      <dgm:t>
        <a:bodyPr/>
        <a:lstStyle/>
        <a:p>
          <a:endParaRPr lang="en-GB"/>
        </a:p>
      </dgm:t>
    </dgm:pt>
  </dgm:ptLst>
  <dgm:cxnLst>
    <dgm:cxn modelId="{DF7238DD-85DC-4403-8D96-F0D2C4A1CBEA}" srcId="{F3D6C901-8015-4A87-A6B3-C826BB9D2E31}" destId="{229F0ACE-2869-45F7-849F-3B7C0170FF2D}" srcOrd="0" destOrd="0" parTransId="{28F9BE5A-9A04-443D-B5FD-9D267C785938}" sibTransId="{BE4EF609-5FB5-42B6-A44D-D20A240AC74C}"/>
    <dgm:cxn modelId="{E956F582-7659-4C2C-9660-6354C4142491}" srcId="{F3D6C901-8015-4A87-A6B3-C826BB9D2E31}" destId="{AE61E0E5-1993-4427-8076-2FA79F66A30D}" srcOrd="2" destOrd="0" parTransId="{9ABCFD2B-5DEC-4050-A840-1B0A84159A14}" sibTransId="{1242AA96-4257-4AB5-992E-C11D3BD523F9}"/>
    <dgm:cxn modelId="{B9EE1D44-8EE6-4260-98B9-A858F0AF8E15}" type="presOf" srcId="{4D41E941-D5B1-466C-9038-7E2C81053985}" destId="{7F0BD89D-1516-48AF-BC6D-B682D60DDA69}" srcOrd="0" destOrd="0" presId="urn:microsoft.com/office/officeart/2009/layout/CircleArrowProcess"/>
    <dgm:cxn modelId="{9857F0FD-CCD3-4824-AC54-6A07CA9E27EF}" type="presOf" srcId="{229F0ACE-2869-45F7-849F-3B7C0170FF2D}" destId="{EEC71BAB-CC9C-4099-91DF-DF55E39879D8}" srcOrd="0" destOrd="0" presId="urn:microsoft.com/office/officeart/2009/layout/CircleArrowProcess"/>
    <dgm:cxn modelId="{90F01657-40D9-425B-8880-A79D18C54017}" type="presOf" srcId="{AE61E0E5-1993-4427-8076-2FA79F66A30D}" destId="{32ADFDD3-C6FD-4548-AAA3-870E7E912FF9}" srcOrd="0" destOrd="0" presId="urn:microsoft.com/office/officeart/2009/layout/CircleArrowProcess"/>
    <dgm:cxn modelId="{1B1FE844-CD9B-43C4-A704-5C2236A92011}" type="presOf" srcId="{F3D6C901-8015-4A87-A6B3-C826BB9D2E31}" destId="{2820DC89-2B37-4CFA-90CF-8CE4D63692C5}" srcOrd="0" destOrd="0" presId="urn:microsoft.com/office/officeart/2009/layout/CircleArrowProcess"/>
    <dgm:cxn modelId="{758A85CE-C08D-431C-B6A5-AC6B86217A54}" srcId="{F3D6C901-8015-4A87-A6B3-C826BB9D2E31}" destId="{4D41E941-D5B1-466C-9038-7E2C81053985}" srcOrd="1" destOrd="0" parTransId="{14773B98-A3B4-47E6-B660-8B274C14795E}" sibTransId="{2F6ECDF5-4701-452C-88B4-14CED8C1EF50}"/>
    <dgm:cxn modelId="{007B249F-70EE-4BAC-8FFD-02414D2B8BB8}" type="presParOf" srcId="{2820DC89-2B37-4CFA-90CF-8CE4D63692C5}" destId="{77048771-BE9F-48D5-BF9E-0CFB2D7EEAB1}" srcOrd="0" destOrd="0" presId="urn:microsoft.com/office/officeart/2009/layout/CircleArrowProcess"/>
    <dgm:cxn modelId="{06E22E34-6493-41E8-B602-9353DF70291B}" type="presParOf" srcId="{77048771-BE9F-48D5-BF9E-0CFB2D7EEAB1}" destId="{829D48D6-50CF-4659-9E97-CEA4D133E005}" srcOrd="0" destOrd="0" presId="urn:microsoft.com/office/officeart/2009/layout/CircleArrowProcess"/>
    <dgm:cxn modelId="{19CC5E7C-1D90-42ED-AA62-E722D9368BF0}" type="presParOf" srcId="{2820DC89-2B37-4CFA-90CF-8CE4D63692C5}" destId="{EEC71BAB-CC9C-4099-91DF-DF55E39879D8}" srcOrd="1" destOrd="0" presId="urn:microsoft.com/office/officeart/2009/layout/CircleArrowProcess"/>
    <dgm:cxn modelId="{5269D991-D8FC-4DC4-9944-D91A8D16A1D1}" type="presParOf" srcId="{2820DC89-2B37-4CFA-90CF-8CE4D63692C5}" destId="{B797F302-83AB-403D-96E3-39C52BC9CC54}" srcOrd="2" destOrd="0" presId="urn:microsoft.com/office/officeart/2009/layout/CircleArrowProcess"/>
    <dgm:cxn modelId="{C25E9230-5C98-474A-A74D-9EECD8671CFC}" type="presParOf" srcId="{B797F302-83AB-403D-96E3-39C52BC9CC54}" destId="{CCDE8C6C-1950-4045-9372-F0DDDEC0A355}" srcOrd="0" destOrd="0" presId="urn:microsoft.com/office/officeart/2009/layout/CircleArrowProcess"/>
    <dgm:cxn modelId="{1F4415D5-BAEB-4B68-B98A-59876D91266F}" type="presParOf" srcId="{2820DC89-2B37-4CFA-90CF-8CE4D63692C5}" destId="{7F0BD89D-1516-48AF-BC6D-B682D60DDA69}" srcOrd="3" destOrd="0" presId="urn:microsoft.com/office/officeart/2009/layout/CircleArrowProcess"/>
    <dgm:cxn modelId="{BD9F014A-8640-4719-9555-79A2F4491032}" type="presParOf" srcId="{2820DC89-2B37-4CFA-90CF-8CE4D63692C5}" destId="{22A1055B-B24D-469F-B487-799BD6BFAF06}" srcOrd="4" destOrd="0" presId="urn:microsoft.com/office/officeart/2009/layout/CircleArrowProcess"/>
    <dgm:cxn modelId="{9F523A0B-C1D5-4105-B98F-96C8F58B7609}" type="presParOf" srcId="{22A1055B-B24D-469F-B487-799BD6BFAF06}" destId="{9CE52109-17A9-4F4A-BBDE-0987F19E9601}" srcOrd="0" destOrd="0" presId="urn:microsoft.com/office/officeart/2009/layout/CircleArrowProcess"/>
    <dgm:cxn modelId="{39F88834-ADA9-4744-BA31-7F5D85110DED}" type="presParOf" srcId="{2820DC89-2B37-4CFA-90CF-8CE4D63692C5}" destId="{32ADFDD3-C6FD-4548-AAA3-870E7E912FF9}"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E8A19-8285-4E90-80AA-85183D5951EB}">
      <dsp:nvSpPr>
        <dsp:cNvPr id="0" name=""/>
        <dsp:cNvSpPr/>
      </dsp:nvSpPr>
      <dsp:spPr>
        <a:xfrm>
          <a:off x="354142" y="345944"/>
          <a:ext cx="0" cy="3113502"/>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219690-4879-4F41-909D-B0CAA9C0178C}">
      <dsp:nvSpPr>
        <dsp:cNvPr id="0" name=""/>
        <dsp:cNvSpPr/>
      </dsp:nvSpPr>
      <dsp:spPr>
        <a:xfrm>
          <a:off x="440628" y="449728"/>
          <a:ext cx="1637529" cy="1401076"/>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5CE497-CB01-4070-B604-52F7A9615FBB}">
      <dsp:nvSpPr>
        <dsp:cNvPr id="0" name=""/>
        <dsp:cNvSpPr/>
      </dsp:nvSpPr>
      <dsp:spPr>
        <a:xfrm>
          <a:off x="440628" y="1850804"/>
          <a:ext cx="1637529" cy="160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46800" rIns="55880" bIns="55880" numCol="1" spcCol="1270" anchor="t" anchorCtr="0">
          <a:noAutofit/>
        </a:bodyPr>
        <a:lstStyle/>
        <a:p>
          <a:pPr lvl="0" algn="ctr" defTabSz="977900" rtl="0">
            <a:lnSpc>
              <a:spcPct val="90000"/>
            </a:lnSpc>
            <a:spcBef>
              <a:spcPct val="0"/>
            </a:spcBef>
            <a:spcAft>
              <a:spcPct val="35000"/>
            </a:spcAft>
          </a:pPr>
          <a:r>
            <a:rPr lang="en-GB" sz="2200" kern="1200" dirty="0" smtClean="0"/>
            <a:t/>
          </a:r>
          <a:br>
            <a:rPr lang="en-GB" sz="2200" kern="1200" dirty="0" smtClean="0"/>
          </a:br>
          <a:r>
            <a:rPr lang="en-GB" sz="2200" kern="1200" dirty="0" smtClean="0"/>
            <a:t>What is happening?</a:t>
          </a:r>
        </a:p>
      </dsp:txBody>
      <dsp:txXfrm>
        <a:off x="440628" y="1850804"/>
        <a:ext cx="1637529" cy="1608642"/>
      </dsp:txXfrm>
    </dsp:sp>
    <dsp:sp modelId="{F8BB56FC-FBBD-4DB4-A2D3-F13A2BCE0544}">
      <dsp:nvSpPr>
        <dsp:cNvPr id="0" name=""/>
        <dsp:cNvSpPr/>
      </dsp:nvSpPr>
      <dsp:spPr>
        <a:xfrm>
          <a:off x="354142" y="0"/>
          <a:ext cx="1729723" cy="3459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GB" sz="1800" kern="1200" dirty="0" smtClean="0"/>
            <a:t>What?</a:t>
          </a:r>
          <a:endParaRPr lang="en-GB" sz="1800" kern="1200" dirty="0"/>
        </a:p>
      </dsp:txBody>
      <dsp:txXfrm>
        <a:off x="354142" y="0"/>
        <a:ext cx="1729723" cy="345944"/>
      </dsp:txXfrm>
    </dsp:sp>
    <dsp:sp modelId="{6CD2ED5C-88A4-4548-B870-60E9DA1D8ECE}">
      <dsp:nvSpPr>
        <dsp:cNvPr id="0" name=""/>
        <dsp:cNvSpPr/>
      </dsp:nvSpPr>
      <dsp:spPr>
        <a:xfrm>
          <a:off x="2411502" y="345944"/>
          <a:ext cx="0" cy="3113502"/>
        </a:xfrm>
        <a:prstGeom prst="lin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1D29DB-4510-42E0-A222-AC31D05580B1}">
      <dsp:nvSpPr>
        <dsp:cNvPr id="0" name=""/>
        <dsp:cNvSpPr/>
      </dsp:nvSpPr>
      <dsp:spPr>
        <a:xfrm>
          <a:off x="2497988" y="449728"/>
          <a:ext cx="1637529" cy="1401076"/>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2178C8-82C5-4637-9F5D-2304D3B9BBF0}">
      <dsp:nvSpPr>
        <dsp:cNvPr id="0" name=""/>
        <dsp:cNvSpPr/>
      </dsp:nvSpPr>
      <dsp:spPr>
        <a:xfrm>
          <a:off x="2647969" y="2198150"/>
          <a:ext cx="1637529" cy="74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GB" sz="2200" kern="1200" dirty="0" smtClean="0"/>
            <a:t>What does it mean?</a:t>
          </a:r>
          <a:endParaRPr lang="en-GB" sz="2200" kern="1200" dirty="0"/>
        </a:p>
      </dsp:txBody>
      <dsp:txXfrm>
        <a:off x="2647969" y="2198150"/>
        <a:ext cx="1637529" cy="744528"/>
      </dsp:txXfrm>
    </dsp:sp>
    <dsp:sp modelId="{E3BC4BF6-2BA7-405C-B581-E0813107F676}">
      <dsp:nvSpPr>
        <dsp:cNvPr id="0" name=""/>
        <dsp:cNvSpPr/>
      </dsp:nvSpPr>
      <dsp:spPr>
        <a:xfrm>
          <a:off x="2411502" y="0"/>
          <a:ext cx="1729723" cy="3459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GB" sz="1800" kern="1200" dirty="0" smtClean="0"/>
            <a:t>So what?</a:t>
          </a:r>
          <a:endParaRPr lang="en-GB" sz="1800" kern="1200" dirty="0"/>
        </a:p>
      </dsp:txBody>
      <dsp:txXfrm>
        <a:off x="2411502" y="0"/>
        <a:ext cx="1729723" cy="345944"/>
      </dsp:txXfrm>
    </dsp:sp>
    <dsp:sp modelId="{D3FA3BE5-D8FA-43F5-83A4-B2E099C64C48}">
      <dsp:nvSpPr>
        <dsp:cNvPr id="0" name=""/>
        <dsp:cNvSpPr/>
      </dsp:nvSpPr>
      <dsp:spPr>
        <a:xfrm>
          <a:off x="4468862" y="345944"/>
          <a:ext cx="0" cy="3113502"/>
        </a:xfrm>
        <a:prstGeom prst="lin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1CF8FB-90A4-4613-86E2-B2DC6CFB496D}">
      <dsp:nvSpPr>
        <dsp:cNvPr id="0" name=""/>
        <dsp:cNvSpPr/>
      </dsp:nvSpPr>
      <dsp:spPr>
        <a:xfrm>
          <a:off x="4555348" y="449728"/>
          <a:ext cx="1637529" cy="1401076"/>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3BDEDD-8787-4900-85BA-510983C7934E}">
      <dsp:nvSpPr>
        <dsp:cNvPr id="0" name=""/>
        <dsp:cNvSpPr/>
      </dsp:nvSpPr>
      <dsp:spPr>
        <a:xfrm>
          <a:off x="4608518" y="2054120"/>
          <a:ext cx="1637529" cy="105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n-GB" sz="2200" kern="1200" dirty="0" smtClean="0"/>
            <a:t>Now think ahead</a:t>
          </a:r>
          <a:endParaRPr lang="en-GB" sz="2200" kern="1200" dirty="0"/>
        </a:p>
      </dsp:txBody>
      <dsp:txXfrm>
        <a:off x="4608518" y="2054120"/>
        <a:ext cx="1637529" cy="1057972"/>
      </dsp:txXfrm>
    </dsp:sp>
    <dsp:sp modelId="{C9D5477E-EFE2-45CB-BF80-EC6917DF4050}">
      <dsp:nvSpPr>
        <dsp:cNvPr id="0" name=""/>
        <dsp:cNvSpPr/>
      </dsp:nvSpPr>
      <dsp:spPr>
        <a:xfrm>
          <a:off x="4468862" y="0"/>
          <a:ext cx="1729723" cy="34594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n-GB" sz="1800" kern="1200" dirty="0" smtClean="0"/>
            <a:t>What if..?</a:t>
          </a:r>
          <a:endParaRPr lang="en-GB" sz="1800" kern="1200" dirty="0"/>
        </a:p>
      </dsp:txBody>
      <dsp:txXfrm>
        <a:off x="4468862" y="0"/>
        <a:ext cx="1729723" cy="345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D48D6-50CF-4659-9E97-CEA4D133E005}">
      <dsp:nvSpPr>
        <dsp:cNvPr id="0" name=""/>
        <dsp:cNvSpPr/>
      </dsp:nvSpPr>
      <dsp:spPr>
        <a:xfrm>
          <a:off x="757278" y="505731"/>
          <a:ext cx="1227016" cy="1227203"/>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C71BAB-CC9C-4099-91DF-DF55E39879D8}">
      <dsp:nvSpPr>
        <dsp:cNvPr id="0" name=""/>
        <dsp:cNvSpPr/>
      </dsp:nvSpPr>
      <dsp:spPr>
        <a:xfrm>
          <a:off x="980230" y="936103"/>
          <a:ext cx="681829" cy="3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Arial" pitchFamily="34" charset="0"/>
              <a:cs typeface="Arial" pitchFamily="34" charset="0"/>
            </a:rPr>
            <a:t>The </a:t>
          </a:r>
          <a:br>
            <a:rPr lang="en-GB" sz="1200" b="1" kern="1200" dirty="0" smtClean="0">
              <a:latin typeface="Arial" pitchFamily="34" charset="0"/>
              <a:cs typeface="Arial" pitchFamily="34" charset="0"/>
            </a:rPr>
          </a:br>
          <a:r>
            <a:rPr lang="en-GB" sz="1200" b="1" kern="1200" dirty="0" smtClean="0">
              <a:latin typeface="Arial" pitchFamily="34" charset="0"/>
              <a:cs typeface="Arial" pitchFamily="34" charset="0"/>
            </a:rPr>
            <a:t>Big Picture</a:t>
          </a:r>
          <a:endParaRPr lang="en-GB" sz="1200" b="1" kern="1200" dirty="0">
            <a:latin typeface="Arial" pitchFamily="34" charset="0"/>
            <a:cs typeface="Arial" pitchFamily="34" charset="0"/>
          </a:endParaRPr>
        </a:p>
      </dsp:txBody>
      <dsp:txXfrm>
        <a:off x="980230" y="936103"/>
        <a:ext cx="681829" cy="340833"/>
      </dsp:txXfrm>
    </dsp:sp>
    <dsp:sp modelId="{CCDE8C6C-1950-4045-9372-F0DDDEC0A355}">
      <dsp:nvSpPr>
        <dsp:cNvPr id="0" name=""/>
        <dsp:cNvSpPr/>
      </dsp:nvSpPr>
      <dsp:spPr>
        <a:xfrm>
          <a:off x="309053" y="1383542"/>
          <a:ext cx="1227016" cy="1227203"/>
        </a:xfrm>
        <a:prstGeom prst="leftCircularArrow">
          <a:avLst>
            <a:gd name="adj1" fmla="val 10980"/>
            <a:gd name="adj2" fmla="val 1142322"/>
            <a:gd name="adj3" fmla="val 6300000"/>
            <a:gd name="adj4" fmla="val 18900000"/>
            <a:gd name="adj5" fmla="val 125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0BD89D-1516-48AF-BC6D-B682D60DDA69}">
      <dsp:nvSpPr>
        <dsp:cNvPr id="0" name=""/>
        <dsp:cNvSpPr/>
      </dsp:nvSpPr>
      <dsp:spPr>
        <a:xfrm>
          <a:off x="710755" y="1847095"/>
          <a:ext cx="681829" cy="3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Arial" pitchFamily="34" charset="0"/>
              <a:cs typeface="Arial" pitchFamily="34" charset="0"/>
            </a:rPr>
            <a:t>Making  it happen</a:t>
          </a:r>
          <a:endParaRPr lang="en-GB" sz="1200" b="1" kern="1200" dirty="0">
            <a:latin typeface="Arial" pitchFamily="34" charset="0"/>
            <a:cs typeface="Arial" pitchFamily="34" charset="0"/>
          </a:endParaRPr>
        </a:p>
      </dsp:txBody>
      <dsp:txXfrm>
        <a:off x="710755" y="1847095"/>
        <a:ext cx="681829" cy="340833"/>
      </dsp:txXfrm>
    </dsp:sp>
    <dsp:sp modelId="{9CE52109-17A9-4F4A-BBDE-0987F19E9601}">
      <dsp:nvSpPr>
        <dsp:cNvPr id="0" name=""/>
        <dsp:cNvSpPr/>
      </dsp:nvSpPr>
      <dsp:spPr>
        <a:xfrm>
          <a:off x="920619" y="2282639"/>
          <a:ext cx="1054197" cy="1013784"/>
        </a:xfrm>
        <a:prstGeom prst="blockArc">
          <a:avLst>
            <a:gd name="adj1" fmla="val 13500000"/>
            <a:gd name="adj2" fmla="val 10800000"/>
            <a:gd name="adj3" fmla="val 1274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ADFDD3-C6FD-4548-AAA3-870E7E912FF9}">
      <dsp:nvSpPr>
        <dsp:cNvPr id="0" name=""/>
        <dsp:cNvSpPr/>
      </dsp:nvSpPr>
      <dsp:spPr>
        <a:xfrm>
          <a:off x="1112400" y="2600530"/>
          <a:ext cx="681829" cy="3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latin typeface="Arial" pitchFamily="34" charset="0"/>
              <a:cs typeface="Arial" pitchFamily="34" charset="0"/>
            </a:rPr>
            <a:t>Doing it</a:t>
          </a:r>
          <a:endParaRPr lang="en-GB" sz="1200" b="1" kern="1200" dirty="0">
            <a:latin typeface="Arial" pitchFamily="34" charset="0"/>
            <a:cs typeface="Arial" pitchFamily="34" charset="0"/>
          </a:endParaRPr>
        </a:p>
      </dsp:txBody>
      <dsp:txXfrm>
        <a:off x="1112400" y="2600530"/>
        <a:ext cx="681829" cy="34083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C36F5F4-D95A-402A-A894-9A39FAE3C4CD}" type="slidenum">
              <a:rPr lang="en-GB" smtClean="0"/>
              <a:t>‹#›</a:t>
            </a:fld>
            <a:endParaRPr lang="en-GB"/>
          </a:p>
        </p:txBody>
      </p:sp>
    </p:spTree>
    <p:custDataLst>
      <p:tags r:id="rId2"/>
    </p:custDataLst>
    <p:extLst>
      <p:ext uri="{BB962C8B-B14F-4D97-AF65-F5344CB8AC3E}">
        <p14:creationId xmlns:p14="http://schemas.microsoft.com/office/powerpoint/2010/main" val="42196927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CBA91BC5-8211-48B9-B176-E14339F020DE}" type="datetimeFigureOut">
              <a:rPr lang="en-GB" smtClean="0"/>
              <a:t>10/02/2017</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675163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r>
              <a:rPr lang="en-US" dirty="0" smtClean="0"/>
              <a:t>Lesson Management;</a:t>
            </a:r>
          </a:p>
          <a:p>
            <a:pPr eaLnBrk="1" hangingPunct="1"/>
            <a:endParaRPr lang="en-US" dirty="0" smtClean="0"/>
          </a:p>
          <a:p>
            <a:pPr eaLnBrk="1" hangingPunct="1"/>
            <a:r>
              <a:rPr lang="en-US" dirty="0" smtClean="0"/>
              <a:t>This is the first of four JESIP Awareness modules. Presenters should deliver the material in an appropriate learning style and allow time for group discussion.  </a:t>
            </a:r>
          </a:p>
        </p:txBody>
      </p:sp>
      <p:sp>
        <p:nvSpPr>
          <p:cNvPr id="3" name="Date Placeholder 2"/>
          <p:cNvSpPr>
            <a:spLocks noGrp="1"/>
          </p:cNvSpPr>
          <p:nvPr>
            <p:ph type="dt" idx="10"/>
          </p:nvPr>
        </p:nvSpPr>
        <p:spPr/>
        <p:txBody>
          <a:bodyPr/>
          <a:lstStyle/>
          <a:p>
            <a:fld id="{D5CE5579-29F9-4212-87DA-B5A632FCC78D}" type="datetime1">
              <a:rPr lang="en-GB" smtClean="0"/>
              <a:t>10/02/2017</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This slide will focus on the first three principles (co-locate, communicate, co-ordinate) The last two principles (shared understanding of risk and shared situational awareness) will be covered in the next slide.</a:t>
            </a:r>
          </a:p>
          <a:p>
            <a:endParaRPr lang="en-GB" dirty="0" smtClean="0"/>
          </a:p>
          <a:p>
            <a:r>
              <a:rPr lang="en-GB" b="1" dirty="0" smtClean="0"/>
              <a:t>Co-locate</a:t>
            </a:r>
            <a:r>
              <a:rPr lang="en-GB" dirty="0" smtClean="0"/>
              <a:t> so that those leading the response for each responder agency are able to get together as soon as possible at a single, safe and easily identified location near the scene.</a:t>
            </a:r>
          </a:p>
          <a:p>
            <a:endParaRPr lang="en-GB" dirty="0" smtClean="0"/>
          </a:p>
          <a:p>
            <a:r>
              <a:rPr lang="en-GB" b="1" dirty="0" smtClean="0"/>
              <a:t>Communicate</a:t>
            </a:r>
            <a:r>
              <a:rPr lang="en-GB" dirty="0" smtClean="0"/>
              <a:t> using plain, simple English at all times.</a:t>
            </a:r>
          </a:p>
          <a:p>
            <a:endParaRPr lang="en-GB" dirty="0" smtClean="0"/>
          </a:p>
          <a:p>
            <a:r>
              <a:rPr lang="en-GB" b="1" dirty="0" smtClean="0"/>
              <a:t>Co-ordinate</a:t>
            </a:r>
            <a:r>
              <a:rPr lang="en-GB" dirty="0" smtClean="0"/>
              <a:t> by agreeing which agency will lead in the early stages of the incident and then jointly agree on priorities, resources, actions and when to meet next.</a:t>
            </a:r>
          </a:p>
          <a:p>
            <a:endParaRPr lang="en-GB" dirty="0" smtClean="0"/>
          </a:p>
          <a:p>
            <a:r>
              <a:rPr lang="en-GB" u="sng" dirty="0" smtClean="0"/>
              <a:t>Co-locate</a:t>
            </a:r>
          </a:p>
          <a:p>
            <a:r>
              <a:rPr lang="en-GB" u="none" dirty="0" smtClean="0"/>
              <a:t>On arrival at the scene, those leading the response for their agency need to get together face to face. If there is any delay in being able to do that, they should try to use radios (if issued) to talk to each other.</a:t>
            </a:r>
          </a:p>
          <a:p>
            <a:endParaRPr lang="en-GB" u="none" dirty="0" smtClean="0"/>
          </a:p>
          <a:p>
            <a:r>
              <a:rPr lang="en-GB" u="none" dirty="0" smtClean="0"/>
              <a:t>This will help them to agree on objectives and the joint plan – which will make the response more effective and the situation easier to resolve.</a:t>
            </a:r>
          </a:p>
          <a:p>
            <a:endParaRPr lang="en-GB" u="none" dirty="0" smtClean="0"/>
          </a:p>
          <a:p>
            <a:r>
              <a:rPr lang="en-GB" u="none" dirty="0" smtClean="0"/>
              <a:t>Make sure they are known to others. Those in charge at the scene should wear their agency’s Incident Commander tabard.  They should make sure everyone knows where the Forward Command Post is – this is where the Incident Commanders and Managers meet.</a:t>
            </a:r>
          </a:p>
          <a:p>
            <a:endParaRPr lang="en-GB" u="none" dirty="0" smtClean="0"/>
          </a:p>
          <a:p>
            <a:r>
              <a:rPr lang="en-GB" u="sng" dirty="0" smtClean="0"/>
              <a:t>Communicate</a:t>
            </a:r>
          </a:p>
          <a:p>
            <a:r>
              <a:rPr lang="en-GB" u="none" dirty="0" smtClean="0"/>
              <a:t>Without good communication, you will find it difficult to work together. If you don’t communicate with other agencies it will be harder to understand the risks in a situation and work out what is actually going on.</a:t>
            </a:r>
          </a:p>
          <a:p>
            <a:endParaRPr lang="en-GB" u="none" dirty="0" smtClean="0"/>
          </a:p>
          <a:p>
            <a:r>
              <a:rPr lang="en-GB" u="none" dirty="0" smtClean="0"/>
              <a:t>It means:</a:t>
            </a:r>
          </a:p>
          <a:p>
            <a:pPr marL="177691" indent="-177691">
              <a:buFont typeface="Arial" panose="020B0604020202020204" pitchFamily="34" charset="0"/>
              <a:buChar char="•"/>
            </a:pPr>
            <a:r>
              <a:rPr lang="en-GB" u="none" dirty="0" smtClean="0"/>
              <a:t>Sharing information and judgements about hazards, risk and threats – making sure that it is accurate and reliable. Sometimes other people cannot see things in the same way as you.</a:t>
            </a:r>
          </a:p>
          <a:p>
            <a:pPr marL="177691" indent="-177691">
              <a:buFont typeface="Arial" panose="020B0604020202020204" pitchFamily="34" charset="0"/>
              <a:buChar char="•"/>
            </a:pPr>
            <a:r>
              <a:rPr lang="en-GB" u="none" dirty="0" smtClean="0"/>
              <a:t>Keeping it clear and simple – no acronyms, jargon or technical language.</a:t>
            </a:r>
          </a:p>
          <a:p>
            <a:pPr marL="177691" indent="-177691">
              <a:buFont typeface="Arial" panose="020B0604020202020204" pitchFamily="34" charset="0"/>
              <a:buChar char="•"/>
            </a:pPr>
            <a:r>
              <a:rPr lang="en-GB" u="none" dirty="0" smtClean="0"/>
              <a:t>Making sure everyone understands who is doing what – knowing the role, responsibilities and activities of each agency involved.</a:t>
            </a:r>
          </a:p>
          <a:p>
            <a:pPr marL="177691" indent="-177691">
              <a:buFont typeface="Arial" panose="020B0604020202020204" pitchFamily="34" charset="0"/>
              <a:buChar char="•"/>
            </a:pPr>
            <a:r>
              <a:rPr lang="en-GB" u="none" dirty="0" smtClean="0"/>
              <a:t>Making sure that everyone understands the information that is being shared.  </a:t>
            </a:r>
          </a:p>
          <a:p>
            <a:pPr marL="177691" indent="-177691">
              <a:buFont typeface="Arial" panose="020B0604020202020204" pitchFamily="34" charset="0"/>
              <a:buChar char="•"/>
            </a:pPr>
            <a:endParaRPr lang="en-GB" u="none" dirty="0" smtClean="0"/>
          </a:p>
          <a:p>
            <a:r>
              <a:rPr lang="en-GB" u="sng" dirty="0" smtClean="0"/>
              <a:t>Co-ordinate</a:t>
            </a:r>
          </a:p>
          <a:p>
            <a:pPr marL="177691" indent="-177691">
              <a:buFont typeface="Arial" panose="020B0604020202020204" pitchFamily="34" charset="0"/>
              <a:buChar char="•"/>
            </a:pPr>
            <a:r>
              <a:rPr lang="en-GB" u="none" dirty="0" smtClean="0"/>
              <a:t>This means that those leading the response on behalf of their agency:</a:t>
            </a:r>
          </a:p>
          <a:p>
            <a:pPr marL="177691" indent="-177691">
              <a:buFont typeface="Arial" panose="020B0604020202020204" pitchFamily="34" charset="0"/>
              <a:buChar char="•"/>
            </a:pPr>
            <a:r>
              <a:rPr lang="en-GB" u="none" dirty="0" smtClean="0"/>
              <a:t>Agree which is the co-ordinating agency, this will depend on the type of incident. </a:t>
            </a:r>
          </a:p>
          <a:p>
            <a:pPr marL="177691" indent="-177691">
              <a:buFont typeface="Arial" panose="020B0604020202020204" pitchFamily="34" charset="0"/>
              <a:buChar char="•"/>
            </a:pPr>
            <a:r>
              <a:rPr lang="en-GB" u="none" dirty="0" smtClean="0"/>
              <a:t>Discuss resources.</a:t>
            </a:r>
          </a:p>
          <a:p>
            <a:pPr marL="177691" indent="-177691">
              <a:buFont typeface="Arial" panose="020B0604020202020204" pitchFamily="34" charset="0"/>
              <a:buChar char="•"/>
            </a:pPr>
            <a:r>
              <a:rPr lang="en-GB" u="none" dirty="0" smtClean="0"/>
              <a:t>Agree the activities of each responding agency.</a:t>
            </a:r>
          </a:p>
          <a:p>
            <a:pPr marL="177691" indent="-177691">
              <a:buFont typeface="Arial" panose="020B0604020202020204" pitchFamily="34" charset="0"/>
              <a:buChar char="•"/>
            </a:pPr>
            <a:r>
              <a:rPr lang="en-GB" u="none" dirty="0" smtClean="0"/>
              <a:t>Make joint decisions. This is a multi-agency response.</a:t>
            </a:r>
          </a:p>
          <a:p>
            <a:endParaRPr lang="en-GB" u="none" dirty="0" smtClean="0"/>
          </a:p>
          <a:p>
            <a:r>
              <a:rPr lang="en-GB" u="none" dirty="0" smtClean="0"/>
              <a:t>Why do we do it? So that we avoid potential conflicts, understand the importance of risks, prevent wasted or duplicated effort and make sure that resources are used effectively.</a:t>
            </a:r>
          </a:p>
          <a:p>
            <a:endParaRPr lang="en-GB" u="none" dirty="0" smtClean="0"/>
          </a:p>
          <a:p>
            <a:r>
              <a:rPr lang="en-GB" b="1" u="none" dirty="0" smtClean="0"/>
              <a:t>Final points </a:t>
            </a:r>
            <a:r>
              <a:rPr lang="en-GB" u="none" dirty="0" smtClean="0"/>
              <a:t>:</a:t>
            </a:r>
          </a:p>
          <a:p>
            <a:pPr marL="177691" indent="-177691">
              <a:buFont typeface="Arial" panose="020B0604020202020204" pitchFamily="34" charset="0"/>
              <a:buChar char="•"/>
            </a:pPr>
            <a:r>
              <a:rPr lang="en-GB" u="none" dirty="0" smtClean="0"/>
              <a:t>The co-ordinating agency is the one most suited to lead that particular incident – at that particular time.</a:t>
            </a:r>
          </a:p>
          <a:p>
            <a:pPr marL="177691" indent="-177691">
              <a:buFont typeface="Arial" panose="020B0604020202020204" pitchFamily="34" charset="0"/>
              <a:buChar char="•"/>
            </a:pPr>
            <a:r>
              <a:rPr lang="en-GB" u="none" dirty="0" smtClean="0"/>
              <a:t>Co-ordination status may be passed to another if changing circumstances make this appropriate.</a:t>
            </a:r>
          </a:p>
        </p:txBody>
      </p:sp>
      <p:sp>
        <p:nvSpPr>
          <p:cNvPr id="4" name="Date Placeholder 3"/>
          <p:cNvSpPr>
            <a:spLocks noGrp="1"/>
          </p:cNvSpPr>
          <p:nvPr>
            <p:ph type="dt" idx="11"/>
          </p:nvPr>
        </p:nvSpPr>
        <p:spPr/>
        <p:txBody>
          <a:bodyPr/>
          <a:lstStyle/>
          <a:p>
            <a:fld id="{75C356FB-51AD-49FF-A8C8-531257AD9AB8}" type="datetime1">
              <a:rPr lang="en-GB" smtClean="0"/>
              <a:t>10/02/2017</a:t>
            </a:fld>
            <a:endParaRPr lang="en-GB"/>
          </a:p>
        </p:txBody>
      </p:sp>
    </p:spTree>
    <p:extLst>
      <p:ext uri="{BB962C8B-B14F-4D97-AF65-F5344CB8AC3E}">
        <p14:creationId xmlns:p14="http://schemas.microsoft.com/office/powerpoint/2010/main" val="253661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Jointly understand the risks by </a:t>
            </a:r>
            <a:r>
              <a:rPr lang="en-GB" b="1" dirty="0" smtClean="0"/>
              <a:t>all</a:t>
            </a:r>
            <a:r>
              <a:rPr lang="en-GB" dirty="0" smtClean="0"/>
              <a:t> responder agencies sharing information about threats and hazards and agreeing on ways to reduce them.</a:t>
            </a:r>
          </a:p>
          <a:p>
            <a:endParaRPr lang="en-GB" dirty="0" smtClean="0"/>
          </a:p>
          <a:p>
            <a:r>
              <a:rPr lang="en-GB" dirty="0" smtClean="0"/>
              <a:t>Establish shared situational awareness so that </a:t>
            </a:r>
            <a:r>
              <a:rPr lang="en-GB" b="1" dirty="0" smtClean="0"/>
              <a:t>all</a:t>
            </a:r>
            <a:r>
              <a:rPr lang="en-GB" dirty="0" smtClean="0"/>
              <a:t> responder agencies have a common understanding of what is going on.</a:t>
            </a:r>
          </a:p>
          <a:p>
            <a:endParaRPr lang="en-GB" dirty="0" smtClean="0"/>
          </a:p>
          <a:p>
            <a:r>
              <a:rPr lang="en-GB" b="1" dirty="0" smtClean="0"/>
              <a:t>Joint Understanding of Risk </a:t>
            </a:r>
            <a:r>
              <a:rPr lang="en-GB" dirty="0" smtClean="0"/>
              <a:t>and </a:t>
            </a:r>
            <a:r>
              <a:rPr lang="en-GB" b="1" dirty="0" smtClean="0"/>
              <a:t>Shared Situational Awareness </a:t>
            </a:r>
            <a:r>
              <a:rPr lang="en-GB" dirty="0" smtClean="0"/>
              <a:t>will be covered in more detail in Module 3 .</a:t>
            </a:r>
            <a:endParaRPr lang="en-GB" dirty="0"/>
          </a:p>
        </p:txBody>
      </p:sp>
      <p:sp>
        <p:nvSpPr>
          <p:cNvPr id="4" name="Date Placeholder 3"/>
          <p:cNvSpPr>
            <a:spLocks noGrp="1"/>
          </p:cNvSpPr>
          <p:nvPr>
            <p:ph type="dt" idx="11"/>
          </p:nvPr>
        </p:nvSpPr>
        <p:spPr/>
        <p:txBody>
          <a:bodyPr/>
          <a:lstStyle/>
          <a:p>
            <a:fld id="{E3CFA01B-7A0B-4EE4-8F30-4D340E347B05}" type="datetime1">
              <a:rPr lang="en-GB" smtClean="0"/>
              <a:t>10/02/2017</a:t>
            </a:fld>
            <a:endParaRPr lang="en-GB"/>
          </a:p>
        </p:txBody>
      </p:sp>
    </p:spTree>
    <p:extLst>
      <p:ext uri="{BB962C8B-B14F-4D97-AF65-F5344CB8AC3E}">
        <p14:creationId xmlns:p14="http://schemas.microsoft.com/office/powerpoint/2010/main" val="339648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xfrm>
            <a:off x="958850" y="833438"/>
            <a:ext cx="5086350" cy="3816350"/>
          </a:xfrm>
          <a:ln/>
        </p:spPr>
      </p:sp>
      <p:sp>
        <p:nvSpPr>
          <p:cNvPr id="2" name="Notes Placeholder 1"/>
          <p:cNvSpPr>
            <a:spLocks noGrp="1"/>
          </p:cNvSpPr>
          <p:nvPr>
            <p:ph type="body" sz="quarter" idx="10"/>
          </p:nvPr>
        </p:nvSpPr>
        <p:spPr>
          <a:xfrm>
            <a:off x="741338" y="4829274"/>
            <a:ext cx="5679440" cy="4605576"/>
          </a:xfrm>
        </p:spPr>
        <p:txBody>
          <a:bodyPr/>
          <a:lstStyle/>
          <a:p>
            <a:r>
              <a:rPr lang="en-GB" dirty="0" smtClean="0"/>
              <a:t>Lesson Management:</a:t>
            </a:r>
          </a:p>
          <a:p>
            <a:endParaRPr lang="en-GB" dirty="0" smtClean="0"/>
          </a:p>
          <a:p>
            <a:r>
              <a:rPr lang="en-GB" dirty="0" smtClean="0"/>
              <a:t>The JESIP app has several useful features:</a:t>
            </a:r>
          </a:p>
          <a:p>
            <a:endParaRPr lang="en-GB" dirty="0" smtClean="0"/>
          </a:p>
          <a:p>
            <a:pPr marL="177691" indent="-177691">
              <a:buFont typeface="Arial" panose="020B0604020202020204" pitchFamily="34" charset="0"/>
              <a:buChar char="•"/>
            </a:pPr>
            <a:r>
              <a:rPr lang="en-GB" dirty="0" smtClean="0"/>
              <a:t>A reminder about the principles for joint working and the tools that support them.</a:t>
            </a:r>
          </a:p>
          <a:p>
            <a:pPr marL="177691" indent="-177691">
              <a:buFont typeface="Arial" panose="020B0604020202020204" pitchFamily="34" charset="0"/>
              <a:buChar char="•"/>
            </a:pPr>
            <a:r>
              <a:rPr lang="en-GB" dirty="0" smtClean="0"/>
              <a:t>An incident checklist – for commanders and managers as they arrive at an incident.</a:t>
            </a:r>
          </a:p>
          <a:p>
            <a:pPr marL="177691" indent="-177691">
              <a:buFont typeface="Arial" panose="020B0604020202020204" pitchFamily="34" charset="0"/>
              <a:buChar char="•"/>
            </a:pPr>
            <a:r>
              <a:rPr lang="en-GB" dirty="0" smtClean="0"/>
              <a:t>A M/ETHANE report template that can be completed using the app and sent via text or e-mail.</a:t>
            </a:r>
          </a:p>
          <a:p>
            <a:pPr marL="177691" indent="-177691">
              <a:buFont typeface="Arial" panose="020B0604020202020204" pitchFamily="34" charset="0"/>
              <a:buChar char="•"/>
            </a:pPr>
            <a:r>
              <a:rPr lang="en-GB" dirty="0" smtClean="0"/>
              <a:t>Advice on how to develop joint understanding of risk for those at the scene.</a:t>
            </a:r>
          </a:p>
          <a:p>
            <a:pPr marL="177691" indent="-177691">
              <a:buFont typeface="Arial" panose="020B0604020202020204" pitchFamily="34" charset="0"/>
              <a:buChar char="•"/>
            </a:pPr>
            <a:r>
              <a:rPr lang="en-GB" dirty="0" smtClean="0"/>
              <a:t>Instructions for Airwave radio handsets, including how to change talk groups.</a:t>
            </a:r>
          </a:p>
          <a:p>
            <a:pPr marL="177691" indent="-177691">
              <a:buFont typeface="Arial" panose="020B0604020202020204" pitchFamily="34" charset="0"/>
              <a:buChar char="•"/>
            </a:pPr>
            <a:r>
              <a:rPr lang="en-GB" dirty="0" smtClean="0"/>
              <a:t>Examples of Incident Commander tabards worn at the scene of an incident.</a:t>
            </a:r>
          </a:p>
          <a:p>
            <a:pPr marL="177691" indent="-177691">
              <a:buFont typeface="Arial" panose="020B0604020202020204" pitchFamily="34" charset="0"/>
              <a:buChar char="•"/>
            </a:pPr>
            <a:r>
              <a:rPr lang="en-GB" dirty="0" smtClean="0"/>
              <a:t>A glossary of agreed map symbols.</a:t>
            </a:r>
          </a:p>
          <a:p>
            <a:pPr marL="177691" indent="-177691">
              <a:buFont typeface="Arial" panose="020B0604020202020204" pitchFamily="34" charset="0"/>
              <a:buChar char="•"/>
            </a:pPr>
            <a:r>
              <a:rPr lang="en-GB" dirty="0" smtClean="0"/>
              <a:t>A tool for generating a brief when handing over command.</a:t>
            </a:r>
          </a:p>
          <a:p>
            <a:pPr marL="177691" indent="-177691">
              <a:buFont typeface="Arial" panose="020B0604020202020204" pitchFamily="34" charset="0"/>
              <a:buChar char="•"/>
            </a:pPr>
            <a:r>
              <a:rPr lang="en-GB" dirty="0" smtClean="0"/>
              <a:t>Reminders of things to think about in de-briefs. </a:t>
            </a:r>
          </a:p>
        </p:txBody>
      </p:sp>
      <p:sp>
        <p:nvSpPr>
          <p:cNvPr id="4" name="Date Placeholder 3"/>
          <p:cNvSpPr>
            <a:spLocks noGrp="1"/>
          </p:cNvSpPr>
          <p:nvPr>
            <p:ph type="dt" idx="11"/>
          </p:nvPr>
        </p:nvSpPr>
        <p:spPr/>
        <p:txBody>
          <a:bodyPr/>
          <a:lstStyle/>
          <a:p>
            <a:fld id="{C3F733EC-2D6C-491F-B139-7E858EA51B43}" type="datetime1">
              <a:rPr lang="en-GB" smtClean="0"/>
              <a:t>10/02/2017</a:t>
            </a:fld>
            <a:endParaRPr lang="en-GB"/>
          </a:p>
        </p:txBody>
      </p:sp>
    </p:spTree>
    <p:extLst>
      <p:ext uri="{BB962C8B-B14F-4D97-AF65-F5344CB8AC3E}">
        <p14:creationId xmlns:p14="http://schemas.microsoft.com/office/powerpoint/2010/main" val="253988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3" name="Date Placeholder 2"/>
          <p:cNvSpPr>
            <a:spLocks noGrp="1"/>
          </p:cNvSpPr>
          <p:nvPr>
            <p:ph type="dt" idx="10"/>
          </p:nvPr>
        </p:nvSpPr>
        <p:spPr/>
        <p:txBody>
          <a:bodyPr/>
          <a:lstStyle/>
          <a:p>
            <a:fld id="{5B7C641C-6A2E-43C3-9157-FEC078F1B231}" type="datetime1">
              <a:rPr lang="en-GB" smtClean="0"/>
              <a:t>10/02/2017</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813346" y="4685258"/>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smtClean="0">
                <a:solidFill>
                  <a:schemeClr val="tx1"/>
                </a:solidFill>
              </a:rPr>
              <a:t>Lesson Management:</a:t>
            </a:r>
          </a:p>
          <a:p>
            <a:endParaRPr lang="en-US" dirty="0" smtClean="0">
              <a:solidFill>
                <a:schemeClr val="tx1"/>
              </a:solidFill>
            </a:endParaRPr>
          </a:p>
          <a:p>
            <a:r>
              <a:rPr lang="en-US" dirty="0" smtClean="0">
                <a:solidFill>
                  <a:schemeClr val="tx1"/>
                </a:solidFill>
              </a:rPr>
              <a:t>Ask the group why emergency responders need to adopt a standard reporting procedure. What could happen without this?</a:t>
            </a:r>
          </a:p>
          <a:p>
            <a:endParaRPr lang="en-US" dirty="0" smtClean="0">
              <a:solidFill>
                <a:schemeClr val="tx1"/>
              </a:solidFill>
            </a:endParaRPr>
          </a:p>
          <a:p>
            <a:r>
              <a:rPr lang="en-US" dirty="0" smtClean="0">
                <a:solidFill>
                  <a:schemeClr val="tx1"/>
                </a:solidFill>
              </a:rPr>
              <a:t>There is always pressure in the very early stages of an incident for accurate information. This responsibility often falls to emergency responders arriving first at the scene. M/ETHANE is now a standard reporting process that is used by </a:t>
            </a:r>
            <a:r>
              <a:rPr lang="en-US" b="1" dirty="0" smtClean="0">
                <a:solidFill>
                  <a:schemeClr val="tx1"/>
                </a:solidFill>
              </a:rPr>
              <a:t>all </a:t>
            </a:r>
            <a:r>
              <a:rPr lang="en-US" dirty="0" smtClean="0">
                <a:solidFill>
                  <a:schemeClr val="tx1"/>
                </a:solidFill>
              </a:rPr>
              <a:t>responder agencies working in a multi-agency environment. </a:t>
            </a:r>
          </a:p>
          <a:p>
            <a:endParaRPr lang="en-US" dirty="0" smtClean="0">
              <a:solidFill>
                <a:schemeClr val="tx1"/>
              </a:solidFill>
            </a:endParaRPr>
          </a:p>
          <a:p>
            <a:r>
              <a:rPr lang="en-US" dirty="0" smtClean="0">
                <a:solidFill>
                  <a:schemeClr val="tx1"/>
                </a:solidFill>
              </a:rPr>
              <a:t>It is good practice to send M/ETHANE reports when attending all incidents, including those that fall below the definition of a ‘Major Incident’. In circumstances such as these then the M (major incident declared) is dropped and you deliver an ETHANE report. </a:t>
            </a:r>
          </a:p>
          <a:p>
            <a:endParaRPr lang="en-US" dirty="0" smtClean="0">
              <a:solidFill>
                <a:schemeClr val="tx1"/>
              </a:solidFill>
            </a:endParaRPr>
          </a:p>
          <a:p>
            <a:r>
              <a:rPr lang="en-US" dirty="0" smtClean="0">
                <a:solidFill>
                  <a:schemeClr val="tx1"/>
                </a:solidFill>
              </a:rPr>
              <a:t>The M/ETHANE report should not be used just once. It is the standard format for passing information about an incident. This will make sure that all agencies get the information they need. It will also act as a trigger if an incident that is not declared as major at the beginning then escalates.</a:t>
            </a:r>
          </a:p>
        </p:txBody>
      </p:sp>
      <p:sp>
        <p:nvSpPr>
          <p:cNvPr id="3" name="Date Placeholder 2"/>
          <p:cNvSpPr>
            <a:spLocks noGrp="1"/>
          </p:cNvSpPr>
          <p:nvPr>
            <p:ph type="dt" idx="10"/>
          </p:nvPr>
        </p:nvSpPr>
        <p:spPr/>
        <p:txBody>
          <a:bodyPr/>
          <a:lstStyle/>
          <a:p>
            <a:fld id="{40B7A228-93E3-45F4-9F66-BBF9A6A14899}" type="datetime1">
              <a:rPr lang="en-GB" smtClean="0"/>
              <a:t>10/02/2017</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xfrm>
            <a:off x="709931" y="4861442"/>
            <a:ext cx="5679440" cy="4936384"/>
          </a:xfrm>
          <a:noFill/>
        </p:spPr>
        <p:txBody>
          <a:bodyPr lIns="59235" tIns="29618" rIns="59235" bIns="29618"/>
          <a:lstStyle/>
          <a:p>
            <a:r>
              <a:rPr lang="en-GB" dirty="0" smtClean="0"/>
              <a:t>Lesson Management:</a:t>
            </a:r>
          </a:p>
          <a:p>
            <a:endParaRPr lang="en-GB" dirty="0" smtClean="0"/>
          </a:p>
          <a:p>
            <a:r>
              <a:rPr lang="en-GB" dirty="0" smtClean="0"/>
              <a:t>This slide asks group members to place themselves at the scene of the incident as one of the first responders to arrive. Ask the group what sort of thoughts and actions will be going through their heads.</a:t>
            </a:r>
            <a:r>
              <a:rPr lang="en-GB" baseline="0" dirty="0" smtClean="0"/>
              <a:t> T</a:t>
            </a:r>
            <a:r>
              <a:rPr lang="en-GB" dirty="0" smtClean="0"/>
              <a:t>here may be serious injuries to people and animals. What sort of tasks do you need other agencies to undertake either at the scene or elsewhere? (You can consider Highways England, local authority, media, air ambulance and so on) </a:t>
            </a:r>
          </a:p>
          <a:p>
            <a:endParaRPr lang="en-GB" dirty="0" smtClean="0"/>
          </a:p>
          <a:p>
            <a:r>
              <a:rPr lang="en-GB" dirty="0" smtClean="0"/>
              <a:t>Ask the group to identify what sort of risks they can see at this scene. Why is it important not to immediately jump in and give assistance?</a:t>
            </a:r>
          </a:p>
          <a:p>
            <a:endParaRPr lang="en-GB" dirty="0" smtClean="0"/>
          </a:p>
          <a:p>
            <a:pPr defTabSz="947684">
              <a:defRPr/>
            </a:pPr>
            <a:r>
              <a:rPr lang="en-GB" dirty="0" smtClean="0"/>
              <a:t>You are under pressure because people need your help. You know you need to </a:t>
            </a:r>
            <a:r>
              <a:rPr lang="en-GB" b="1" dirty="0" smtClean="0"/>
              <a:t>save lives </a:t>
            </a:r>
            <a:r>
              <a:rPr lang="en-GB" dirty="0" smtClean="0"/>
              <a:t>and </a:t>
            </a:r>
            <a:r>
              <a:rPr lang="en-GB" b="1" dirty="0" smtClean="0"/>
              <a:t>reduce harm </a:t>
            </a:r>
            <a:r>
              <a:rPr lang="en-GB" b="0" dirty="0" smtClean="0"/>
              <a:t>but also realise that you can’t do it on your own and will need lots of resources. Your supervisor and other responders may still be travelling to the scene.</a:t>
            </a:r>
          </a:p>
          <a:p>
            <a:pPr defTabSz="947684">
              <a:defRPr/>
            </a:pPr>
            <a:endParaRPr lang="en-GB" b="0" dirty="0" smtClean="0"/>
          </a:p>
          <a:p>
            <a:pPr defTabSz="947684">
              <a:defRPr/>
            </a:pPr>
            <a:r>
              <a:rPr lang="en-GB" b="0" dirty="0" smtClean="0"/>
              <a:t>Your control room, managers and other responders need to know what you are seeing at the incident so they can deploy appropriate resources and develop a working plan to help manage the incident. This is why sending a M/ETHANE report is a priority.</a:t>
            </a:r>
          </a:p>
          <a:p>
            <a:pPr defTabSz="947684">
              <a:defRPr/>
            </a:pPr>
            <a:endParaRPr lang="en-GB" b="0" dirty="0" smtClean="0"/>
          </a:p>
          <a:p>
            <a:pPr defTabSz="947684">
              <a:defRPr/>
            </a:pPr>
            <a:r>
              <a:rPr lang="en-GB" b="0" dirty="0" smtClean="0"/>
              <a:t>There are often lots of dangers at an incident such as this. Some are more obvious than others. An early assessment of risk is very important. </a:t>
            </a:r>
          </a:p>
          <a:p>
            <a:pPr defTabSz="947684">
              <a:defRPr/>
            </a:pPr>
            <a:endParaRPr lang="en-GB" b="0" dirty="0" smtClean="0"/>
          </a:p>
          <a:p>
            <a:pPr defTabSz="947684">
              <a:defRPr/>
            </a:pPr>
            <a:r>
              <a:rPr lang="en-GB" b="0" dirty="0" smtClean="0"/>
              <a:t>M/ETHANE reporting is not just for ‘blue light’ emergency responders, ask the group members to think how their own agency can use it at incidents. </a:t>
            </a:r>
          </a:p>
        </p:txBody>
      </p:sp>
      <p:sp>
        <p:nvSpPr>
          <p:cNvPr id="3" name="Date Placeholder 2"/>
          <p:cNvSpPr>
            <a:spLocks noGrp="1"/>
          </p:cNvSpPr>
          <p:nvPr>
            <p:ph type="dt" idx="11"/>
          </p:nvPr>
        </p:nvSpPr>
        <p:spPr/>
        <p:txBody>
          <a:bodyPr/>
          <a:lstStyle/>
          <a:p>
            <a:fld id="{70516497-F901-43F9-94FA-6B2DA06EDF99}" type="datetime1">
              <a:rPr lang="en-GB" altLang="en-US" smtClean="0"/>
              <a:t>10/02/2017</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slide contains an audio recording of a M/ETHANE report relating to the incident shown in the photo. Click on the audio icon in order to play the M/ETHANE report. The report reflects reality in that it is not perfect.  However, it does contain all the relevant information. The emphasis here is on a structured reporting process when working under pressure. </a:t>
            </a:r>
          </a:p>
          <a:p>
            <a:endParaRPr lang="en-GB" baseline="0" dirty="0" smtClean="0"/>
          </a:p>
          <a:p>
            <a:r>
              <a:rPr lang="en-GB" baseline="0" dirty="0" smtClean="0"/>
              <a:t>A key point is that responders should pass this information to their control rooms at the earliest opportunity, check that the group understand why this needs to happen.</a:t>
            </a:r>
          </a:p>
          <a:p>
            <a:endParaRPr lang="en-GB" baseline="0" dirty="0" smtClean="0"/>
          </a:p>
          <a:p>
            <a:endParaRPr lang="en-GB" baseline="0" dirty="0" smtClean="0"/>
          </a:p>
        </p:txBody>
      </p:sp>
      <p:sp>
        <p:nvSpPr>
          <p:cNvPr id="6" name="Date Placeholder 5"/>
          <p:cNvSpPr>
            <a:spLocks noGrp="1"/>
          </p:cNvSpPr>
          <p:nvPr>
            <p:ph type="dt" idx="10"/>
          </p:nvPr>
        </p:nvSpPr>
        <p:spPr/>
        <p:txBody>
          <a:bodyPr/>
          <a:lstStyle/>
          <a:p>
            <a:fld id="{DEFE1C33-A676-4891-B025-A9D15EC2DC67}" type="datetime1">
              <a:rPr lang="en-GB" smtClean="0"/>
              <a:t>10/02/2017</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757266"/>
            <a:ext cx="5679440" cy="4824536"/>
          </a:xfrm>
        </p:spPr>
        <p:txBody>
          <a:bodyPr/>
          <a:lstStyle/>
          <a:p>
            <a:r>
              <a:rPr lang="en-GB" dirty="0" smtClean="0"/>
              <a:t>Lesson Management:</a:t>
            </a:r>
          </a:p>
          <a:p>
            <a:endParaRPr lang="en-GB" dirty="0" smtClean="0"/>
          </a:p>
          <a:p>
            <a:r>
              <a:rPr lang="en-GB" dirty="0" smtClean="0"/>
              <a:t>This slide highlights the relevance of M/ETHANE and how it contributes to the 5 key principles mentioned in Module 1.</a:t>
            </a:r>
          </a:p>
          <a:p>
            <a:endParaRPr lang="en-GB" dirty="0" smtClean="0"/>
          </a:p>
          <a:p>
            <a:r>
              <a:rPr lang="en-GB" dirty="0" smtClean="0"/>
              <a:t>You can remind the group of the main components of </a:t>
            </a:r>
            <a:r>
              <a:rPr lang="en-GB" b="1" dirty="0" smtClean="0"/>
              <a:t>Communicate</a:t>
            </a:r>
            <a:r>
              <a:rPr lang="en-GB" dirty="0" smtClean="0"/>
              <a:t> and </a:t>
            </a:r>
            <a:r>
              <a:rPr lang="en-GB" b="1" dirty="0" smtClean="0"/>
              <a:t>Co-ordinate </a:t>
            </a:r>
            <a:r>
              <a:rPr lang="en-GB" b="0" dirty="0" smtClean="0"/>
              <a:t>(set out below), without these it can be difficult for responder agencies to establish </a:t>
            </a:r>
            <a:r>
              <a:rPr lang="en-GB" b="1" dirty="0" smtClean="0"/>
              <a:t>joint understanding of risk </a:t>
            </a:r>
            <a:r>
              <a:rPr lang="en-GB" b="0" dirty="0" smtClean="0"/>
              <a:t>and </a:t>
            </a:r>
            <a:r>
              <a:rPr lang="en-GB" b="1" dirty="0" smtClean="0"/>
              <a:t>shared situational awareness</a:t>
            </a:r>
            <a:r>
              <a:rPr lang="en-GB" b="0" dirty="0" smtClean="0"/>
              <a:t>.</a:t>
            </a:r>
          </a:p>
          <a:p>
            <a:endParaRPr lang="en-GB" dirty="0" smtClean="0"/>
          </a:p>
          <a:p>
            <a:r>
              <a:rPr lang="en-GB" u="sng" dirty="0" smtClean="0"/>
              <a:t>Communicate</a:t>
            </a:r>
          </a:p>
          <a:p>
            <a:pPr marL="177691" indent="-177691">
              <a:buFont typeface="Arial" panose="020B0604020202020204" pitchFamily="34" charset="0"/>
              <a:buChar char="•"/>
            </a:pPr>
            <a:r>
              <a:rPr lang="en-GB" u="none" dirty="0" smtClean="0"/>
              <a:t>Share information and thoughts about all types of risk – make sure that it is accurate and reliable</a:t>
            </a:r>
          </a:p>
          <a:p>
            <a:pPr marL="177691" indent="-177691">
              <a:buFont typeface="Arial" panose="020B0604020202020204" pitchFamily="34" charset="0"/>
              <a:buChar char="•"/>
            </a:pPr>
            <a:r>
              <a:rPr lang="en-GB" u="none" dirty="0" smtClean="0"/>
              <a:t>Keep it clear and simple</a:t>
            </a:r>
          </a:p>
          <a:p>
            <a:pPr marL="177691" indent="-177691">
              <a:buFont typeface="Arial" panose="020B0604020202020204" pitchFamily="34" charset="0"/>
              <a:buChar char="•"/>
            </a:pPr>
            <a:r>
              <a:rPr lang="en-GB" u="none" dirty="0" smtClean="0"/>
              <a:t>Make sure everyone understands who is doing what</a:t>
            </a:r>
          </a:p>
          <a:p>
            <a:pPr marL="177691" indent="-177691">
              <a:buFont typeface="Arial" panose="020B0604020202020204" pitchFamily="34" charset="0"/>
              <a:buChar char="•"/>
            </a:pPr>
            <a:r>
              <a:rPr lang="en-GB" u="none" dirty="0" smtClean="0"/>
              <a:t>Make sure that everyone understands the information that is being shared  </a:t>
            </a:r>
          </a:p>
          <a:p>
            <a:pPr marL="177691" indent="-177691">
              <a:buFont typeface="Arial" panose="020B0604020202020204" pitchFamily="34" charset="0"/>
              <a:buChar char="•"/>
            </a:pPr>
            <a:endParaRPr lang="en-GB" u="none" dirty="0" smtClean="0"/>
          </a:p>
          <a:p>
            <a:r>
              <a:rPr lang="en-GB" u="sng" dirty="0" smtClean="0"/>
              <a:t>Co-ordinate</a:t>
            </a:r>
          </a:p>
          <a:p>
            <a:pPr marL="177691" indent="-177691">
              <a:buFont typeface="Arial" panose="020B0604020202020204" pitchFamily="34" charset="0"/>
              <a:buChar char="•"/>
            </a:pPr>
            <a:r>
              <a:rPr lang="en-GB" u="none" dirty="0" smtClean="0"/>
              <a:t>Discuss resources</a:t>
            </a:r>
          </a:p>
          <a:p>
            <a:pPr marL="177691" indent="-177691">
              <a:buFont typeface="Arial" panose="020B0604020202020204" pitchFamily="34" charset="0"/>
              <a:buChar char="•"/>
            </a:pPr>
            <a:r>
              <a:rPr lang="en-GB" u="none" dirty="0" smtClean="0"/>
              <a:t>Talk about who does what</a:t>
            </a:r>
          </a:p>
          <a:p>
            <a:pPr marL="177691" indent="-177691">
              <a:buFont typeface="Arial" panose="020B0604020202020204" pitchFamily="34" charset="0"/>
              <a:buChar char="•"/>
            </a:pPr>
            <a:r>
              <a:rPr lang="en-GB" u="none" dirty="0" smtClean="0"/>
              <a:t>Agree who is the lead co-ordinating agency</a:t>
            </a:r>
          </a:p>
          <a:p>
            <a:pPr marL="177691" indent="-177691">
              <a:buFont typeface="Arial" panose="020B0604020202020204" pitchFamily="34" charset="0"/>
              <a:buChar char="•"/>
            </a:pPr>
            <a:r>
              <a:rPr lang="en-GB" u="none" dirty="0" smtClean="0"/>
              <a:t>Make joint decisions</a:t>
            </a:r>
          </a:p>
          <a:p>
            <a:pPr marL="177691" indent="-177691">
              <a:buFont typeface="Arial" panose="020B0604020202020204" pitchFamily="34" charset="0"/>
              <a:buChar char="•"/>
            </a:pPr>
            <a:endParaRPr lang="en-GB" u="none" dirty="0" smtClean="0"/>
          </a:p>
          <a:p>
            <a:r>
              <a:rPr lang="en-GB" u="none" dirty="0" smtClean="0"/>
              <a:t>Your M/ETHANE report is vital in developing a bigger picture in terms of scene management, this is called </a:t>
            </a:r>
            <a:r>
              <a:rPr lang="en-GB" b="1" u="none" dirty="0" smtClean="0"/>
              <a:t>shared situational awareness </a:t>
            </a:r>
            <a:r>
              <a:rPr lang="en-GB" u="none" dirty="0" smtClean="0"/>
              <a:t>and will be covered in greater detail in Module 3. </a:t>
            </a:r>
          </a:p>
        </p:txBody>
      </p:sp>
      <p:sp>
        <p:nvSpPr>
          <p:cNvPr id="6" name="Date Placeholder 5"/>
          <p:cNvSpPr>
            <a:spLocks noGrp="1"/>
          </p:cNvSpPr>
          <p:nvPr>
            <p:ph type="dt" idx="10"/>
          </p:nvPr>
        </p:nvSpPr>
        <p:spPr/>
        <p:txBody>
          <a:bodyPr/>
          <a:lstStyle/>
          <a:p>
            <a:fld id="{E7105C4E-E3A3-4EFB-A798-899A944B7BFF}" type="datetime1">
              <a:rPr lang="en-GB" smtClean="0"/>
              <a:t>10/02/2017</a:t>
            </a:fld>
            <a:endParaRPr lang="en-GB"/>
          </a:p>
        </p:txBody>
      </p:sp>
    </p:spTree>
    <p:extLst>
      <p:ext uri="{BB962C8B-B14F-4D97-AF65-F5344CB8AC3E}">
        <p14:creationId xmlns:p14="http://schemas.microsoft.com/office/powerpoint/2010/main" val="22044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This slide shows all of the components of the M/ETHANE model.</a:t>
            </a:r>
          </a:p>
          <a:p>
            <a:endParaRPr lang="en-GB" dirty="0" smtClean="0"/>
          </a:p>
          <a:p>
            <a:r>
              <a:rPr lang="en-GB" dirty="0" smtClean="0"/>
              <a:t>It is better to scale up the initial response and then scale it down accordingly.</a:t>
            </a:r>
          </a:p>
          <a:p>
            <a:endParaRPr lang="en-GB" dirty="0" smtClean="0"/>
          </a:p>
          <a:p>
            <a:r>
              <a:rPr lang="en-GB" dirty="0" smtClean="0"/>
              <a:t>Each responder agency should send an initial M/ETHANE report to their respective control or operations room on arrival at the scene. This will contribute to shared situational awareness across all responder agencies.</a:t>
            </a:r>
          </a:p>
          <a:p>
            <a:endParaRPr lang="en-GB" dirty="0" smtClean="0"/>
          </a:p>
          <a:p>
            <a:r>
              <a:rPr lang="en-GB" dirty="0" smtClean="0"/>
              <a:t>The ‘major incident’ definition was given in Module 1.</a:t>
            </a:r>
          </a:p>
        </p:txBody>
      </p:sp>
      <p:sp>
        <p:nvSpPr>
          <p:cNvPr id="4" name="Date Placeholder 3"/>
          <p:cNvSpPr>
            <a:spLocks noGrp="1"/>
          </p:cNvSpPr>
          <p:nvPr>
            <p:ph type="dt" idx="11"/>
          </p:nvPr>
        </p:nvSpPr>
        <p:spPr/>
        <p:txBody>
          <a:bodyPr/>
          <a:lstStyle/>
          <a:p>
            <a:fld id="{EB6F78A5-8DA5-4351-BBF0-2DCB66BB74BE}" type="datetime1">
              <a:rPr lang="en-GB" smtClean="0"/>
              <a:t>10/02/2017</a:t>
            </a:fld>
            <a:endParaRPr lang="en-GB"/>
          </a:p>
        </p:txBody>
      </p:sp>
    </p:spTree>
    <p:extLst>
      <p:ext uri="{BB962C8B-B14F-4D97-AF65-F5344CB8AC3E}">
        <p14:creationId xmlns:p14="http://schemas.microsoft.com/office/powerpoint/2010/main" val="155674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This final slide highlights the JESIP app as an aide memoire.</a:t>
            </a:r>
          </a:p>
          <a:p>
            <a:endParaRPr lang="en-GB" dirty="0" smtClean="0"/>
          </a:p>
          <a:p>
            <a:r>
              <a:rPr lang="en-GB" dirty="0" smtClean="0"/>
              <a:t>To summarise, responders are under a great deal of pressure when they first arrive at the scene of a major incident and so M/ETHANE  was created to assist responders in remembering the key information they need to give to their control rooms.</a:t>
            </a:r>
          </a:p>
          <a:p>
            <a:endParaRPr lang="en-GB" dirty="0" smtClean="0"/>
          </a:p>
          <a:p>
            <a:r>
              <a:rPr lang="en-GB" dirty="0" smtClean="0"/>
              <a:t>You can refer to the M/ETHANE section of the JESIP app on your phone to assist you as an aide memoire whilst at the scene. You can even send M/ETHANE reports by text or e-mail if your agency can receive it.</a:t>
            </a:r>
          </a:p>
          <a:p>
            <a:endParaRPr lang="en-GB" dirty="0" smtClean="0"/>
          </a:p>
          <a:p>
            <a:r>
              <a:rPr lang="en-GB" dirty="0" smtClean="0"/>
              <a:t>You can ask group members to locate the JESIP app on their phones and download it now.</a:t>
            </a:r>
          </a:p>
        </p:txBody>
      </p:sp>
      <p:sp>
        <p:nvSpPr>
          <p:cNvPr id="4" name="Date Placeholder 3"/>
          <p:cNvSpPr>
            <a:spLocks noGrp="1"/>
          </p:cNvSpPr>
          <p:nvPr>
            <p:ph type="dt" idx="11"/>
          </p:nvPr>
        </p:nvSpPr>
        <p:spPr/>
        <p:txBody>
          <a:bodyPr/>
          <a:lstStyle/>
          <a:p>
            <a:fld id="{D9DBF321-F787-4EBF-A311-79FB757161C2}" type="datetime1">
              <a:rPr lang="en-GB" smtClean="0"/>
              <a:t>10/02/2017</a:t>
            </a:fld>
            <a:endParaRPr lang="en-GB"/>
          </a:p>
        </p:txBody>
      </p:sp>
    </p:spTree>
    <p:extLst>
      <p:ext uri="{BB962C8B-B14F-4D97-AF65-F5344CB8AC3E}">
        <p14:creationId xmlns:p14="http://schemas.microsoft.com/office/powerpoint/2010/main" val="295494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1029370" y="4685258"/>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a:t>Lesson Management:</a:t>
            </a:r>
          </a:p>
          <a:p>
            <a:endParaRPr lang="en-US" dirty="0"/>
          </a:p>
          <a:p>
            <a:r>
              <a:rPr lang="en-US" dirty="0"/>
              <a:t>The aim of this slide is to get your group to think of some of the general obstructions and enablers to multi-agency working. Ask group members to share examples of where things did go well in a multi-agency environment and where things didn’t go so well. Why did this happen? </a:t>
            </a:r>
          </a:p>
          <a:p>
            <a:endParaRPr lang="en-US" dirty="0"/>
          </a:p>
          <a:p>
            <a:r>
              <a:rPr lang="en-US" dirty="0"/>
              <a:t>Use this short opening discussion to establish an interactive learning environment with your group. Human and organizational factors may be highlighted by group members and you should ask them to consider these examples as they go through the subject material. This will develop understanding of the role of JESIP and the need for this awareness.</a:t>
            </a:r>
          </a:p>
          <a:p>
            <a:endParaRPr lang="en-US" dirty="0"/>
          </a:p>
          <a:p>
            <a:r>
              <a:rPr lang="en-US" dirty="0"/>
              <a:t>This package is going out to all responder agencies, not just the blue light services. You could consider asking your group to list who they think is a responder agency, the list may be much bigger than they realize.</a:t>
            </a:r>
          </a:p>
          <a:p>
            <a:endParaRPr lang="en-US" dirty="0"/>
          </a:p>
          <a:p>
            <a:r>
              <a:rPr lang="en-US" dirty="0"/>
              <a:t>The Civil Contingencies Act 2004 defines Category 1 and 2 emergency responder agencies. Category 1 responders include the police, fire &amp; rescue, ambulance, local authorities, environment agency, maritime &amp; coastguard agency, NHS and public health England. Category 2 responders include utilities (water, sewerage, gas and electricity), telephone service providers, railway operators, airport operators, ports, highways England, health &amp; safety executive &amp; NHS clinical commissioning groups. However it does not stop there, consider voluntary organizations such as search &amp; rescue teams, British Red Cross and even spontaneous volunteers.  Don’t forget the military who can also be deployed to assist. </a:t>
            </a:r>
          </a:p>
          <a:p>
            <a:endParaRPr lang="en-US" dirty="0"/>
          </a:p>
          <a:p>
            <a:r>
              <a:rPr lang="en-US" dirty="0"/>
              <a:t>The main point is to think beyond blue light responder agencies in terms of emergency management. </a:t>
            </a:r>
          </a:p>
          <a:p>
            <a:r>
              <a:rPr lang="en-US" dirty="0"/>
              <a:t> </a:t>
            </a:r>
          </a:p>
        </p:txBody>
      </p:sp>
      <p:sp>
        <p:nvSpPr>
          <p:cNvPr id="3" name="Date Placeholder 2"/>
          <p:cNvSpPr>
            <a:spLocks noGrp="1"/>
          </p:cNvSpPr>
          <p:nvPr>
            <p:ph type="dt" idx="10"/>
          </p:nvPr>
        </p:nvSpPr>
        <p:spPr/>
        <p:txBody>
          <a:bodyPr/>
          <a:lstStyle/>
          <a:p>
            <a:fld id="{56928573-3923-4CF0-B7F4-D1B23EE4D7D2}" type="datetime1">
              <a:rPr lang="en-GB" smtClean="0"/>
              <a:t>10/02/2017</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3" name="Date Placeholder 2"/>
          <p:cNvSpPr>
            <a:spLocks noGrp="1"/>
          </p:cNvSpPr>
          <p:nvPr>
            <p:ph type="dt" idx="10"/>
          </p:nvPr>
        </p:nvSpPr>
        <p:spPr/>
        <p:txBody>
          <a:bodyPr/>
          <a:lstStyle/>
          <a:p>
            <a:fld id="{E57A5232-1213-4D52-A4B8-319BF31EEC42}" type="datetime1">
              <a:rPr lang="en-GB" smtClean="0"/>
              <a:t>10/02/2017</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885354" y="4685258"/>
            <a:ext cx="5630139" cy="5000035"/>
          </a:xfrm>
          <a:prstGeom prst="rect">
            <a:avLst/>
          </a:prstGeom>
          <a:noFill/>
        </p:spPr>
        <p:txBody>
          <a:bodyPr/>
          <a:lstStyle/>
          <a:p>
            <a:r>
              <a:rPr lang="en-GB" dirty="0" smtClean="0">
                <a:solidFill>
                  <a:schemeClr val="tx1"/>
                </a:solidFill>
              </a:rPr>
              <a:t>Lesson Management:</a:t>
            </a:r>
          </a:p>
          <a:p>
            <a:endParaRPr lang="en-GB" dirty="0" smtClean="0">
              <a:solidFill>
                <a:schemeClr val="tx1"/>
              </a:solidFill>
            </a:endParaRPr>
          </a:p>
          <a:p>
            <a:r>
              <a:rPr lang="en-GB" dirty="0" smtClean="0">
                <a:solidFill>
                  <a:schemeClr val="tx1"/>
                </a:solidFill>
              </a:rPr>
              <a:t>The group will recognise many of these major incidents, each one is unique in their characteristics and presented emergency responders with huge challenges. </a:t>
            </a:r>
          </a:p>
          <a:p>
            <a:endParaRPr lang="en-GB" dirty="0" smtClean="0">
              <a:solidFill>
                <a:schemeClr val="tx1"/>
              </a:solidFill>
            </a:endParaRPr>
          </a:p>
          <a:p>
            <a:pPr defTabSz="947684">
              <a:defRPr/>
            </a:pPr>
            <a:r>
              <a:rPr lang="en-GB" dirty="0" smtClean="0">
                <a:solidFill>
                  <a:schemeClr val="tx1"/>
                </a:solidFill>
              </a:rPr>
              <a:t>This slide is for illustration purposes only. Don’t make the group try and identify what these incidents were. Instead, get them to reflect on what sort of challenges these incidents might have presented. </a:t>
            </a:r>
          </a:p>
          <a:p>
            <a:endParaRPr lang="en-GB" dirty="0" smtClean="0">
              <a:solidFill>
                <a:schemeClr val="tx1"/>
              </a:solidFill>
            </a:endParaRPr>
          </a:p>
          <a:p>
            <a:r>
              <a:rPr lang="en-GB" dirty="0" smtClean="0">
                <a:solidFill>
                  <a:schemeClr val="tx1"/>
                </a:solidFill>
              </a:rPr>
              <a:t>Ask the group to identify </a:t>
            </a:r>
            <a:r>
              <a:rPr lang="en-GB" b="1" dirty="0" smtClean="0">
                <a:solidFill>
                  <a:schemeClr val="tx1"/>
                </a:solidFill>
              </a:rPr>
              <a:t>recent</a:t>
            </a:r>
            <a:r>
              <a:rPr lang="en-GB" dirty="0" smtClean="0">
                <a:solidFill>
                  <a:schemeClr val="tx1"/>
                </a:solidFill>
              </a:rPr>
              <a:t> major incidents in either the UK or across the world which significantly challenged emergency responders. </a:t>
            </a:r>
          </a:p>
          <a:p>
            <a:endParaRPr lang="en-GB" dirty="0" smtClean="0">
              <a:solidFill>
                <a:schemeClr val="tx1"/>
              </a:solidFill>
            </a:endParaRPr>
          </a:p>
          <a:p>
            <a:r>
              <a:rPr lang="en-GB" dirty="0" smtClean="0">
                <a:solidFill>
                  <a:schemeClr val="tx1"/>
                </a:solidFill>
              </a:rPr>
              <a:t>Ask the group what they understand shared situational awareness to be and why it needs to be created. </a:t>
            </a:r>
          </a:p>
          <a:p>
            <a:endParaRPr lang="en-GB" dirty="0" smtClean="0">
              <a:solidFill>
                <a:schemeClr val="tx1"/>
              </a:solidFill>
            </a:endParaRPr>
          </a:p>
          <a:p>
            <a:r>
              <a:rPr lang="en-GB" dirty="0" smtClean="0">
                <a:solidFill>
                  <a:schemeClr val="tx1"/>
                </a:solidFill>
              </a:rPr>
              <a:t>JESIP principles apply to all these major incidents, whatever their nature or cause. Remember that these principles also apply to minor incidents. </a:t>
            </a:r>
          </a:p>
        </p:txBody>
      </p:sp>
      <p:sp>
        <p:nvSpPr>
          <p:cNvPr id="3" name="Date Placeholder 2"/>
          <p:cNvSpPr>
            <a:spLocks noGrp="1"/>
          </p:cNvSpPr>
          <p:nvPr>
            <p:ph type="dt" idx="10"/>
          </p:nvPr>
        </p:nvSpPr>
        <p:spPr/>
        <p:txBody>
          <a:bodyPr/>
          <a:lstStyle/>
          <a:p>
            <a:fld id="{720E1345-D835-4303-BBC4-E60E95035B2F}" type="datetime1">
              <a:rPr lang="en-GB" smtClean="0"/>
              <a:t>10/02/2017</a:t>
            </a:fld>
            <a:endParaRPr lang="en-GB"/>
          </a:p>
        </p:txBody>
      </p:sp>
    </p:spTree>
    <p:extLst>
      <p:ext uri="{BB962C8B-B14F-4D97-AF65-F5344CB8AC3E}">
        <p14:creationId xmlns:p14="http://schemas.microsoft.com/office/powerpoint/2010/main" val="59054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957362" y="4757266"/>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smtClean="0">
                <a:solidFill>
                  <a:schemeClr val="tx1"/>
                </a:solidFill>
              </a:rPr>
              <a:t>Lesson Management:</a:t>
            </a:r>
          </a:p>
          <a:p>
            <a:endParaRPr lang="en-US" dirty="0" smtClean="0">
              <a:solidFill>
                <a:schemeClr val="tx1"/>
              </a:solidFill>
            </a:endParaRPr>
          </a:p>
          <a:p>
            <a:r>
              <a:rPr lang="en-US" dirty="0" smtClean="0">
                <a:solidFill>
                  <a:schemeClr val="tx1"/>
                </a:solidFill>
              </a:rPr>
              <a:t>Note that this includes understanding the resources, capabilities and priorities of the responding agencies involved in the incident or emergency.</a:t>
            </a:r>
          </a:p>
          <a:p>
            <a:endParaRPr lang="en-US" dirty="0" smtClean="0">
              <a:solidFill>
                <a:schemeClr val="tx1"/>
              </a:solidFill>
            </a:endParaRPr>
          </a:p>
          <a:p>
            <a:r>
              <a:rPr lang="en-US" dirty="0" smtClean="0">
                <a:solidFill>
                  <a:schemeClr val="tx1"/>
                </a:solidFill>
              </a:rPr>
              <a:t>This information helps to ensure that everyone involved knows what the problem is and understands how they are going to deal with it.</a:t>
            </a:r>
          </a:p>
          <a:p>
            <a:endParaRPr lang="en-US" dirty="0" smtClean="0">
              <a:solidFill>
                <a:schemeClr val="tx1"/>
              </a:solidFill>
            </a:endParaRPr>
          </a:p>
          <a:p>
            <a:r>
              <a:rPr lang="en-US" dirty="0" smtClean="0">
                <a:solidFill>
                  <a:schemeClr val="tx1"/>
                </a:solidFill>
              </a:rPr>
              <a:t>It is absolutely essential to establish shared situational awareness. Ask the group why?</a:t>
            </a:r>
          </a:p>
          <a:p>
            <a:endParaRPr lang="en-US" dirty="0" smtClean="0">
              <a:solidFill>
                <a:schemeClr val="tx1"/>
              </a:solidFill>
            </a:endParaRPr>
          </a:p>
          <a:p>
            <a:r>
              <a:rPr lang="en-US" dirty="0" smtClean="0">
                <a:solidFill>
                  <a:schemeClr val="tx1"/>
                </a:solidFill>
              </a:rPr>
              <a:t>Without it:</a:t>
            </a:r>
          </a:p>
          <a:p>
            <a:pPr marL="177691" indent="-177691">
              <a:buFont typeface="Arial" panose="020B0604020202020204" pitchFamily="34" charset="0"/>
              <a:buChar char="•"/>
            </a:pPr>
            <a:r>
              <a:rPr lang="en-US" dirty="0" smtClean="0">
                <a:solidFill>
                  <a:schemeClr val="tx1"/>
                </a:solidFill>
              </a:rPr>
              <a:t>Decisions made at any level may be flawed.</a:t>
            </a:r>
          </a:p>
          <a:p>
            <a:pPr marL="177691" indent="-177691">
              <a:buFont typeface="Arial" panose="020B0604020202020204" pitchFamily="34" charset="0"/>
              <a:buChar char="•"/>
            </a:pPr>
            <a:r>
              <a:rPr lang="en-US" dirty="0" smtClean="0">
                <a:solidFill>
                  <a:schemeClr val="tx1"/>
                </a:solidFill>
              </a:rPr>
              <a:t>The risks created by an incident may not be commonly understood.</a:t>
            </a:r>
          </a:p>
          <a:p>
            <a:pPr marL="177691" indent="-177691">
              <a:buFont typeface="Arial" panose="020B0604020202020204" pitchFamily="34" charset="0"/>
              <a:buChar char="•"/>
            </a:pPr>
            <a:r>
              <a:rPr lang="en-US" dirty="0" smtClean="0">
                <a:solidFill>
                  <a:schemeClr val="tx1"/>
                </a:solidFill>
              </a:rPr>
              <a:t>Each agencies priorities may not be fully understood by others.</a:t>
            </a:r>
          </a:p>
          <a:p>
            <a:pPr marL="177691" indent="-177691">
              <a:buFont typeface="Arial" panose="020B0604020202020204" pitchFamily="34" charset="0"/>
              <a:buChar char="•"/>
            </a:pPr>
            <a:r>
              <a:rPr lang="en-US" dirty="0" smtClean="0">
                <a:solidFill>
                  <a:schemeClr val="tx1"/>
                </a:solidFill>
              </a:rPr>
              <a:t>The quality of the response could be seriously compromised, because we might miss a vital factor in our understanding of the situation.</a:t>
            </a:r>
          </a:p>
          <a:p>
            <a:r>
              <a:rPr lang="en-US" dirty="0" smtClean="0">
                <a:solidFill>
                  <a:schemeClr val="tx1"/>
                </a:solidFill>
              </a:rPr>
              <a:t>   </a:t>
            </a:r>
          </a:p>
        </p:txBody>
      </p:sp>
      <p:sp>
        <p:nvSpPr>
          <p:cNvPr id="3" name="Date Placeholder 2"/>
          <p:cNvSpPr>
            <a:spLocks noGrp="1"/>
          </p:cNvSpPr>
          <p:nvPr>
            <p:ph type="dt" idx="10"/>
          </p:nvPr>
        </p:nvSpPr>
        <p:spPr/>
        <p:txBody>
          <a:bodyPr/>
          <a:lstStyle/>
          <a:p>
            <a:fld id="{E2C75D51-E7E7-4F8C-8E43-1255E84A1AB2}" type="datetime1">
              <a:rPr lang="en-GB" smtClean="0"/>
              <a:t>10/02/2017</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92188" y="768350"/>
            <a:ext cx="5114925" cy="3835400"/>
          </a:xfrm>
          <a:ln/>
        </p:spPr>
      </p:sp>
      <p:sp>
        <p:nvSpPr>
          <p:cNvPr id="73732" name="Rectangle 3"/>
          <p:cNvSpPr>
            <a:spLocks noGrp="1" noChangeArrowheads="1"/>
          </p:cNvSpPr>
          <p:nvPr>
            <p:ph type="body" idx="1"/>
          </p:nvPr>
        </p:nvSpPr>
        <p:spPr>
          <a:xfrm>
            <a:off x="709600" y="4858744"/>
            <a:ext cx="5680103" cy="4608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15" tIns="31757" rIns="63515" bIns="31757"/>
          <a:lstStyle/>
          <a:p>
            <a:r>
              <a:rPr lang="en-US" altLang="en-US" dirty="0"/>
              <a:t>Lesson Management:</a:t>
            </a:r>
          </a:p>
          <a:p>
            <a:endParaRPr lang="en-US" altLang="en-US" dirty="0"/>
          </a:p>
          <a:p>
            <a:r>
              <a:rPr lang="en-US" altLang="en-US" dirty="0"/>
              <a:t>The basic approach to establishing your own situational awareness is to work through a series of questions in your mind. These are:</a:t>
            </a:r>
          </a:p>
          <a:p>
            <a:endParaRPr lang="en-US" altLang="en-US" dirty="0"/>
          </a:p>
          <a:p>
            <a:r>
              <a:rPr lang="en-US" altLang="en-US" b="1" dirty="0"/>
              <a:t>What. </a:t>
            </a:r>
            <a:r>
              <a:rPr lang="en-US" altLang="en-US" dirty="0"/>
              <a:t>What has happened? What is happening at the moment? What is being done about it?</a:t>
            </a:r>
          </a:p>
          <a:p>
            <a:r>
              <a:rPr lang="en-US" altLang="en-US" b="1" dirty="0"/>
              <a:t>So What. </a:t>
            </a:r>
            <a:r>
              <a:rPr lang="en-US" altLang="en-US" dirty="0"/>
              <a:t>What does all that mean and what effects will it have?</a:t>
            </a:r>
          </a:p>
          <a:p>
            <a:r>
              <a:rPr lang="en-US" altLang="en-US" b="1" dirty="0"/>
              <a:t>What if. </a:t>
            </a:r>
            <a:r>
              <a:rPr lang="en-US" altLang="en-US" dirty="0"/>
              <a:t>What might happen next? Or in the future?</a:t>
            </a:r>
          </a:p>
          <a:p>
            <a:endParaRPr lang="en-US" altLang="en-US" dirty="0"/>
          </a:p>
          <a:p>
            <a:r>
              <a:rPr lang="en-US" altLang="en-US" dirty="0"/>
              <a:t>It is really important to share these thoughts with other responders agencies. They are integral to good </a:t>
            </a:r>
            <a:r>
              <a:rPr lang="en-US" altLang="en-US" b="1" dirty="0"/>
              <a:t>communication</a:t>
            </a:r>
            <a:r>
              <a:rPr lang="en-US" altLang="en-US" dirty="0"/>
              <a:t>, </a:t>
            </a:r>
            <a:r>
              <a:rPr lang="en-US" altLang="en-US" b="1" dirty="0"/>
              <a:t>co-ordination</a:t>
            </a:r>
            <a:r>
              <a:rPr lang="en-US" altLang="en-US" dirty="0"/>
              <a:t> and </a:t>
            </a:r>
            <a:r>
              <a:rPr lang="en-US" altLang="en-US" b="1" dirty="0"/>
              <a:t>joint understanding of risk.</a:t>
            </a:r>
            <a:endParaRPr lang="en-US" altLang="en-US" b="1" dirty="0" smtClean="0"/>
          </a:p>
        </p:txBody>
      </p:sp>
      <p:sp>
        <p:nvSpPr>
          <p:cNvPr id="3" name="Date Placeholder 2"/>
          <p:cNvSpPr>
            <a:spLocks noGrp="1"/>
          </p:cNvSpPr>
          <p:nvPr>
            <p:ph type="dt" idx="10"/>
          </p:nvPr>
        </p:nvSpPr>
        <p:spPr/>
        <p:txBody>
          <a:bodyPr/>
          <a:lstStyle/>
          <a:p>
            <a:fld id="{5988100A-757E-4BC8-A9AD-EFA4926E29C2}" type="datetime1">
              <a:rPr lang="en-GB" smtClean="0"/>
              <a:t>10/02/2017</a:t>
            </a:fld>
            <a:endParaRPr lang="en-GB"/>
          </a:p>
        </p:txBody>
      </p:sp>
    </p:spTree>
    <p:extLst>
      <p:ext uri="{BB962C8B-B14F-4D97-AF65-F5344CB8AC3E}">
        <p14:creationId xmlns:p14="http://schemas.microsoft.com/office/powerpoint/2010/main" val="215891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The key point here is to achieve the ‘big picture’… collectively. This is shared situational awareness. </a:t>
            </a:r>
          </a:p>
          <a:p>
            <a:endParaRPr lang="en-GB" dirty="0" smtClean="0"/>
          </a:p>
          <a:p>
            <a:r>
              <a:rPr lang="en-GB" dirty="0" smtClean="0"/>
              <a:t>Two further tools can help you achieve shared situational awareness. Ask the group what these might be.</a:t>
            </a:r>
          </a:p>
          <a:p>
            <a:endParaRPr lang="en-GB" dirty="0" smtClean="0"/>
          </a:p>
          <a:p>
            <a:r>
              <a:rPr lang="en-GB" b="1" dirty="0" smtClean="0"/>
              <a:t>M/ETHANE</a:t>
            </a:r>
            <a:r>
              <a:rPr lang="en-GB" dirty="0" smtClean="0"/>
              <a:t>. Aim to get your first M/ETHANE report out quickly. After that, subsequent reports will be more useful once you have talked to members of the other agencies at the scene. We covered that in Module 2. Remember to submit your report on behalf of your own agency, don’t wait for others to do it. </a:t>
            </a:r>
          </a:p>
          <a:p>
            <a:endParaRPr lang="en-GB" dirty="0" smtClean="0"/>
          </a:p>
          <a:p>
            <a:r>
              <a:rPr lang="en-GB" dirty="0" smtClean="0"/>
              <a:t>Once you have submitted your M/ETHANE report, it will be reviewed at higher levels to build a common operating picture. So, you must ensure that it is accurate and where possible reflects the activities, requirements and risk assessments of all agencies. You can send new M/ETHANE reports to keep people updated. </a:t>
            </a:r>
          </a:p>
          <a:p>
            <a:r>
              <a:rPr lang="en-GB" dirty="0" smtClean="0"/>
              <a:t> </a:t>
            </a:r>
          </a:p>
          <a:p>
            <a:r>
              <a:rPr lang="en-GB" b="1" dirty="0" smtClean="0"/>
              <a:t>Joint Decision Model (JDM). </a:t>
            </a:r>
            <a:r>
              <a:rPr lang="en-GB" dirty="0" smtClean="0"/>
              <a:t>This will feature on the next slide</a:t>
            </a:r>
          </a:p>
        </p:txBody>
      </p:sp>
      <p:sp>
        <p:nvSpPr>
          <p:cNvPr id="3" name="Date Placeholder 2"/>
          <p:cNvSpPr>
            <a:spLocks noGrp="1"/>
          </p:cNvSpPr>
          <p:nvPr>
            <p:ph type="dt" idx="11"/>
          </p:nvPr>
        </p:nvSpPr>
        <p:spPr/>
        <p:txBody>
          <a:bodyPr/>
          <a:lstStyle/>
          <a:p>
            <a:fld id="{70516497-F901-43F9-94FA-6B2DA06EDF99}" type="datetime1">
              <a:rPr lang="en-GB" altLang="en-US" smtClean="0"/>
              <a:t>10/02/2017</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is the decision model for responders who will be managing the incident.</a:t>
            </a:r>
          </a:p>
          <a:p>
            <a:endParaRPr lang="en-GB" baseline="0" dirty="0" smtClean="0"/>
          </a:p>
          <a:p>
            <a:r>
              <a:rPr lang="en-GB" baseline="0" dirty="0" smtClean="0"/>
              <a:t>These levels are often referred to as strategic and tactical. It should also be used by Incident Commanders or managers who are working at the scene, they are often referred to as operational.</a:t>
            </a:r>
          </a:p>
          <a:p>
            <a:endParaRPr lang="en-GB" baseline="0" dirty="0" smtClean="0"/>
          </a:p>
          <a:p>
            <a:r>
              <a:rPr lang="en-GB" baseline="0" dirty="0" smtClean="0"/>
              <a:t>The purpose of the Joint Decision Model is to help manage incidents through structured decision making. It is important to have a model that everybody understands and can work with so that joint decisions are made. </a:t>
            </a:r>
          </a:p>
          <a:p>
            <a:endParaRPr lang="en-GB" baseline="0" dirty="0" smtClean="0"/>
          </a:p>
          <a:p>
            <a:r>
              <a:rPr lang="en-GB" baseline="0" dirty="0" smtClean="0"/>
              <a:t>Your agency may have given you training in its use. </a:t>
            </a:r>
          </a:p>
          <a:p>
            <a:endParaRPr lang="en-GB" baseline="0" dirty="0" smtClean="0"/>
          </a:p>
          <a:p>
            <a:r>
              <a:rPr lang="en-GB" baseline="0" dirty="0" smtClean="0"/>
              <a:t>The next slide illustrates the levels of command that are adopted when managing a major incident. </a:t>
            </a:r>
          </a:p>
        </p:txBody>
      </p:sp>
      <p:sp>
        <p:nvSpPr>
          <p:cNvPr id="6" name="Date Placeholder 5"/>
          <p:cNvSpPr>
            <a:spLocks noGrp="1"/>
          </p:cNvSpPr>
          <p:nvPr>
            <p:ph type="dt" idx="10"/>
          </p:nvPr>
        </p:nvSpPr>
        <p:spPr/>
        <p:txBody>
          <a:bodyPr/>
          <a:lstStyle/>
          <a:p>
            <a:fld id="{F4E33F1E-FDEE-40D0-A432-F8BE09A19462}" type="datetime1">
              <a:rPr lang="en-GB" smtClean="0"/>
              <a:t>10/02/2017</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 Management:</a:t>
            </a:r>
          </a:p>
          <a:p>
            <a:endParaRPr lang="en-GB" dirty="0" smtClean="0"/>
          </a:p>
          <a:p>
            <a:r>
              <a:rPr lang="en-GB" dirty="0" smtClean="0"/>
              <a:t>Responder agencies may adopt levels of command when responding to incidents. The level may not convey the actual seniority or rank a person has within their responder agency but rather the level of command an individual has </a:t>
            </a:r>
            <a:r>
              <a:rPr lang="en-GB" b="1" dirty="0" smtClean="0"/>
              <a:t>at the incident</a:t>
            </a:r>
            <a:r>
              <a:rPr lang="en-GB" dirty="0" smtClean="0"/>
              <a:t>.</a:t>
            </a:r>
          </a:p>
          <a:p>
            <a:endParaRPr lang="en-GB" dirty="0" smtClean="0"/>
          </a:p>
          <a:p>
            <a:endParaRPr lang="en-GB" dirty="0" smtClean="0"/>
          </a:p>
        </p:txBody>
      </p:sp>
      <p:sp>
        <p:nvSpPr>
          <p:cNvPr id="6" name="Date Placeholder 5"/>
          <p:cNvSpPr>
            <a:spLocks noGrp="1"/>
          </p:cNvSpPr>
          <p:nvPr>
            <p:ph type="dt" idx="10"/>
          </p:nvPr>
        </p:nvSpPr>
        <p:spPr/>
        <p:txBody>
          <a:bodyPr/>
          <a:lstStyle/>
          <a:p>
            <a:fld id="{58224382-48DB-42CA-AC82-85FA11A74F88}" type="datetime1">
              <a:rPr lang="en-GB" smtClean="0"/>
              <a:t>10/02/2017</a:t>
            </a:fld>
            <a:endParaRPr lang="en-GB"/>
          </a:p>
        </p:txBody>
      </p:sp>
    </p:spTree>
    <p:extLst>
      <p:ext uri="{BB962C8B-B14F-4D97-AF65-F5344CB8AC3E}">
        <p14:creationId xmlns:p14="http://schemas.microsoft.com/office/powerpoint/2010/main" val="220448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a:xfrm>
            <a:off x="741338" y="4613250"/>
            <a:ext cx="5679440" cy="4968552"/>
          </a:xfrm>
        </p:spPr>
        <p:txBody>
          <a:bodyPr/>
          <a:lstStyle/>
          <a:p>
            <a:r>
              <a:rPr lang="en-GB" dirty="0" smtClean="0"/>
              <a:t>Lesson Management:</a:t>
            </a:r>
          </a:p>
          <a:p>
            <a:endParaRPr lang="en-GB" dirty="0" smtClean="0"/>
          </a:p>
          <a:p>
            <a:r>
              <a:rPr lang="en-GB" dirty="0" smtClean="0"/>
              <a:t>Ask the group why the joint understanding of risk is important in this scenario.</a:t>
            </a:r>
          </a:p>
          <a:p>
            <a:endParaRPr lang="en-GB" dirty="0" smtClean="0"/>
          </a:p>
          <a:p>
            <a:r>
              <a:rPr lang="en-GB" u="sng" dirty="0" smtClean="0"/>
              <a:t>Key Points:</a:t>
            </a:r>
          </a:p>
          <a:p>
            <a:pPr marL="177691" indent="-177691">
              <a:buFont typeface="Arial" panose="020B0604020202020204" pitchFamily="34" charset="0"/>
              <a:buChar char="•"/>
            </a:pPr>
            <a:r>
              <a:rPr lang="en-GB" u="none" dirty="0" smtClean="0"/>
              <a:t>Each agency will carry out its own dynamic risk assessment according to its own working practices.</a:t>
            </a:r>
          </a:p>
          <a:p>
            <a:pPr marL="177691" indent="-177691">
              <a:buFont typeface="Arial" panose="020B0604020202020204" pitchFamily="34" charset="0"/>
              <a:buChar char="•"/>
            </a:pPr>
            <a:r>
              <a:rPr lang="en-GB" u="none" dirty="0" smtClean="0"/>
              <a:t>People from different agencies may see and understand risks at an incident differently because of their training and expertise.</a:t>
            </a:r>
          </a:p>
          <a:p>
            <a:pPr marL="177691" indent="-177691">
              <a:buFont typeface="Arial" panose="020B0604020202020204" pitchFamily="34" charset="0"/>
              <a:buChar char="•"/>
            </a:pPr>
            <a:r>
              <a:rPr lang="en-GB" u="none" dirty="0" smtClean="0"/>
              <a:t>These </a:t>
            </a:r>
            <a:r>
              <a:rPr lang="en-GB" b="1" u="none" dirty="0" smtClean="0"/>
              <a:t>must</a:t>
            </a:r>
            <a:r>
              <a:rPr lang="en-GB" u="none" dirty="0" smtClean="0"/>
              <a:t> be shared with responder agencies to achieve a common understanding of all the risks and hazards.</a:t>
            </a:r>
          </a:p>
          <a:p>
            <a:pPr marL="177691" indent="-177691">
              <a:buFont typeface="Arial" panose="020B0604020202020204" pitchFamily="34" charset="0"/>
              <a:buChar char="•"/>
            </a:pPr>
            <a:r>
              <a:rPr lang="en-GB" u="none" dirty="0" smtClean="0"/>
              <a:t>This will help to ensure that responders stay safe and will reduce the potential for harm to the public and the environment around the scene.</a:t>
            </a:r>
          </a:p>
          <a:p>
            <a:endParaRPr lang="en-GB" u="none" dirty="0" smtClean="0"/>
          </a:p>
          <a:p>
            <a:r>
              <a:rPr lang="en-GB" u="sng" dirty="0" smtClean="0"/>
              <a:t>The Flooding Scenario:</a:t>
            </a:r>
          </a:p>
          <a:p>
            <a:pPr marL="177691" indent="-177691">
              <a:buFont typeface="Arial" panose="020B0604020202020204" pitchFamily="34" charset="0"/>
              <a:buChar char="•"/>
            </a:pPr>
            <a:r>
              <a:rPr lang="en-GB" u="none" dirty="0" smtClean="0"/>
              <a:t>In understanding what this might mean for the response as a whole and for the safety of the public and the responders, many agencies will have important information about this major incident and it is vital that this is shared.</a:t>
            </a:r>
          </a:p>
          <a:p>
            <a:pPr marL="177691" indent="-177691">
              <a:buFont typeface="Arial" panose="020B0604020202020204" pitchFamily="34" charset="0"/>
              <a:buChar char="•"/>
            </a:pPr>
            <a:r>
              <a:rPr lang="en-GB" u="none" dirty="0" smtClean="0"/>
              <a:t>If those in command do not communicate with each other and do not co-ordinate the resources they have, the response may be disjointed and confused – with different responders doing their own thing separately rather than </a:t>
            </a:r>
            <a:r>
              <a:rPr lang="en-GB" b="1" u="none" dirty="0" smtClean="0"/>
              <a:t>working together, saving lives and reducing harm</a:t>
            </a:r>
          </a:p>
          <a:p>
            <a:pPr marL="177691" indent="-177691">
              <a:buFont typeface="Arial" panose="020B0604020202020204" pitchFamily="34" charset="0"/>
              <a:buChar char="•"/>
            </a:pPr>
            <a:r>
              <a:rPr lang="en-GB" b="0" u="none" dirty="0" smtClean="0"/>
              <a:t>Specific areas of this major incident may present different risks and hazards and so the need to share this information is even more important. </a:t>
            </a:r>
          </a:p>
          <a:p>
            <a:pPr marL="177691" indent="-177691">
              <a:buFont typeface="Arial" panose="020B0604020202020204" pitchFamily="34" charset="0"/>
              <a:buChar char="•"/>
            </a:pPr>
            <a:endParaRPr lang="en-GB" b="0" u="none" dirty="0" smtClean="0"/>
          </a:p>
          <a:p>
            <a:r>
              <a:rPr lang="en-GB" b="0" u="none" dirty="0" smtClean="0"/>
              <a:t>Establishing Joint understanding of risk applies to </a:t>
            </a:r>
            <a:r>
              <a:rPr lang="en-GB" b="1" u="none" dirty="0" smtClean="0"/>
              <a:t>all</a:t>
            </a:r>
            <a:r>
              <a:rPr lang="en-GB" b="0" u="none" dirty="0" smtClean="0"/>
              <a:t> incidents. </a:t>
            </a:r>
          </a:p>
          <a:p>
            <a:pPr marL="177691" indent="-177691">
              <a:buFont typeface="Arial" panose="020B0604020202020204" pitchFamily="34" charset="0"/>
              <a:buChar char="•"/>
            </a:pPr>
            <a:endParaRPr lang="en-GB" u="none" dirty="0" smtClean="0"/>
          </a:p>
          <a:p>
            <a:pPr marL="177691" indent="-177691">
              <a:buFont typeface="Arial" panose="020B0604020202020204" pitchFamily="34" charset="0"/>
              <a:buChar char="•"/>
            </a:pPr>
            <a:endParaRPr lang="en-GB" u="none" dirty="0" smtClean="0"/>
          </a:p>
        </p:txBody>
      </p:sp>
      <p:sp>
        <p:nvSpPr>
          <p:cNvPr id="4" name="Date Placeholder 3"/>
          <p:cNvSpPr>
            <a:spLocks noGrp="1"/>
          </p:cNvSpPr>
          <p:nvPr>
            <p:ph type="dt" idx="11"/>
          </p:nvPr>
        </p:nvSpPr>
        <p:spPr/>
        <p:txBody>
          <a:bodyPr/>
          <a:lstStyle/>
          <a:p>
            <a:fld id="{349D8385-C539-486F-848C-EFE04942AE4A}" type="datetime1">
              <a:rPr lang="en-GB" smtClean="0"/>
              <a:t>10/02/2017</a:t>
            </a:fld>
            <a:endParaRPr lang="en-GB"/>
          </a:p>
        </p:txBody>
      </p:sp>
    </p:spTree>
    <p:extLst>
      <p:ext uri="{BB962C8B-B14F-4D97-AF65-F5344CB8AC3E}">
        <p14:creationId xmlns:p14="http://schemas.microsoft.com/office/powerpoint/2010/main" val="155674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338" y="4685258"/>
            <a:ext cx="5679440" cy="4605576"/>
          </a:xfrm>
        </p:spPr>
        <p:txBody>
          <a:bodyPr/>
          <a:lstStyle/>
          <a:p>
            <a:r>
              <a:rPr lang="en-GB" dirty="0" smtClean="0"/>
              <a:t>Lesson Management:</a:t>
            </a:r>
          </a:p>
          <a:p>
            <a:endParaRPr lang="en-GB" dirty="0" smtClean="0"/>
          </a:p>
          <a:p>
            <a:r>
              <a:rPr lang="en-GB" dirty="0" smtClean="0"/>
              <a:t>Different agencies respond to an incident because they have specific functions, capabilities and expertise. Ideally, all responders should have a basic understanding of each other’s roles so that they can work together effectively.</a:t>
            </a:r>
          </a:p>
          <a:p>
            <a:endParaRPr lang="en-GB" dirty="0" smtClean="0"/>
          </a:p>
          <a:p>
            <a:r>
              <a:rPr lang="en-GB" dirty="0" smtClean="0"/>
              <a:t>It is important to remember that this list is intentionally not complete, nor does it cover every agency that might be involved in an incident.</a:t>
            </a:r>
          </a:p>
          <a:p>
            <a:endParaRPr lang="en-GB" dirty="0" smtClean="0"/>
          </a:p>
          <a:p>
            <a:r>
              <a:rPr lang="en-GB" dirty="0" smtClean="0"/>
              <a:t>A single incident can have a knock-on effect in different ways that requires additional planning and the involvement of many different organisations.</a:t>
            </a:r>
          </a:p>
          <a:p>
            <a:endParaRPr lang="en-GB" dirty="0" smtClean="0"/>
          </a:p>
          <a:p>
            <a:r>
              <a:rPr lang="en-GB" dirty="0" smtClean="0"/>
              <a:t>We often tend to think about incidents in terms of the immediate scene, </a:t>
            </a:r>
            <a:r>
              <a:rPr lang="en-GB" b="1" dirty="0" smtClean="0"/>
              <a:t>saving lives </a:t>
            </a:r>
            <a:r>
              <a:rPr lang="en-GB" dirty="0" smtClean="0"/>
              <a:t>and </a:t>
            </a:r>
            <a:r>
              <a:rPr lang="en-GB" b="1" dirty="0" smtClean="0"/>
              <a:t>reducing harm</a:t>
            </a:r>
            <a:r>
              <a:rPr lang="en-GB" dirty="0" smtClean="0"/>
              <a:t>, this is the </a:t>
            </a:r>
            <a:r>
              <a:rPr lang="en-GB" b="1" dirty="0" smtClean="0"/>
              <a:t>response phase</a:t>
            </a:r>
            <a:r>
              <a:rPr lang="en-GB" dirty="0" smtClean="0"/>
              <a:t>.</a:t>
            </a:r>
          </a:p>
          <a:p>
            <a:endParaRPr lang="en-GB" dirty="0" smtClean="0"/>
          </a:p>
          <a:p>
            <a:r>
              <a:rPr lang="en-GB" dirty="0" smtClean="0"/>
              <a:t>In truth, the </a:t>
            </a:r>
            <a:r>
              <a:rPr lang="en-GB" b="1" dirty="0" smtClean="0"/>
              <a:t>recovery phase </a:t>
            </a:r>
            <a:r>
              <a:rPr lang="en-GB" dirty="0" smtClean="0"/>
              <a:t>can be equally as challenging and take longer than the response phase.</a:t>
            </a:r>
          </a:p>
          <a:p>
            <a:endParaRPr lang="en-GB" dirty="0" smtClean="0"/>
          </a:p>
          <a:p>
            <a:r>
              <a:rPr lang="en-GB" dirty="0" smtClean="0"/>
              <a:t>Recovery is about returning things to normal following an incident and can involve many different agencies and organisations.</a:t>
            </a:r>
          </a:p>
          <a:p>
            <a:endParaRPr lang="en-GB" dirty="0" smtClean="0"/>
          </a:p>
          <a:p>
            <a:r>
              <a:rPr lang="en-GB" u="sng" dirty="0" smtClean="0"/>
              <a:t>Final Points:</a:t>
            </a:r>
          </a:p>
          <a:p>
            <a:pPr marL="177691" indent="-177691">
              <a:buFont typeface="Arial" panose="020B0604020202020204" pitchFamily="34" charset="0"/>
              <a:buChar char="•"/>
            </a:pPr>
            <a:r>
              <a:rPr lang="en-GB" u="none" dirty="0" smtClean="0"/>
              <a:t>If you aren’t sure of the purpose or capabilities of an individual or agency – ask them. They may have exactly the capability you need to help achieve your aim, or know how to get it.</a:t>
            </a:r>
          </a:p>
          <a:p>
            <a:pPr marL="177691" indent="-177691">
              <a:buFont typeface="Arial" panose="020B0604020202020204" pitchFamily="34" charset="0"/>
              <a:buChar char="•"/>
            </a:pPr>
            <a:r>
              <a:rPr lang="en-GB" u="none" dirty="0" smtClean="0"/>
              <a:t>Multi-agency working is all about what each agency brings in the way of capability, expertise and resource.</a:t>
            </a:r>
          </a:p>
          <a:p>
            <a:pPr marL="177691" indent="-177691">
              <a:buFont typeface="Arial" panose="020B0604020202020204" pitchFamily="34" charset="0"/>
              <a:buChar char="•"/>
            </a:pPr>
            <a:r>
              <a:rPr lang="en-GB" u="none" dirty="0" smtClean="0"/>
              <a:t>Interoperability is </a:t>
            </a:r>
            <a:r>
              <a:rPr lang="en-GB" b="1" u="none" dirty="0" smtClean="0"/>
              <a:t>how</a:t>
            </a:r>
            <a:r>
              <a:rPr lang="en-GB" u="none" dirty="0" smtClean="0"/>
              <a:t> you make it all work together.</a:t>
            </a:r>
            <a:endParaRPr lang="en-GB" dirty="0"/>
          </a:p>
        </p:txBody>
      </p:sp>
      <p:sp>
        <p:nvSpPr>
          <p:cNvPr id="6" name="Date Placeholder 5"/>
          <p:cNvSpPr>
            <a:spLocks noGrp="1"/>
          </p:cNvSpPr>
          <p:nvPr>
            <p:ph type="dt" idx="10"/>
          </p:nvPr>
        </p:nvSpPr>
        <p:spPr/>
        <p:txBody>
          <a:bodyPr/>
          <a:lstStyle/>
          <a:p>
            <a:fld id="{8F343FBA-2BED-4919-9E29-65F00767787B}" type="datetime1">
              <a:rPr lang="en-GB" smtClean="0"/>
              <a:t>10/02/2017</a:t>
            </a:fld>
            <a:endParaRPr lang="en-GB"/>
          </a:p>
        </p:txBody>
      </p:sp>
    </p:spTree>
    <p:extLst>
      <p:ext uri="{BB962C8B-B14F-4D97-AF65-F5344CB8AC3E}">
        <p14:creationId xmlns:p14="http://schemas.microsoft.com/office/powerpoint/2010/main" val="3178603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3" name="Date Placeholder 2"/>
          <p:cNvSpPr>
            <a:spLocks noGrp="1"/>
          </p:cNvSpPr>
          <p:nvPr>
            <p:ph type="dt" idx="10"/>
          </p:nvPr>
        </p:nvSpPr>
        <p:spPr/>
        <p:txBody>
          <a:bodyPr/>
          <a:lstStyle/>
          <a:p>
            <a:fld id="{67E269E4-992E-4498-B6A7-9A02FB508E05}" type="datetime1">
              <a:rPr lang="en-GB" smtClean="0"/>
              <a:t>10/02/2017</a:t>
            </a:fld>
            <a:endParaRPr lang="en-GB"/>
          </a:p>
        </p:txBody>
      </p:sp>
    </p:spTree>
    <p:extLst>
      <p:ext uri="{BB962C8B-B14F-4D97-AF65-F5344CB8AC3E}">
        <p14:creationId xmlns:p14="http://schemas.microsoft.com/office/powerpoint/2010/main" val="107691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There is a long, and continuing history of emergency management in major incidents in the UK. Ask your group to name some examples (</a:t>
            </a:r>
            <a:r>
              <a:rPr lang="en-GB" dirty="0" err="1" smtClean="0"/>
              <a:t>Hillsbrough</a:t>
            </a:r>
            <a:r>
              <a:rPr lang="en-GB" dirty="0" smtClean="0"/>
              <a:t> is one obvious example).</a:t>
            </a:r>
          </a:p>
          <a:p>
            <a:endParaRPr lang="en-GB" dirty="0" smtClean="0"/>
          </a:p>
          <a:p>
            <a:r>
              <a:rPr lang="en-GB" dirty="0" smtClean="0"/>
              <a:t>There is always learning for responder agencies in managing incidents more effectively. JESIP continues to develop new systems and processes and encourage best practice amongst emergency responders.</a:t>
            </a:r>
          </a:p>
          <a:p>
            <a:endParaRPr lang="en-GB" dirty="0" smtClean="0"/>
          </a:p>
          <a:p>
            <a:r>
              <a:rPr lang="en-GB" dirty="0" smtClean="0"/>
              <a:t>You can ask your group why it is important to continue refining the way we work together. Consider what happens when things go wrong and the potential implications for your organisation. You can refer to Health &amp; Safety At Work Act 1974, Working Time Regulations 1998, Human Rights Act 1998, Corporate Manslaughter and Corporate Homicide Act 2007, any criminal or civil investigation/prosecution and public enquiries.</a:t>
            </a:r>
          </a:p>
        </p:txBody>
      </p:sp>
      <p:sp>
        <p:nvSpPr>
          <p:cNvPr id="3" name="Date Placeholder 2"/>
          <p:cNvSpPr>
            <a:spLocks noGrp="1"/>
          </p:cNvSpPr>
          <p:nvPr>
            <p:ph type="dt" idx="11"/>
          </p:nvPr>
        </p:nvSpPr>
        <p:spPr/>
        <p:txBody>
          <a:bodyPr/>
          <a:lstStyle/>
          <a:p>
            <a:fld id="{70516497-F901-43F9-94FA-6B2DA06EDF99}" type="datetime1">
              <a:rPr lang="en-GB" altLang="en-US" smtClean="0"/>
              <a:t>10/02/2017</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p:cNvSpPr>
            <a:spLocks noGrp="1" noRot="1" noChangeAspect="1" noTextEdit="1"/>
          </p:cNvSpPr>
          <p:nvPr>
            <p:ph type="sldImg"/>
          </p:nvPr>
        </p:nvSpPr>
        <p:spPr>
          <a:xfrm>
            <a:off x="1004888" y="833438"/>
            <a:ext cx="5089525" cy="3816350"/>
          </a:xfrm>
          <a:ln/>
        </p:spPr>
      </p:sp>
      <p:sp>
        <p:nvSpPr>
          <p:cNvPr id="17412" name="Notes Placeholder 2"/>
          <p:cNvSpPr>
            <a:spLocks noGrp="1"/>
          </p:cNvSpPr>
          <p:nvPr>
            <p:ph type="body" idx="1"/>
          </p:nvPr>
        </p:nvSpPr>
        <p:spPr>
          <a:xfrm>
            <a:off x="957362" y="4757266"/>
            <a:ext cx="5159616" cy="5000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51" tIns="50375" rIns="100751" bIns="50375"/>
          <a:lstStyle/>
          <a:p>
            <a:r>
              <a:rPr lang="en-US" dirty="0" smtClean="0"/>
              <a:t>Lesson Management:</a:t>
            </a:r>
          </a:p>
          <a:p>
            <a:endParaRPr lang="en-US" dirty="0" smtClean="0"/>
          </a:p>
          <a:p>
            <a:r>
              <a:rPr lang="en-US" dirty="0" smtClean="0"/>
              <a:t>This slide is an introduction to de-briefing and joint organizational learning.</a:t>
            </a:r>
          </a:p>
          <a:p>
            <a:endParaRPr lang="en-US" dirty="0" smtClean="0"/>
          </a:p>
          <a:p>
            <a:r>
              <a:rPr lang="en-US" dirty="0" smtClean="0"/>
              <a:t>Go to the next slide for some of the questions that a responder may be reflecting on. </a:t>
            </a:r>
          </a:p>
        </p:txBody>
      </p:sp>
      <p:sp>
        <p:nvSpPr>
          <p:cNvPr id="3" name="Date Placeholder 2"/>
          <p:cNvSpPr>
            <a:spLocks noGrp="1"/>
          </p:cNvSpPr>
          <p:nvPr>
            <p:ph type="dt" idx="10"/>
          </p:nvPr>
        </p:nvSpPr>
        <p:spPr/>
        <p:txBody>
          <a:bodyPr/>
          <a:lstStyle/>
          <a:p>
            <a:fld id="{73F29D94-5F58-4639-84EA-46117E5E45D2}" type="datetime1">
              <a:rPr lang="en-GB" smtClean="0"/>
              <a:t>10/02/2017</a:t>
            </a:fld>
            <a:endParaRPr lang="en-GB"/>
          </a:p>
        </p:txBody>
      </p:sp>
    </p:spTree>
    <p:extLst>
      <p:ext uri="{BB962C8B-B14F-4D97-AF65-F5344CB8AC3E}">
        <p14:creationId xmlns:p14="http://schemas.microsoft.com/office/powerpoint/2010/main" val="2106483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It is important to establish learning points at the earliest opportunity whilst things are still fresh in people’s minds. It is recommended that managers hold an initial debrief with their staff as soon as practicable after an incident so that as much information as possible is collected. </a:t>
            </a:r>
          </a:p>
          <a:p>
            <a:endParaRPr lang="en-GB" dirty="0" smtClean="0"/>
          </a:p>
          <a:p>
            <a:r>
              <a:rPr lang="en-GB" dirty="0" smtClean="0"/>
              <a:t>Bigger debriefs involving responder agencies can take place at a later date in the knowledge that information has already been captured by individual agencies. </a:t>
            </a:r>
          </a:p>
        </p:txBody>
      </p:sp>
      <p:sp>
        <p:nvSpPr>
          <p:cNvPr id="3" name="Date Placeholder 2"/>
          <p:cNvSpPr>
            <a:spLocks noGrp="1"/>
          </p:cNvSpPr>
          <p:nvPr>
            <p:ph type="dt" idx="11"/>
          </p:nvPr>
        </p:nvSpPr>
        <p:spPr/>
        <p:txBody>
          <a:bodyPr/>
          <a:lstStyle/>
          <a:p>
            <a:fld id="{70516497-F901-43F9-94FA-6B2DA06EDF99}" type="datetime1">
              <a:rPr lang="en-GB" altLang="en-US" smtClean="0"/>
              <a:t>10/02/2017</a:t>
            </a:fld>
            <a:endParaRPr lang="en-US" altLang="en-US"/>
          </a:p>
        </p:txBody>
      </p:sp>
    </p:spTree>
    <p:extLst>
      <p:ext uri="{BB962C8B-B14F-4D97-AF65-F5344CB8AC3E}">
        <p14:creationId xmlns:p14="http://schemas.microsoft.com/office/powerpoint/2010/main" val="151663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1" y="4613250"/>
            <a:ext cx="5679440" cy="4605576"/>
          </a:xfrm>
        </p:spPr>
        <p:txBody>
          <a:bodyPr/>
          <a:lstStyle/>
          <a:p>
            <a:r>
              <a:rPr lang="en-GB" baseline="0" dirty="0" smtClean="0"/>
              <a:t>Lesson Management:</a:t>
            </a:r>
          </a:p>
          <a:p>
            <a:endParaRPr lang="en-GB" baseline="0" dirty="0" smtClean="0"/>
          </a:p>
          <a:p>
            <a:r>
              <a:rPr lang="en-GB" baseline="0" dirty="0" smtClean="0"/>
              <a:t>Learning from experience is important to ensure that things do not go wrong in the future when managing incidents. Holding joint debriefs with responder agencies is a great way to share problems people may have had and then identify solutions which can be used to update emergency plans or procedures. It lets us capture lessons and share better ways of doing things with colleagues across all responder agencies. We call this </a:t>
            </a:r>
            <a:r>
              <a:rPr lang="en-GB" b="1" baseline="0" dirty="0" smtClean="0"/>
              <a:t>Joint Organisational Learning</a:t>
            </a:r>
          </a:p>
          <a:p>
            <a:endParaRPr lang="en-GB" b="1" baseline="0" dirty="0" smtClean="0"/>
          </a:p>
          <a:p>
            <a:r>
              <a:rPr lang="en-GB" b="0" baseline="0" dirty="0" smtClean="0"/>
              <a:t>We</a:t>
            </a:r>
            <a:r>
              <a:rPr lang="en-GB" b="1" baseline="0" dirty="0" smtClean="0"/>
              <a:t> </a:t>
            </a:r>
            <a:r>
              <a:rPr lang="en-GB" b="0" baseline="0" dirty="0" smtClean="0"/>
              <a:t>know from past experience that areas for improvement relating to multi-agency working at incidents have been identified, however they have not always been acted on in a way that actually makes joint working more effective.</a:t>
            </a:r>
          </a:p>
          <a:p>
            <a:endParaRPr lang="en-GB" b="0" baseline="0" dirty="0" smtClean="0"/>
          </a:p>
          <a:p>
            <a:r>
              <a:rPr lang="en-GB" b="0" baseline="0" dirty="0" smtClean="0"/>
              <a:t>Incidents are not the only source of lessons, exercises or training can also identify areas for improvement. It is important to record and share these lessons as well.</a:t>
            </a:r>
          </a:p>
          <a:p>
            <a:endParaRPr lang="en-GB" b="0" baseline="0" dirty="0" smtClean="0"/>
          </a:p>
          <a:p>
            <a:r>
              <a:rPr lang="en-GB" b="1" baseline="0" dirty="0" smtClean="0"/>
              <a:t>Joint Organisational Learning </a:t>
            </a:r>
            <a:r>
              <a:rPr lang="en-GB" b="0" baseline="0" dirty="0" smtClean="0"/>
              <a:t>is accepted as the standard for all responder agencies, it helps to build further understanding and improve joint working at future incidents. Lessons are identified and acted on to make things work better.</a:t>
            </a:r>
          </a:p>
          <a:p>
            <a:endParaRPr lang="en-GB" b="0" baseline="0" dirty="0" smtClean="0"/>
          </a:p>
          <a:p>
            <a:r>
              <a:rPr lang="en-GB" b="1" baseline="0" dirty="0" smtClean="0"/>
              <a:t>‘Resilience Direct’ </a:t>
            </a:r>
            <a:r>
              <a:rPr lang="en-GB" b="0" baseline="0" dirty="0" smtClean="0"/>
              <a:t>hosts a joint organisational learning application. This is a way of capturing, analysing, implementing and sharing learning not just from incidents, but from joint training and exercising.</a:t>
            </a:r>
          </a:p>
          <a:p>
            <a:endParaRPr lang="en-GB" b="0" baseline="0" dirty="0" smtClean="0"/>
          </a:p>
          <a:p>
            <a:r>
              <a:rPr lang="en-GB" b="0" baseline="0" dirty="0" smtClean="0"/>
              <a:t>It is vital that responder agencies have good debrief procedures that identifies better ways of joined up working.</a:t>
            </a:r>
          </a:p>
          <a:p>
            <a:endParaRPr lang="en-GB" b="0" baseline="0" dirty="0" smtClean="0"/>
          </a:p>
          <a:p>
            <a:r>
              <a:rPr lang="en-GB" b="0" baseline="0" dirty="0" smtClean="0"/>
              <a:t>By learning from each other we will keep getting better at </a:t>
            </a:r>
            <a:r>
              <a:rPr lang="en-GB" b="1" baseline="0" dirty="0" smtClean="0"/>
              <a:t>Working Together</a:t>
            </a:r>
            <a:r>
              <a:rPr lang="en-GB" b="0" baseline="0" dirty="0" smtClean="0"/>
              <a:t>, </a:t>
            </a:r>
            <a:r>
              <a:rPr lang="en-GB" b="1" baseline="0" dirty="0" smtClean="0"/>
              <a:t>Saving Lives </a:t>
            </a:r>
            <a:r>
              <a:rPr lang="en-GB" b="0" baseline="0" dirty="0" smtClean="0"/>
              <a:t>and </a:t>
            </a:r>
            <a:r>
              <a:rPr lang="en-GB" b="1" baseline="0" dirty="0" smtClean="0"/>
              <a:t>Reducing Harm</a:t>
            </a:r>
            <a:r>
              <a:rPr lang="en-GB" b="0" baseline="0" dirty="0" smtClean="0"/>
              <a:t>. </a:t>
            </a:r>
          </a:p>
          <a:p>
            <a:endParaRPr lang="en-GB" b="0" baseline="0" dirty="0" smtClean="0"/>
          </a:p>
          <a:p>
            <a:endParaRPr lang="en-GB" b="1" baseline="0" dirty="0" smtClean="0"/>
          </a:p>
          <a:p>
            <a:endParaRPr lang="en-GB" b="1" baseline="0" dirty="0" smtClean="0"/>
          </a:p>
          <a:p>
            <a:endParaRPr lang="en-GB" baseline="0" dirty="0" smtClean="0"/>
          </a:p>
          <a:p>
            <a:endParaRPr lang="en-GB" baseline="0" dirty="0" smtClean="0"/>
          </a:p>
        </p:txBody>
      </p:sp>
      <p:sp>
        <p:nvSpPr>
          <p:cNvPr id="6" name="Date Placeholder 5"/>
          <p:cNvSpPr>
            <a:spLocks noGrp="1"/>
          </p:cNvSpPr>
          <p:nvPr>
            <p:ph type="dt" idx="10"/>
          </p:nvPr>
        </p:nvSpPr>
        <p:spPr/>
        <p:txBody>
          <a:bodyPr/>
          <a:lstStyle/>
          <a:p>
            <a:fld id="{F0C4D486-F742-41D6-BB0B-22603FAF70DD}" type="datetime1">
              <a:rPr lang="en-GB" smtClean="0"/>
              <a:t>10/02/2017</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is the true strength of integrated emergency management in the UK. Highlight how the risk landscape is constantly changing (nationally &amp; globally) and integrated emergency management evolves with it. Looking backwards, moving forwards ensures that we will continue to evolve in our capability to respond to a wide range of emergency scenarios.</a:t>
            </a:r>
          </a:p>
          <a:p>
            <a:endParaRPr lang="en-GB" baseline="0" dirty="0" smtClean="0"/>
          </a:p>
          <a:p>
            <a:r>
              <a:rPr lang="en-GB" baseline="0" dirty="0" smtClean="0"/>
              <a:t>Ask the group for recent examples of this, it doesn’t have to be a major incident.   </a:t>
            </a:r>
          </a:p>
          <a:p>
            <a:endParaRPr lang="en-GB" baseline="0" dirty="0" smtClean="0"/>
          </a:p>
          <a:p>
            <a:r>
              <a:rPr lang="en-GB" baseline="0" dirty="0" smtClean="0"/>
              <a:t>You can ask group members to highlight some of the new and/or evolving risks that emergency responders are having to address in the UK. Some of these challenges will be very complex.  (You can consider terrorist scenarios in Paris, Brussels, Nice &amp; Berlin and their potential to occur in the UK. You can also consider the on-going challenges around flooding and other forms of severe weather. Transport related incidents may also feature)  </a:t>
            </a:r>
          </a:p>
        </p:txBody>
      </p:sp>
      <p:sp>
        <p:nvSpPr>
          <p:cNvPr id="6" name="Date Placeholder 5"/>
          <p:cNvSpPr>
            <a:spLocks noGrp="1"/>
          </p:cNvSpPr>
          <p:nvPr>
            <p:ph type="dt" idx="10"/>
          </p:nvPr>
        </p:nvSpPr>
        <p:spPr/>
        <p:txBody>
          <a:bodyPr/>
          <a:lstStyle/>
          <a:p>
            <a:fld id="{97A9718F-D0A4-4D68-9FB5-D7AB50A757DC}" type="datetime1">
              <a:rPr lang="en-GB" smtClean="0"/>
              <a:t>10/02/2017</a:t>
            </a:fld>
            <a:endParaRPr lang="en-GB"/>
          </a:p>
        </p:txBody>
      </p:sp>
    </p:spTree>
    <p:extLst>
      <p:ext uri="{BB962C8B-B14F-4D97-AF65-F5344CB8AC3E}">
        <p14:creationId xmlns:p14="http://schemas.microsoft.com/office/powerpoint/2010/main" val="143456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 Management:</a:t>
            </a:r>
          </a:p>
          <a:p>
            <a:endParaRPr lang="en-GB" dirty="0" smtClean="0"/>
          </a:p>
          <a:p>
            <a:r>
              <a:rPr lang="en-GB" dirty="0" smtClean="0"/>
              <a:t>It is important for all responder agencies to work well together at incidents: the public will expect no less.</a:t>
            </a:r>
          </a:p>
          <a:p>
            <a:endParaRPr lang="en-GB" dirty="0" smtClean="0"/>
          </a:p>
          <a:p>
            <a:r>
              <a:rPr lang="en-GB" dirty="0" smtClean="0"/>
              <a:t>JESIP is also about improving joint and well co-ordinated working between all responder agencies at all levels.</a:t>
            </a:r>
          </a:p>
          <a:p>
            <a:endParaRPr lang="en-GB" dirty="0" smtClean="0"/>
          </a:p>
          <a:p>
            <a:r>
              <a:rPr lang="en-GB" dirty="0" smtClean="0"/>
              <a:t>This awareness package explains in practical terms where you can find guidance to help you work effectively at incidents.  </a:t>
            </a:r>
            <a:endParaRPr lang="en-GB" dirty="0"/>
          </a:p>
        </p:txBody>
      </p:sp>
      <p:sp>
        <p:nvSpPr>
          <p:cNvPr id="6" name="Date Placeholder 5"/>
          <p:cNvSpPr>
            <a:spLocks noGrp="1"/>
          </p:cNvSpPr>
          <p:nvPr>
            <p:ph type="dt" idx="10"/>
          </p:nvPr>
        </p:nvSpPr>
        <p:spPr/>
        <p:txBody>
          <a:bodyPr/>
          <a:lstStyle/>
          <a:p>
            <a:fld id="{B976E08D-D73E-4BFD-9248-3E6059DF0548}" type="datetime1">
              <a:rPr lang="en-GB" smtClean="0"/>
              <a:t>10/02/2017</a:t>
            </a:fld>
            <a:endParaRPr lang="en-GB"/>
          </a:p>
        </p:txBody>
      </p:sp>
    </p:spTree>
    <p:extLst>
      <p:ext uri="{BB962C8B-B14F-4D97-AF65-F5344CB8AC3E}">
        <p14:creationId xmlns:p14="http://schemas.microsoft.com/office/powerpoint/2010/main" val="220448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JESIP is about good practice at all incidents – not just major ones.</a:t>
            </a:r>
          </a:p>
          <a:p>
            <a:endParaRPr lang="en-GB" dirty="0" smtClean="0"/>
          </a:p>
          <a:p>
            <a:r>
              <a:rPr lang="en-GB" dirty="0" smtClean="0"/>
              <a:t>For simplicity we will focus on major incidents, but it is important that responders work well together at all incidents, large or small.</a:t>
            </a:r>
          </a:p>
          <a:p>
            <a:endParaRPr lang="en-GB" dirty="0" smtClean="0"/>
          </a:p>
          <a:p>
            <a:r>
              <a:rPr lang="en-GB" dirty="0" smtClean="0"/>
              <a:t>The ‘one or more emergency responder agency’ part of this definition is interesting, ask the group why. People sometimes only consider the </a:t>
            </a:r>
            <a:r>
              <a:rPr lang="en-GB" b="1" dirty="0" smtClean="0"/>
              <a:t>Response</a:t>
            </a:r>
            <a:r>
              <a:rPr lang="en-GB" dirty="0" smtClean="0"/>
              <a:t> phase when attending major incidents however there is always a </a:t>
            </a:r>
            <a:r>
              <a:rPr lang="en-GB" b="1" dirty="0" smtClean="0"/>
              <a:t>Recovery</a:t>
            </a:r>
            <a:r>
              <a:rPr lang="en-GB" dirty="0" smtClean="0"/>
              <a:t> phase regardless of the type of incident.</a:t>
            </a:r>
          </a:p>
          <a:p>
            <a:endParaRPr lang="en-GB" dirty="0" smtClean="0"/>
          </a:p>
          <a:p>
            <a:r>
              <a:rPr lang="en-GB" dirty="0" smtClean="0"/>
              <a:t>Should those responder agencies who play a lead co-ordinating role in the response phase of a major incident automatically play a lead co-ordinating role in the recovery phase? How does the response phase differ from the recovery phase? It could be that the police take a lead role in the response stage of an incident and the local authority take a lead role in the recovery phase. An example of this could be flash flooding. </a:t>
            </a:r>
          </a:p>
          <a:p>
            <a:endParaRPr lang="en-GB" dirty="0" smtClean="0"/>
          </a:p>
          <a:p>
            <a:r>
              <a:rPr lang="en-GB" dirty="0" smtClean="0"/>
              <a:t>The key point here is that a wide range of agencies will be involved in the management of a major incident from response through to recovery, examples include local authorities, environment agency, utility companies and so on. </a:t>
            </a:r>
            <a:endParaRPr lang="en-GB" dirty="0"/>
          </a:p>
        </p:txBody>
      </p:sp>
      <p:sp>
        <p:nvSpPr>
          <p:cNvPr id="4" name="Date Placeholder 3"/>
          <p:cNvSpPr>
            <a:spLocks noGrp="1"/>
          </p:cNvSpPr>
          <p:nvPr>
            <p:ph type="dt" idx="11"/>
          </p:nvPr>
        </p:nvSpPr>
        <p:spPr/>
        <p:txBody>
          <a:bodyPr/>
          <a:lstStyle/>
          <a:p>
            <a:fld id="{8B21ABA5-CEEB-40FA-BCA9-CF922A0CC6F4}" type="datetime1">
              <a:rPr lang="en-GB" smtClean="0"/>
              <a:t>10/02/2017</a:t>
            </a:fld>
            <a:endParaRPr lang="en-GB"/>
          </a:p>
        </p:txBody>
      </p:sp>
    </p:spTree>
    <p:extLst>
      <p:ext uri="{BB962C8B-B14F-4D97-AF65-F5344CB8AC3E}">
        <p14:creationId xmlns:p14="http://schemas.microsoft.com/office/powerpoint/2010/main" val="155674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In general, even if there is some doubt, it is better to declare a major incident, and then scale down if it turns out we didn’t need to declare one.</a:t>
            </a:r>
          </a:p>
          <a:p>
            <a:endParaRPr lang="en-GB" dirty="0" smtClean="0"/>
          </a:p>
          <a:p>
            <a:r>
              <a:rPr lang="en-GB" dirty="0" smtClean="0"/>
              <a:t>That will make it easier to </a:t>
            </a:r>
            <a:r>
              <a:rPr lang="en-GB" b="1" dirty="0" smtClean="0"/>
              <a:t>work together</a:t>
            </a:r>
            <a:r>
              <a:rPr lang="en-GB" dirty="0" smtClean="0"/>
              <a:t>, </a:t>
            </a:r>
            <a:r>
              <a:rPr lang="en-GB" b="1" dirty="0" smtClean="0"/>
              <a:t>save lives </a:t>
            </a:r>
            <a:r>
              <a:rPr lang="en-GB" dirty="0" smtClean="0"/>
              <a:t>and </a:t>
            </a:r>
            <a:r>
              <a:rPr lang="en-GB" b="1" dirty="0" smtClean="0"/>
              <a:t>reduce harm</a:t>
            </a:r>
          </a:p>
          <a:p>
            <a:endParaRPr lang="en-GB" b="1" dirty="0" smtClean="0"/>
          </a:p>
          <a:p>
            <a:r>
              <a:rPr lang="en-GB" b="0" dirty="0" smtClean="0"/>
              <a:t>Group members need to know what their agency’s guidelines are and how they would declare a major incident. They should ask their manager if they don’t know.</a:t>
            </a:r>
          </a:p>
          <a:p>
            <a:endParaRPr lang="en-GB" b="0" dirty="0" smtClean="0"/>
          </a:p>
          <a:p>
            <a:r>
              <a:rPr lang="en-GB" b="0" dirty="0" smtClean="0"/>
              <a:t>All responder agencies have different guidelines on major incidents.</a:t>
            </a:r>
            <a:endParaRPr lang="en-GB" b="0" dirty="0"/>
          </a:p>
        </p:txBody>
      </p:sp>
      <p:sp>
        <p:nvSpPr>
          <p:cNvPr id="4" name="Date Placeholder 3"/>
          <p:cNvSpPr>
            <a:spLocks noGrp="1"/>
          </p:cNvSpPr>
          <p:nvPr>
            <p:ph type="dt" idx="11"/>
          </p:nvPr>
        </p:nvSpPr>
        <p:spPr/>
        <p:txBody>
          <a:bodyPr/>
          <a:lstStyle/>
          <a:p>
            <a:fld id="{FA5F7D1B-F3BA-46CE-8C6F-5F50A3C3AD23}" type="datetime1">
              <a:rPr lang="en-GB" smtClean="0"/>
              <a:t>10/02/2017</a:t>
            </a:fld>
            <a:endParaRPr lang="en-GB"/>
          </a:p>
        </p:txBody>
      </p:sp>
    </p:spTree>
    <p:extLst>
      <p:ext uri="{BB962C8B-B14F-4D97-AF65-F5344CB8AC3E}">
        <p14:creationId xmlns:p14="http://schemas.microsoft.com/office/powerpoint/2010/main" val="299717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Declaring a major incident triggers a response from each emergency service and other responders.</a:t>
            </a:r>
          </a:p>
          <a:p>
            <a:endParaRPr lang="en-GB" dirty="0" smtClean="0"/>
          </a:p>
          <a:p>
            <a:r>
              <a:rPr lang="en-GB" dirty="0" smtClean="0"/>
              <a:t>At a major incident it can take time to get resources in place and operational structures working, this also includes the tactical and strategic leadership support which is often out of sight but extremely important in managing the response effort by many different agencies.</a:t>
            </a:r>
          </a:p>
          <a:p>
            <a:endParaRPr lang="en-GB" dirty="0" smtClean="0"/>
          </a:p>
          <a:p>
            <a:r>
              <a:rPr lang="en-GB" dirty="0" smtClean="0"/>
              <a:t>Agencies will respond to major incidents differently depending on their responsibilities and resources. What may be a major incident for one may not be for others. One of the reasons that it is important that you declare a major incident is to let other agencies know what is happening and consider their own response.</a:t>
            </a:r>
          </a:p>
          <a:p>
            <a:endParaRPr lang="en-GB" dirty="0" smtClean="0"/>
          </a:p>
          <a:p>
            <a:r>
              <a:rPr lang="en-GB" dirty="0" smtClean="0"/>
              <a:t>So, the earlier a major incident is declared, the sooner joint working arrangements can be put in place. If a major incident declaration is needed but doesn’t happen quickly enough – this can lead to problems in co-ordinating a joint response.</a:t>
            </a:r>
          </a:p>
          <a:p>
            <a:endParaRPr lang="en-GB" dirty="0" smtClean="0"/>
          </a:p>
          <a:p>
            <a:r>
              <a:rPr lang="en-GB" dirty="0" smtClean="0"/>
              <a:t>   </a:t>
            </a:r>
            <a:endParaRPr lang="en-GB" dirty="0"/>
          </a:p>
        </p:txBody>
      </p:sp>
      <p:sp>
        <p:nvSpPr>
          <p:cNvPr id="4" name="Date Placeholder 3"/>
          <p:cNvSpPr>
            <a:spLocks noGrp="1"/>
          </p:cNvSpPr>
          <p:nvPr>
            <p:ph type="dt" idx="11"/>
          </p:nvPr>
        </p:nvSpPr>
        <p:spPr/>
        <p:txBody>
          <a:bodyPr/>
          <a:lstStyle/>
          <a:p>
            <a:fld id="{AC901273-EF74-4A55-B0F7-863ECA124BDC}" type="datetime1">
              <a:rPr lang="en-GB" smtClean="0"/>
              <a:t>10/02/2017</a:t>
            </a:fld>
            <a:endParaRPr lang="en-GB"/>
          </a:p>
        </p:txBody>
      </p:sp>
    </p:spTree>
    <p:extLst>
      <p:ext uri="{BB962C8B-B14F-4D97-AF65-F5344CB8AC3E}">
        <p14:creationId xmlns:p14="http://schemas.microsoft.com/office/powerpoint/2010/main" val="295494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GB" dirty="0" smtClean="0"/>
              <a:t>Lesson Management:</a:t>
            </a:r>
          </a:p>
          <a:p>
            <a:endParaRPr lang="en-GB" dirty="0" smtClean="0"/>
          </a:p>
          <a:p>
            <a:r>
              <a:rPr lang="en-GB" dirty="0" smtClean="0"/>
              <a:t>Ask the group what they would do at this scene. Group members may describe what they would do rather than describing how they would do it… Jointly. This is a key point.</a:t>
            </a:r>
          </a:p>
          <a:p>
            <a:endParaRPr lang="en-GB" dirty="0" smtClean="0"/>
          </a:p>
          <a:p>
            <a:r>
              <a:rPr lang="en-GB" dirty="0" smtClean="0"/>
              <a:t>It’s not simply a case of what we do as a responder agency, it’s also about the way that we do it.</a:t>
            </a:r>
          </a:p>
          <a:p>
            <a:endParaRPr lang="en-GB" dirty="0" smtClean="0"/>
          </a:p>
          <a:p>
            <a:r>
              <a:rPr lang="en-GB" dirty="0" smtClean="0"/>
              <a:t>There are five key principles to follow (go to the next slide). </a:t>
            </a:r>
          </a:p>
          <a:p>
            <a:endParaRPr lang="en-GB" dirty="0"/>
          </a:p>
        </p:txBody>
      </p:sp>
      <p:sp>
        <p:nvSpPr>
          <p:cNvPr id="4" name="Date Placeholder 3"/>
          <p:cNvSpPr>
            <a:spLocks noGrp="1"/>
          </p:cNvSpPr>
          <p:nvPr>
            <p:ph type="dt" idx="11"/>
          </p:nvPr>
        </p:nvSpPr>
        <p:spPr/>
        <p:txBody>
          <a:bodyPr/>
          <a:lstStyle/>
          <a:p>
            <a:fld id="{DC7940F2-7F17-49E2-B1D9-CEBFBB972E34}" type="datetime1">
              <a:rPr lang="en-GB" smtClean="0"/>
              <a:t>10/02/2017</a:t>
            </a:fld>
            <a:endParaRPr lang="en-GB"/>
          </a:p>
        </p:txBody>
      </p:sp>
    </p:spTree>
    <p:extLst>
      <p:ext uri="{BB962C8B-B14F-4D97-AF65-F5344CB8AC3E}">
        <p14:creationId xmlns:p14="http://schemas.microsoft.com/office/powerpoint/2010/main" val="2298888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6773567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GB"/>
          </a:p>
        </p:txBody>
      </p:sp>
    </p:spTree>
    <p:custDataLst>
      <p:tags r:id="rId1"/>
    </p:custDataLst>
    <p:extLst>
      <p:ext uri="{BB962C8B-B14F-4D97-AF65-F5344CB8AC3E}">
        <p14:creationId xmlns:p14="http://schemas.microsoft.com/office/powerpoint/2010/main" val="115897043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16416" y="-28922"/>
            <a:ext cx="807216" cy="865634"/>
          </a:xfrm>
          <a:prstGeom prst="rect">
            <a:avLst/>
          </a:prstGeom>
        </p:spPr>
      </p:pic>
      <p:pic>
        <p:nvPicPr>
          <p:cNvPr id="9" name="Picture 8"/>
          <p:cNvPicPr>
            <a:picLocks noChangeAspect="1"/>
          </p:cNvPicPr>
          <p:nvPr/>
        </p:nvPicPr>
        <p:blipFill rotWithShape="1">
          <a:blip r:embed="rId6" cstate="email">
            <a:duotone>
              <a:schemeClr val="accent3">
                <a:shade val="45000"/>
                <a:satMod val="135000"/>
              </a:schemeClr>
              <a:prstClr val="white"/>
            </a:duotone>
            <a:extLst>
              <a:ext uri="{28A0092B-C50C-407E-A947-70E740481C1C}">
                <a14:useLocalDpi xmlns:a14="http://schemas.microsoft.com/office/drawing/2010/main"/>
              </a:ext>
            </a:extLst>
          </a:blip>
          <a:srcRect t="-1"/>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
        <p:nvSpPr>
          <p:cNvPr id="10"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12"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dirty="0">
              <a:solidFill>
                <a:srgbClr val="7F7F7F"/>
              </a:solidFill>
              <a:latin typeface="Arial"/>
            </a:endParaRPr>
          </a:p>
        </p:txBody>
      </p:sp>
    </p:spTree>
    <p:custDataLst>
      <p:tags r:id="rId4"/>
    </p:custDataLst>
    <p:extLst>
      <p:ext uri="{BB962C8B-B14F-4D97-AF65-F5344CB8AC3E}">
        <p14:creationId xmlns:p14="http://schemas.microsoft.com/office/powerpoint/2010/main" val="3087907973"/>
      </p:ext>
    </p:extLst>
  </p:cSld>
  <p:clrMap bg1="lt1" tx1="dk1" bg2="lt2" tx2="dk2" accent1="accent1" accent2="accent2" accent3="accent3" accent4="accent4" accent5="accent5" accent6="accent6" hlink="hlink" folHlink="folHlink"/>
  <p:sldLayoutIdLst>
    <p:sldLayoutId id="2147483661" r:id="rId1"/>
    <p:sldLayoutId id="2147483666" r:id="rId2"/>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media1.mp3"/><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tags" Target="../tags/tag21.xml"/><Relationship Id="rId6" Type="http://schemas.openxmlformats.org/officeDocument/2006/relationships/image" Target="../media/image27.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jpeg"/><Relationship Id="rId18" Type="http://schemas.openxmlformats.org/officeDocument/2006/relationships/image" Target="../media/image45.jpeg"/><Relationship Id="rId26" Type="http://schemas.openxmlformats.org/officeDocument/2006/relationships/image" Target="../media/image52.png"/><Relationship Id="rId3" Type="http://schemas.openxmlformats.org/officeDocument/2006/relationships/notesSlide" Target="../notesSlides/notesSlide21.xml"/><Relationship Id="rId21" Type="http://schemas.openxmlformats.org/officeDocument/2006/relationships/image" Target="../media/image48.jpeg"/><Relationship Id="rId7" Type="http://schemas.openxmlformats.org/officeDocument/2006/relationships/image" Target="../media/image37.jpeg"/><Relationship Id="rId12" Type="http://schemas.microsoft.com/office/2007/relationships/hdphoto" Target="../media/hdphoto4.wdp"/><Relationship Id="rId17" Type="http://schemas.microsoft.com/office/2007/relationships/hdphoto" Target="../media/hdphoto5.wdp"/><Relationship Id="rId25" Type="http://schemas.microsoft.com/office/2007/relationships/hdphoto" Target="../media/hdphoto6.wdp"/><Relationship Id="rId2" Type="http://schemas.openxmlformats.org/officeDocument/2006/relationships/slideLayout" Target="../slideLayouts/slideLayout2.xml"/><Relationship Id="rId16" Type="http://schemas.openxmlformats.org/officeDocument/2006/relationships/image" Target="../media/image44.jpeg"/><Relationship Id="rId20" Type="http://schemas.openxmlformats.org/officeDocument/2006/relationships/image" Target="../media/image47.jpg"/><Relationship Id="rId29" Type="http://schemas.microsoft.com/office/2007/relationships/hdphoto" Target="../media/hdphoto8.wdp"/><Relationship Id="rId1" Type="http://schemas.openxmlformats.org/officeDocument/2006/relationships/tags" Target="../tags/tag26.xml"/><Relationship Id="rId6" Type="http://schemas.openxmlformats.org/officeDocument/2006/relationships/image" Target="../media/image36.jpeg"/><Relationship Id="rId11" Type="http://schemas.openxmlformats.org/officeDocument/2006/relationships/image" Target="../media/image40.jpeg"/><Relationship Id="rId24" Type="http://schemas.openxmlformats.org/officeDocument/2006/relationships/image" Target="../media/image51.jpeg"/><Relationship Id="rId5" Type="http://schemas.openxmlformats.org/officeDocument/2006/relationships/image" Target="../media/image35.jpeg"/><Relationship Id="rId15" Type="http://schemas.openxmlformats.org/officeDocument/2006/relationships/image" Target="../media/image43.jpeg"/><Relationship Id="rId23" Type="http://schemas.openxmlformats.org/officeDocument/2006/relationships/image" Target="../media/image50.jpeg"/><Relationship Id="rId28" Type="http://schemas.openxmlformats.org/officeDocument/2006/relationships/image" Target="../media/image53.jpeg"/><Relationship Id="rId10" Type="http://schemas.openxmlformats.org/officeDocument/2006/relationships/image" Target="../media/image39.jpeg"/><Relationship Id="rId19" Type="http://schemas.openxmlformats.org/officeDocument/2006/relationships/image" Target="../media/image46.jpeg"/><Relationship Id="rId4" Type="http://schemas.openxmlformats.org/officeDocument/2006/relationships/image" Target="../media/image34.jpeg"/><Relationship Id="rId9" Type="http://schemas.microsoft.com/office/2007/relationships/hdphoto" Target="../media/hdphoto3.wdp"/><Relationship Id="rId14" Type="http://schemas.openxmlformats.org/officeDocument/2006/relationships/image" Target="../media/image42.png"/><Relationship Id="rId22" Type="http://schemas.openxmlformats.org/officeDocument/2006/relationships/image" Target="../media/image49.jpeg"/><Relationship Id="rId27" Type="http://schemas.microsoft.com/office/2007/relationships/hdphoto" Target="../media/hdphoto7.wdp"/><Relationship Id="rId30"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www.jesip.org.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144016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1. Getting Together</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11163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Key Principles</a:t>
            </a:r>
            <a:endParaRPr lang="en-GB"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1763" y="1484784"/>
            <a:ext cx="5840474" cy="4962574"/>
          </a:xfrm>
          <a:prstGeom prst="rect">
            <a:avLst/>
          </a:prstGeom>
        </p:spPr>
      </p:pic>
    </p:spTree>
    <p:custDataLst>
      <p:tags r:id="rId1"/>
    </p:custDataLst>
    <p:extLst>
      <p:ext uri="{BB962C8B-B14F-4D97-AF65-F5344CB8AC3E}">
        <p14:creationId xmlns:p14="http://schemas.microsoft.com/office/powerpoint/2010/main" val="148060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Principles</a:t>
            </a:r>
            <a:endParaRPr lang="en-GB" dirty="0"/>
          </a:p>
        </p:txBody>
      </p:sp>
      <p:sp>
        <p:nvSpPr>
          <p:cNvPr id="2" name="TextBox 1"/>
          <p:cNvSpPr txBox="1"/>
          <p:nvPr/>
        </p:nvSpPr>
        <p:spPr>
          <a:xfrm>
            <a:off x="827584" y="1465911"/>
            <a:ext cx="7920880" cy="1200329"/>
          </a:xfrm>
          <a:prstGeom prst="rect">
            <a:avLst/>
          </a:prstGeom>
          <a:noFill/>
        </p:spPr>
        <p:txBody>
          <a:bodyPr wrap="square" rtlCol="0">
            <a:spAutoFit/>
          </a:bodyPr>
          <a:lstStyle/>
          <a:p>
            <a:r>
              <a:rPr lang="en-GB" sz="2400" dirty="0" smtClean="0"/>
              <a:t>Through good co-location, communication and </a:t>
            </a:r>
          </a:p>
          <a:p>
            <a:r>
              <a:rPr lang="en-GB" sz="2400" dirty="0" smtClean="0"/>
              <a:t>co-ordination you are more likely to achieve the remaining two principles: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987" y="3733922"/>
            <a:ext cx="4686117" cy="3124078"/>
          </a:xfrm>
          <a:prstGeom prst="rect">
            <a:avLst/>
          </a:prstGeom>
        </p:spPr>
      </p:pic>
      <p:sp>
        <p:nvSpPr>
          <p:cNvPr id="6" name="TextBox 5"/>
          <p:cNvSpPr txBox="1"/>
          <p:nvPr/>
        </p:nvSpPr>
        <p:spPr>
          <a:xfrm>
            <a:off x="843588" y="3155197"/>
            <a:ext cx="4736524" cy="584775"/>
          </a:xfrm>
          <a:prstGeom prst="rect">
            <a:avLst/>
          </a:prstGeom>
          <a:noFill/>
        </p:spPr>
        <p:txBody>
          <a:bodyPr wrap="square" rtlCol="0">
            <a:spAutoFit/>
          </a:bodyPr>
          <a:lstStyle/>
          <a:p>
            <a:r>
              <a:rPr lang="en-GB" sz="3200" dirty="0" smtClean="0"/>
              <a:t>Joint Understanding of Risk</a:t>
            </a:r>
            <a:endParaRPr lang="en-GB" sz="3200" dirty="0"/>
          </a:p>
        </p:txBody>
      </p:sp>
      <p:sp>
        <p:nvSpPr>
          <p:cNvPr id="7" name="TextBox 6"/>
          <p:cNvSpPr txBox="1"/>
          <p:nvPr/>
        </p:nvSpPr>
        <p:spPr>
          <a:xfrm>
            <a:off x="843588" y="4270869"/>
            <a:ext cx="1008112" cy="523220"/>
          </a:xfrm>
          <a:prstGeom prst="rect">
            <a:avLst/>
          </a:prstGeom>
          <a:noFill/>
        </p:spPr>
        <p:txBody>
          <a:bodyPr wrap="square" rtlCol="0">
            <a:spAutoFit/>
          </a:bodyPr>
          <a:lstStyle/>
          <a:p>
            <a:r>
              <a:rPr lang="en-GB" sz="2800" dirty="0" smtClean="0"/>
              <a:t>and</a:t>
            </a:r>
            <a:endParaRPr lang="en-GB" sz="2800" dirty="0"/>
          </a:p>
        </p:txBody>
      </p:sp>
      <p:sp>
        <p:nvSpPr>
          <p:cNvPr id="8" name="TextBox 7"/>
          <p:cNvSpPr txBox="1"/>
          <p:nvPr/>
        </p:nvSpPr>
        <p:spPr>
          <a:xfrm>
            <a:off x="843588" y="5373216"/>
            <a:ext cx="3600400" cy="1077218"/>
          </a:xfrm>
          <a:prstGeom prst="rect">
            <a:avLst/>
          </a:prstGeom>
          <a:noFill/>
        </p:spPr>
        <p:txBody>
          <a:bodyPr wrap="square" rtlCol="0">
            <a:spAutoFit/>
          </a:bodyPr>
          <a:lstStyle/>
          <a:p>
            <a:r>
              <a:rPr lang="en-GB" sz="3200" dirty="0" smtClean="0"/>
              <a:t>Shared Situational Awareness</a:t>
            </a:r>
            <a:endParaRPr lang="en-GB" sz="3200" dirty="0"/>
          </a:p>
        </p:txBody>
      </p:sp>
    </p:spTree>
    <p:custDataLst>
      <p:tags r:id="rId1"/>
    </p:custDataLst>
    <p:extLst>
      <p:ext uri="{BB962C8B-B14F-4D97-AF65-F5344CB8AC3E}">
        <p14:creationId xmlns:p14="http://schemas.microsoft.com/office/powerpoint/2010/main" val="199059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4"/>
          <p:cNvSpPr/>
          <p:nvPr/>
        </p:nvSpPr>
        <p:spPr bwMode="auto">
          <a:xfrm>
            <a:off x="2555776" y="1772816"/>
            <a:ext cx="2178050" cy="82867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GB" sz="2000" b="1" dirty="0"/>
              <a:t>Prevention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129" y="1168409"/>
            <a:ext cx="1360875" cy="242052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1648" y="4005064"/>
            <a:ext cx="3029756" cy="2272685"/>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2402" y="1168409"/>
            <a:ext cx="1398737" cy="248787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2982" y="3995995"/>
            <a:ext cx="3005619" cy="2254579"/>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97394" y="1168409"/>
            <a:ext cx="1398319" cy="2487129"/>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11968" y="1168409"/>
            <a:ext cx="1377161" cy="2449497"/>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05384" y="1105087"/>
            <a:ext cx="1405930" cy="2500666"/>
          </a:xfrm>
          <a:prstGeom prst="rect">
            <a:avLst/>
          </a:prstGeom>
        </p:spPr>
      </p:pic>
      <p:sp>
        <p:nvSpPr>
          <p:cNvPr id="12" name="Title 11"/>
          <p:cNvSpPr>
            <a:spLocks noGrp="1"/>
          </p:cNvSpPr>
          <p:nvPr>
            <p:ph type="title"/>
          </p:nvPr>
        </p:nvSpPr>
        <p:spPr/>
        <p:txBody>
          <a:bodyPr/>
          <a:lstStyle/>
          <a:p>
            <a:r>
              <a:rPr lang="en-GB" dirty="0" smtClean="0"/>
              <a:t>JESIP App</a:t>
            </a:r>
            <a:endParaRPr lang="en-GB" dirty="0"/>
          </a:p>
        </p:txBody>
      </p:sp>
    </p:spTree>
    <p:custDataLst>
      <p:tags r:id="rId1"/>
    </p:custDataLst>
    <p:extLst>
      <p:ext uri="{BB962C8B-B14F-4D97-AF65-F5344CB8AC3E}">
        <p14:creationId xmlns:p14="http://schemas.microsoft.com/office/powerpoint/2010/main" val="193204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144016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2.  M/ETHANE</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2955000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190" y="2043566"/>
            <a:ext cx="2728186" cy="3833706"/>
          </a:xfrm>
          <a:prstGeom prst="rect">
            <a:avLst/>
          </a:prstGeom>
        </p:spPr>
      </p:pic>
      <p:sp>
        <p:nvSpPr>
          <p:cNvPr id="5" name="TextBox 4"/>
          <p:cNvSpPr txBox="1"/>
          <p:nvPr/>
        </p:nvSpPr>
        <p:spPr>
          <a:xfrm>
            <a:off x="1395830" y="2564904"/>
            <a:ext cx="2520280" cy="2308324"/>
          </a:xfrm>
          <a:prstGeom prst="rect">
            <a:avLst/>
          </a:prstGeom>
          <a:noFill/>
        </p:spPr>
        <p:txBody>
          <a:bodyPr wrap="square" rtlCol="0">
            <a:spAutoFit/>
          </a:bodyPr>
          <a:lstStyle/>
          <a:p>
            <a:r>
              <a:rPr lang="en-GB" sz="2400" dirty="0" smtClean="0"/>
              <a:t>A standard way to share important information about an incident in a clear and consistent way</a:t>
            </a:r>
            <a:endParaRPr lang="en-GB" sz="2400" dirty="0"/>
          </a:p>
        </p:txBody>
      </p:sp>
    </p:spTree>
    <p:custDataLst>
      <p:tags r:id="rId1"/>
    </p:custDataLst>
    <p:extLst>
      <p:ext uri="{BB962C8B-B14F-4D97-AF65-F5344CB8AC3E}">
        <p14:creationId xmlns:p14="http://schemas.microsoft.com/office/powerpoint/2010/main" val="1202388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I need it? </a:t>
            </a:r>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812" y="1380751"/>
            <a:ext cx="3496631" cy="4947733"/>
          </a:xfrm>
          <a:prstGeom prst="rect">
            <a:avLst/>
          </a:prstGeom>
        </p:spPr>
      </p:pic>
      <p:sp>
        <p:nvSpPr>
          <p:cNvPr id="4" name="TextBox 3"/>
          <p:cNvSpPr txBox="1"/>
          <p:nvPr/>
        </p:nvSpPr>
        <p:spPr>
          <a:xfrm>
            <a:off x="5184068" y="1700808"/>
            <a:ext cx="3528392" cy="3108543"/>
          </a:xfrm>
          <a:prstGeom prst="rect">
            <a:avLst/>
          </a:prstGeom>
          <a:noFill/>
        </p:spPr>
        <p:txBody>
          <a:bodyPr wrap="square" rtlCol="0">
            <a:spAutoFit/>
          </a:bodyPr>
          <a:lstStyle/>
          <a:p>
            <a:r>
              <a:rPr lang="en-GB" sz="2800" dirty="0" smtClean="0"/>
              <a:t>Put yourself at the scene of this incident, you are one of the first emergency responders to arrive. What might you be thinking or feeling?</a:t>
            </a:r>
            <a:endParaRPr lang="en-GB" sz="2800" dirty="0"/>
          </a:p>
        </p:txBody>
      </p:sp>
      <p:sp>
        <p:nvSpPr>
          <p:cNvPr id="8" name="TextBox 7"/>
          <p:cNvSpPr txBox="1"/>
          <p:nvPr/>
        </p:nvSpPr>
        <p:spPr>
          <a:xfrm>
            <a:off x="5158135" y="5805264"/>
            <a:ext cx="3708412" cy="523220"/>
          </a:xfrm>
          <a:prstGeom prst="rect">
            <a:avLst/>
          </a:prstGeom>
          <a:noFill/>
        </p:spPr>
        <p:txBody>
          <a:bodyPr wrap="square" rtlCol="0">
            <a:spAutoFit/>
          </a:bodyPr>
          <a:lstStyle/>
          <a:p>
            <a:r>
              <a:rPr lang="en-GB" sz="2800" dirty="0" smtClean="0"/>
              <a:t>…..what are you seeing?</a:t>
            </a:r>
            <a:endParaRPr lang="en-GB" sz="2800" dirty="0"/>
          </a:p>
        </p:txBody>
      </p:sp>
    </p:spTree>
    <p:custDataLst>
      <p:tags r:id="rId1"/>
    </p:custDataLst>
    <p:extLst>
      <p:ext uri="{BB962C8B-B14F-4D97-AF65-F5344CB8AC3E}">
        <p14:creationId xmlns:p14="http://schemas.microsoft.com/office/powerpoint/2010/main" val="257873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M/ETHANE </a:t>
            </a:r>
            <a:endParaRPr lang="en-GB"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8024" y="1484784"/>
            <a:ext cx="3782074" cy="4536504"/>
          </a:xfrm>
          <a:prstGeom prst="rect">
            <a:avLst/>
          </a:prstGeom>
        </p:spPr>
      </p:pic>
      <p:pic>
        <p:nvPicPr>
          <p:cNvPr id="3" name="Methane repor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059832" y="5431401"/>
            <a:ext cx="609600" cy="6096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1340768"/>
            <a:ext cx="2728186" cy="3833706"/>
          </a:xfrm>
          <a:prstGeom prst="rect">
            <a:avLst/>
          </a:prstGeom>
        </p:spPr>
      </p:pic>
    </p:spTree>
    <p:custDataLst>
      <p:tags r:id="rId1"/>
    </p:custDataLst>
    <p:extLst>
      <p:ext uri="{BB962C8B-B14F-4D97-AF65-F5344CB8AC3E}">
        <p14:creationId xmlns:p14="http://schemas.microsoft.com/office/powerpoint/2010/main" val="2786119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4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Building a bigger picture</a:t>
            </a:r>
            <a:endParaRPr lang="en-GB" dirty="0"/>
          </a:p>
        </p:txBody>
      </p:sp>
      <p:sp>
        <p:nvSpPr>
          <p:cNvPr id="16" name="TextBox 15"/>
          <p:cNvSpPr txBox="1"/>
          <p:nvPr/>
        </p:nvSpPr>
        <p:spPr>
          <a:xfrm>
            <a:off x="1187624" y="1332250"/>
            <a:ext cx="7488832" cy="830997"/>
          </a:xfrm>
          <a:prstGeom prst="rect">
            <a:avLst/>
          </a:prstGeom>
          <a:noFill/>
        </p:spPr>
        <p:txBody>
          <a:bodyPr wrap="square" rtlCol="0">
            <a:spAutoFit/>
          </a:bodyPr>
          <a:lstStyle/>
          <a:p>
            <a:r>
              <a:rPr lang="en-GB" sz="2400" dirty="0" smtClean="0"/>
              <a:t>M/ETHANE is a reporting model which supports the development of Shared Situational Awareness</a:t>
            </a:r>
            <a:endParaRPr lang="en-GB" sz="2400" dirty="0"/>
          </a:p>
        </p:txBody>
      </p:sp>
      <p:sp>
        <p:nvSpPr>
          <p:cNvPr id="4" name="TextBox 3"/>
          <p:cNvSpPr txBox="1"/>
          <p:nvPr/>
        </p:nvSpPr>
        <p:spPr>
          <a:xfrm>
            <a:off x="827584" y="2855908"/>
            <a:ext cx="3168352" cy="2554545"/>
          </a:xfrm>
          <a:prstGeom prst="rect">
            <a:avLst/>
          </a:prstGeom>
          <a:noFill/>
        </p:spPr>
        <p:txBody>
          <a:bodyPr wrap="square" rtlCol="0">
            <a:spAutoFit/>
          </a:bodyPr>
          <a:lstStyle/>
          <a:p>
            <a:r>
              <a:rPr lang="en-GB" sz="2000" dirty="0" smtClean="0"/>
              <a:t>Your own and other responder agencies need your M/ETHANE report at the earliest opportunity for </a:t>
            </a:r>
            <a:r>
              <a:rPr lang="en-GB" sz="2000" b="1" dirty="0" smtClean="0"/>
              <a:t>communication, co-ordination, co-location </a:t>
            </a:r>
            <a:r>
              <a:rPr lang="en-GB" sz="2000" dirty="0" smtClean="0"/>
              <a:t>and the </a:t>
            </a:r>
            <a:r>
              <a:rPr lang="en-GB" sz="2000" b="1" dirty="0" smtClean="0"/>
              <a:t>joint understanding of risk</a:t>
            </a:r>
            <a:endParaRPr lang="en-GB" sz="2000" b="1" dirty="0"/>
          </a:p>
        </p:txBody>
      </p:sp>
      <p:sp>
        <p:nvSpPr>
          <p:cNvPr id="5" name="TextBox 4"/>
          <p:cNvSpPr txBox="1"/>
          <p:nvPr/>
        </p:nvSpPr>
        <p:spPr>
          <a:xfrm>
            <a:off x="846345" y="5924968"/>
            <a:ext cx="8352928" cy="646331"/>
          </a:xfrm>
          <a:prstGeom prst="rect">
            <a:avLst/>
          </a:prstGeom>
          <a:noFill/>
        </p:spPr>
        <p:txBody>
          <a:bodyPr wrap="square" rtlCol="0">
            <a:spAutoFit/>
          </a:bodyPr>
          <a:lstStyle/>
          <a:p>
            <a:r>
              <a:rPr lang="en-GB" dirty="0" smtClean="0"/>
              <a:t>Your M/ETHANE report is important in the early development of </a:t>
            </a:r>
            <a:r>
              <a:rPr lang="en-GB" b="1" dirty="0" smtClean="0"/>
              <a:t>shared situational awareness</a:t>
            </a:r>
            <a:r>
              <a:rPr lang="en-GB" dirty="0" smtClean="0"/>
              <a:t> amongst all responders</a:t>
            </a:r>
            <a:endParaRPr lang="en-GB" dirty="0"/>
          </a:p>
        </p:txBody>
      </p:sp>
      <p:pic>
        <p:nvPicPr>
          <p:cNvPr id="2" name="Picture 1"/>
          <p:cNvPicPr>
            <a:picLocks noChangeAspect="1"/>
          </p:cNvPicPr>
          <p:nvPr/>
        </p:nvPicPr>
        <p:blipFill>
          <a:blip r:embed="rId4"/>
          <a:stretch>
            <a:fillRect/>
          </a:stretch>
        </p:blipFill>
        <p:spPr>
          <a:xfrm>
            <a:off x="4355976" y="2855908"/>
            <a:ext cx="3538768" cy="2376399"/>
          </a:xfrm>
          <a:prstGeom prst="rect">
            <a:avLst/>
          </a:prstGeom>
        </p:spPr>
      </p:pic>
    </p:spTree>
    <p:custDataLst>
      <p:tags r:id="rId1"/>
    </p:custDataLst>
    <p:extLst>
      <p:ext uri="{BB962C8B-B14F-4D97-AF65-F5344CB8AC3E}">
        <p14:creationId xmlns:p14="http://schemas.microsoft.com/office/powerpoint/2010/main" val="191062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57345" y="2708920"/>
            <a:ext cx="2518180" cy="2304256"/>
          </a:xfrm>
          <a:prstGeom prst="rect">
            <a:avLst/>
          </a:prstGeom>
          <a:noFill/>
        </p:spPr>
        <p:txBody>
          <a:bodyPr wrap="square" rtlCol="0">
            <a:spAutoFit/>
          </a:bodyPr>
          <a:lstStyle/>
          <a:p>
            <a:r>
              <a:rPr lang="en-GB" sz="2000" dirty="0" smtClean="0"/>
              <a:t>You should not hesitate to send a M/ETHANE report if you are unsure that the incident in front of you is ‘major’ by definition</a:t>
            </a:r>
            <a:endParaRPr lang="en-GB" sz="2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1340768"/>
            <a:ext cx="5906756" cy="5256584"/>
          </a:xfrm>
          <a:prstGeom prst="rect">
            <a:avLst/>
          </a:prstGeom>
        </p:spPr>
      </p:pic>
      <p:sp>
        <p:nvSpPr>
          <p:cNvPr id="2" name="Title 1"/>
          <p:cNvSpPr>
            <a:spLocks noGrp="1"/>
          </p:cNvSpPr>
          <p:nvPr>
            <p:ph type="title"/>
          </p:nvPr>
        </p:nvSpPr>
        <p:spPr/>
        <p:txBody>
          <a:bodyPr>
            <a:noAutofit/>
          </a:bodyPr>
          <a:lstStyle/>
          <a:p>
            <a:r>
              <a:rPr lang="en-GB" sz="3200" dirty="0"/>
              <a:t>Shared Situational Awareness – </a:t>
            </a:r>
            <a:r>
              <a:rPr lang="en-GB" sz="3200" dirty="0" smtClean="0"/>
              <a:t>M/ETHANE</a:t>
            </a:r>
            <a:endParaRPr lang="en-GB" sz="3200" dirty="0"/>
          </a:p>
        </p:txBody>
      </p:sp>
    </p:spTree>
    <p:custDataLst>
      <p:tags r:id="rId1"/>
    </p:custDataLst>
    <p:extLst>
      <p:ext uri="{BB962C8B-B14F-4D97-AF65-F5344CB8AC3E}">
        <p14:creationId xmlns:p14="http://schemas.microsoft.com/office/powerpoint/2010/main" val="360379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3888" y="158742"/>
            <a:ext cx="4608512" cy="652204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826" y="836712"/>
            <a:ext cx="2284076" cy="1713057"/>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331" y="2585578"/>
            <a:ext cx="2284076" cy="4062585"/>
          </a:xfrm>
          <a:prstGeom prst="rect">
            <a:avLst/>
          </a:prstGeom>
        </p:spPr>
      </p:pic>
    </p:spTree>
    <p:custDataLst>
      <p:tags r:id="rId1"/>
    </p:custDataLst>
    <p:extLst>
      <p:ext uri="{BB962C8B-B14F-4D97-AF65-F5344CB8AC3E}">
        <p14:creationId xmlns:p14="http://schemas.microsoft.com/office/powerpoint/2010/main" val="35289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Together</a:t>
            </a:r>
            <a:endParaRPr lang="en-GB" dirty="0"/>
          </a:p>
        </p:txBody>
      </p:sp>
      <p:sp>
        <p:nvSpPr>
          <p:cNvPr id="4" name="TextBox 3"/>
          <p:cNvSpPr txBox="1"/>
          <p:nvPr/>
        </p:nvSpPr>
        <p:spPr>
          <a:xfrm>
            <a:off x="785191" y="1319172"/>
            <a:ext cx="2736304" cy="1328023"/>
          </a:xfrm>
          <a:prstGeom prst="wedgeRoundRectCallout">
            <a:avLst>
              <a:gd name="adj1" fmla="val 60767"/>
              <a:gd name="adj2" fmla="val 44085"/>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Does emergency and crisis management require special skills and/or attributes?</a:t>
            </a:r>
          </a:p>
        </p:txBody>
      </p:sp>
      <p:sp>
        <p:nvSpPr>
          <p:cNvPr id="7" name="Rounded Rectangular Callout 6"/>
          <p:cNvSpPr/>
          <p:nvPr/>
        </p:nvSpPr>
        <p:spPr>
          <a:xfrm>
            <a:off x="6084168" y="1444059"/>
            <a:ext cx="2815427" cy="2835354"/>
          </a:xfrm>
          <a:prstGeom prst="wedgeRoundRectCallout">
            <a:avLst>
              <a:gd name="adj1" fmla="val -60865"/>
              <a:gd name="adj2" fmla="val -6500"/>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Emergency </a:t>
            </a:r>
            <a:r>
              <a:rPr lang="en-GB" dirty="0"/>
              <a:t>management involves team, organisational</a:t>
            </a:r>
          </a:p>
          <a:p>
            <a:pPr algn="ctr"/>
            <a:r>
              <a:rPr lang="en-GB" dirty="0"/>
              <a:t>and multi-agency working: how well do we work across</a:t>
            </a:r>
          </a:p>
          <a:p>
            <a:pPr algn="ctr"/>
            <a:r>
              <a:rPr lang="en-GB" dirty="0"/>
              <a:t>boundaries and what problems might emerge</a:t>
            </a:r>
            <a:r>
              <a:rPr lang="en-GB" dirty="0" smtClean="0"/>
              <a:t>?</a:t>
            </a:r>
            <a:endParaRPr lang="en-GB" dirty="0"/>
          </a:p>
        </p:txBody>
      </p:sp>
      <p:sp>
        <p:nvSpPr>
          <p:cNvPr id="8" name="Rounded Rectangular Callout 7"/>
          <p:cNvSpPr/>
          <p:nvPr/>
        </p:nvSpPr>
        <p:spPr>
          <a:xfrm>
            <a:off x="683568" y="4279413"/>
            <a:ext cx="2594783" cy="1021556"/>
          </a:xfrm>
          <a:prstGeom prst="wedgeRoundRectCallout">
            <a:avLst>
              <a:gd name="adj1" fmla="val 41452"/>
              <a:gd name="adj2" fmla="val -90500"/>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How </a:t>
            </a:r>
            <a:r>
              <a:rPr lang="en-GB" dirty="0"/>
              <a:t>can we develop ourselves and our colleagues for this?</a:t>
            </a:r>
          </a:p>
        </p:txBody>
      </p:sp>
      <p:pic>
        <p:nvPicPr>
          <p:cNvPr id="9" name="Picture 8"/>
          <p:cNvPicPr>
            <a:picLocks noChangeAspect="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2241112" y="728700"/>
            <a:ext cx="4086200" cy="6129300"/>
          </a:xfrm>
          <a:prstGeom prst="rect">
            <a:avLst/>
          </a:prstGeom>
        </p:spPr>
      </p:pic>
    </p:spTree>
    <p:custDataLst>
      <p:tags r:id="rId1"/>
    </p:custDataLst>
    <p:extLst>
      <p:ext uri="{BB962C8B-B14F-4D97-AF65-F5344CB8AC3E}">
        <p14:creationId xmlns:p14="http://schemas.microsoft.com/office/powerpoint/2010/main" val="181295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144016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3.  Seeing The Same Picture</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12743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6" name="Picture 6" descr="Picket at Avonmouth Docks"/>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8" y="4127245"/>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6" name="Picture 10" descr="chernsit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3892" y="-2341"/>
            <a:ext cx="2231999" cy="133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3" name="Picture 3" descr="piper fireball (cropped)"/>
          <p:cNvPicPr>
            <a:picLocks noChangeArrowheads="1"/>
          </p:cNvPicPr>
          <p:nvPr/>
        </p:nvPicPr>
        <p:blipFill rotWithShape="1">
          <a:blip r:embed="rId6" cstate="email">
            <a:extLst>
              <a:ext uri="{28A0092B-C50C-407E-A947-70E740481C1C}">
                <a14:useLocalDpi xmlns:a14="http://schemas.microsoft.com/office/drawing/2010/main"/>
              </a:ext>
            </a:extLst>
          </a:blip>
          <a:srcRect l="-1" r="-69"/>
          <a:stretch/>
        </p:blipFill>
        <p:spPr bwMode="auto">
          <a:xfrm>
            <a:off x="4607782" y="0"/>
            <a:ext cx="2232000" cy="13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7" name="Picture 7"/>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11674" y="-2341"/>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103"/>
          <p:cNvPicPr>
            <a:picLocks/>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8300" y="1377944"/>
            <a:ext cx="2232000" cy="1325411"/>
          </a:xfrm>
          <a:prstGeom prst="rect">
            <a:avLst/>
          </a:prstGeom>
          <a:ln w="12700">
            <a:solidFill>
              <a:schemeClr val="tx1"/>
            </a:solidFill>
          </a:ln>
        </p:spPr>
      </p:pic>
      <p:pic>
        <p:nvPicPr>
          <p:cNvPr id="102404" name="Picture 4" descr="herald of FE croppedv2"/>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95242" y="1379944"/>
            <a:ext cx="2231999"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102"/>
          <p:cNvPicPr>
            <a:picLocks/>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4603238" y="1381167"/>
            <a:ext cx="2232000" cy="1332000"/>
          </a:xfrm>
          <a:prstGeom prst="rect">
            <a:avLst/>
          </a:prstGeom>
          <a:ln w="12700">
            <a:solidFill>
              <a:schemeClr val="tx1"/>
            </a:solidFill>
          </a:ln>
        </p:spPr>
      </p:pic>
      <p:pic>
        <p:nvPicPr>
          <p:cNvPr id="9236" name="Picture 20"/>
          <p:cNvPicPr>
            <a:picLocks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6912000" y="1379929"/>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08" name="Picture 8"/>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75" y="2755888"/>
            <a:ext cx="2231112"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4" name="Picture 14" descr="low_res_main"/>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295051" y="2762229"/>
            <a:ext cx="2231999"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6" name="Picture 16" descr="Manchester airtours (cropped)"/>
          <p:cNvPicPr>
            <a:picLocks noChangeArrowheads="1"/>
          </p:cNvPicPr>
          <p:nvPr/>
        </p:nvPicPr>
        <p:blipFill>
          <a:blip r:embed="rId16">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603238" y="2764465"/>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8" name="Picture 18" descr="_44047756_foot_mouth_getty_203_b"/>
          <p:cNvPicPr>
            <a:picLocks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911425" y="2762199"/>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2" name="Picture 12" descr="1"/>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303891" y="4144514"/>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5" name="Group 104"/>
          <p:cNvGrpSpPr>
            <a:grpSpLocks/>
          </p:cNvGrpSpPr>
          <p:nvPr/>
        </p:nvGrpSpPr>
        <p:grpSpPr>
          <a:xfrm>
            <a:off x="4611730" y="4145632"/>
            <a:ext cx="2232000" cy="1332000"/>
            <a:chOff x="3347864" y="3363020"/>
            <a:chExt cx="5184577" cy="2791485"/>
          </a:xfrm>
        </p:grpSpPr>
        <p:pic>
          <p:nvPicPr>
            <p:cNvPr id="106" name="Picture 105"/>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3347864" y="3363020"/>
              <a:ext cx="2658938" cy="2791485"/>
            </a:xfrm>
            <a:prstGeom prst="rect">
              <a:avLst/>
            </a:prstGeom>
            <a:ln w="12700">
              <a:solidFill>
                <a:schemeClr val="tx1"/>
              </a:solidFill>
            </a:ln>
          </p:spPr>
        </p:pic>
        <p:pic>
          <p:nvPicPr>
            <p:cNvPr id="107" name="Picture 10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992687" y="3363020"/>
              <a:ext cx="2539754" cy="2791485"/>
            </a:xfrm>
            <a:prstGeom prst="rect">
              <a:avLst/>
            </a:prstGeom>
            <a:ln w="12700">
              <a:solidFill>
                <a:schemeClr val="tx1"/>
              </a:solidFill>
            </a:ln>
          </p:spPr>
        </p:pic>
      </p:grpSp>
      <p:pic>
        <p:nvPicPr>
          <p:cNvPr id="102415" name="Picture 15" descr="_1981337_closeup300"/>
          <p:cNvPicPr>
            <a:picLocks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904456" y="4144469"/>
            <a:ext cx="2232000" cy="1331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02" name="Picture 2" descr="Bradford stand (cropped)"/>
          <p:cNvPicPr>
            <a:picLocks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894" y="5511778"/>
            <a:ext cx="2231105"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3" name="Picture 7"/>
          <p:cNvPicPr>
            <a:picLocks noChangeArrowheads="1"/>
          </p:cNvPicPr>
          <p:nvPr/>
        </p:nvPicPr>
        <p:blipFill rotWithShape="1">
          <a:blip r:embed="rId24" cstate="email">
            <a:extLst>
              <a:ext uri="{BEBA8EAE-BF5A-486C-A8C5-ECC9F3942E4B}">
                <a14:imgProps xmlns:a14="http://schemas.microsoft.com/office/drawing/2010/main">
                  <a14:imgLayer r:embed="rId25">
                    <a14:imgEffect>
                      <a14:brightnessContrast bright="40000"/>
                    </a14:imgEffect>
                  </a14:imgLayer>
                </a14:imgProps>
              </a:ext>
              <a:ext uri="{28A0092B-C50C-407E-A947-70E740481C1C}">
                <a14:useLocalDpi xmlns:a14="http://schemas.microsoft.com/office/drawing/2010/main"/>
              </a:ext>
            </a:extLst>
          </a:blip>
          <a:srcRect/>
          <a:stretch/>
        </p:blipFill>
        <p:spPr bwMode="auto">
          <a:xfrm>
            <a:off x="2305865" y="5526798"/>
            <a:ext cx="2232000" cy="1331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Picture 3"/>
          <p:cNvPicPr>
            <a:picLocks noChangeArrowheads="1"/>
          </p:cNvPicPr>
          <p:nvPr/>
        </p:nvPicPr>
        <p:blipFill>
          <a:blip r:embed="rId26" cstate="email">
            <a:extLst>
              <a:ext uri="{BEBA8EAE-BF5A-486C-A8C5-ECC9F3942E4B}">
                <a14:imgProps xmlns:a14="http://schemas.microsoft.com/office/drawing/2010/main">
                  <a14:imgLayer r:embed="rId27">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4611730" y="5526798"/>
            <a:ext cx="2232000" cy="13320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rotWithShape="1">
          <a:blip r:embed="rId28" cstate="email">
            <a:extLst>
              <a:ext uri="{BEBA8EAE-BF5A-486C-A8C5-ECC9F3942E4B}">
                <a14:imgProps xmlns:a14="http://schemas.microsoft.com/office/drawing/2010/main">
                  <a14:imgLayer r:embed="rId29">
                    <a14:imgEffect>
                      <a14:brightnessContrast bright="20000"/>
                    </a14:imgEffect>
                  </a14:imgLayer>
                </a14:imgProps>
              </a:ext>
              <a:ext uri="{28A0092B-C50C-407E-A947-70E740481C1C}">
                <a14:useLocalDpi xmlns:a14="http://schemas.microsoft.com/office/drawing/2010/main"/>
              </a:ext>
            </a:extLst>
          </a:blip>
          <a:srcRect/>
          <a:stretch/>
        </p:blipFill>
        <p:spPr>
          <a:xfrm>
            <a:off x="6904457" y="5526000"/>
            <a:ext cx="2232000" cy="1332000"/>
          </a:xfrm>
          <a:prstGeom prst="rect">
            <a:avLst/>
          </a:prstGeom>
          <a:ln w="12700">
            <a:solidFill>
              <a:schemeClr val="tx1"/>
            </a:solidFill>
          </a:ln>
        </p:spPr>
      </p:pic>
      <p:sp>
        <p:nvSpPr>
          <p:cNvPr id="4" name="AutoShape 2" descr="Image result for jesip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290862" y="413587"/>
            <a:ext cx="1666875" cy="504825"/>
          </a:xfrm>
          <a:prstGeom prst="rect">
            <a:avLst/>
          </a:prstGeom>
        </p:spPr>
      </p:pic>
    </p:spTree>
    <p:custDataLst>
      <p:tags r:id="rId1"/>
    </p:custDataLst>
    <p:extLst>
      <p:ext uri="{BB962C8B-B14F-4D97-AF65-F5344CB8AC3E}">
        <p14:creationId xmlns:p14="http://schemas.microsoft.com/office/powerpoint/2010/main" val="344716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Shared Situational Awareness</a:t>
            </a:r>
            <a:r>
              <a:rPr lang="en-GB" dirty="0" smtClean="0"/>
              <a:t/>
            </a:r>
            <a:br>
              <a:rPr lang="en-GB" dirty="0" smtClean="0"/>
            </a:br>
            <a:r>
              <a:rPr lang="en-GB" dirty="0" smtClean="0"/>
              <a:t>What is it?</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7704" y="1534834"/>
            <a:ext cx="4878178" cy="3550350"/>
          </a:xfrm>
          <a:prstGeom prst="rect">
            <a:avLst/>
          </a:prstGeom>
        </p:spPr>
      </p:pic>
      <p:sp>
        <p:nvSpPr>
          <p:cNvPr id="6" name="TextBox 5"/>
          <p:cNvSpPr txBox="1"/>
          <p:nvPr/>
        </p:nvSpPr>
        <p:spPr>
          <a:xfrm>
            <a:off x="1259632" y="5085184"/>
            <a:ext cx="7488832" cy="1569660"/>
          </a:xfrm>
          <a:prstGeom prst="rect">
            <a:avLst/>
          </a:prstGeom>
          <a:noFill/>
        </p:spPr>
        <p:txBody>
          <a:bodyPr wrap="square" rtlCol="0">
            <a:spAutoFit/>
          </a:bodyPr>
          <a:lstStyle/>
          <a:p>
            <a:r>
              <a:rPr lang="en-GB" sz="2400" dirty="0" smtClean="0"/>
              <a:t>It is a common understanding of the circumstances, immediate consequences and implications of the emergency, along with an appreciation of the available capabilities and the priorities of all responder agencies </a:t>
            </a:r>
            <a:endParaRPr lang="en-GB" sz="2400" dirty="0"/>
          </a:p>
        </p:txBody>
      </p:sp>
    </p:spTree>
    <p:custDataLst>
      <p:tags r:id="rId1"/>
    </p:custDataLst>
    <p:extLst>
      <p:ext uri="{BB962C8B-B14F-4D97-AF65-F5344CB8AC3E}">
        <p14:creationId xmlns:p14="http://schemas.microsoft.com/office/powerpoint/2010/main" val="32910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Title 2"/>
          <p:cNvSpPr>
            <a:spLocks noGrp="1"/>
          </p:cNvSpPr>
          <p:nvPr>
            <p:ph type="title"/>
          </p:nvPr>
        </p:nvSpPr>
        <p:spPr bwMode="auto">
          <a:extLst/>
        </p:spPr>
        <p:txBody>
          <a:bodyPr vert="horz" lIns="91440" tIns="45720" rIns="91440" bIns="45720" rtlCol="0" anchor="ctr">
            <a:normAutofit/>
          </a:bodyPr>
          <a:lstStyle/>
          <a:p>
            <a:r>
              <a:rPr lang="en-GB" altLang="en-US" dirty="0"/>
              <a:t>Creating Shared </a:t>
            </a:r>
            <a:r>
              <a:rPr altLang="en-US" dirty="0"/>
              <a:t>Situational Awareness</a:t>
            </a:r>
          </a:p>
        </p:txBody>
      </p:sp>
      <p:sp>
        <p:nvSpPr>
          <p:cNvPr id="72707" name="Rectangle 3"/>
          <p:cNvSpPr>
            <a:spLocks noChangeArrowheads="1"/>
          </p:cNvSpPr>
          <p:nvPr/>
        </p:nvSpPr>
        <p:spPr bwMode="auto">
          <a:xfrm>
            <a:off x="2915729" y="2007863"/>
            <a:ext cx="3384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15000"/>
              </a:spcBef>
              <a:spcAft>
                <a:spcPct val="30000"/>
              </a:spcAft>
              <a:buSzPct val="70000"/>
              <a:buFont typeface="Wingdings" panose="05000000000000000000" pitchFamily="2" charset="2"/>
              <a:buNone/>
            </a:pPr>
            <a:r>
              <a:rPr lang="en-GB" altLang="en-US" b="1" dirty="0">
                <a:latin typeface="+mn-lt"/>
              </a:rPr>
              <a:t>Three </a:t>
            </a:r>
            <a:r>
              <a:rPr lang="en-GB" altLang="en-US" b="1" dirty="0" smtClean="0">
                <a:latin typeface="+mn-lt"/>
              </a:rPr>
              <a:t>Key Questions</a:t>
            </a:r>
            <a:endParaRPr lang="en-GB" altLang="en-US" b="1" dirty="0">
              <a:latin typeface="+mn-lt"/>
            </a:endParaRPr>
          </a:p>
        </p:txBody>
      </p:sp>
      <p:graphicFrame>
        <p:nvGraphicFramePr>
          <p:cNvPr id="4" name="Diagram 3"/>
          <p:cNvGraphicFramePr/>
          <p:nvPr>
            <p:extLst>
              <p:ext uri="{D42A27DB-BD31-4B8C-83A1-F6EECF244321}">
                <p14:modId xmlns:p14="http://schemas.microsoft.com/office/powerpoint/2010/main" val="3891023377"/>
              </p:ext>
            </p:extLst>
          </p:nvPr>
        </p:nvGraphicFramePr>
        <p:xfrm>
          <a:off x="1331640" y="2743025"/>
          <a:ext cx="6552728" cy="34594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3681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Shared Situational Awareness </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0481" y="2394876"/>
            <a:ext cx="5267986" cy="3509796"/>
          </a:xfrm>
          <a:prstGeom prst="rect">
            <a:avLst/>
          </a:prstGeom>
        </p:spPr>
      </p:pic>
      <p:sp>
        <p:nvSpPr>
          <p:cNvPr id="4" name="Cloud Callout 3"/>
          <p:cNvSpPr/>
          <p:nvPr/>
        </p:nvSpPr>
        <p:spPr>
          <a:xfrm>
            <a:off x="6513179" y="1103812"/>
            <a:ext cx="2490576" cy="1476744"/>
          </a:xfrm>
          <a:prstGeom prst="cloudCallout">
            <a:avLst>
              <a:gd name="adj1" fmla="val -41297"/>
              <a:gd name="adj2" fmla="val 7366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does all that mean and what effects will it have?</a:t>
            </a:r>
          </a:p>
        </p:txBody>
      </p:sp>
      <p:sp>
        <p:nvSpPr>
          <p:cNvPr id="11" name="Cloud Callout 10"/>
          <p:cNvSpPr/>
          <p:nvPr/>
        </p:nvSpPr>
        <p:spPr>
          <a:xfrm>
            <a:off x="3961908" y="1318400"/>
            <a:ext cx="2490576" cy="1476744"/>
          </a:xfrm>
          <a:prstGeom prst="cloudCallout">
            <a:avLst>
              <a:gd name="adj1" fmla="val 15881"/>
              <a:gd name="adj2" fmla="val 114269"/>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might happen next? Or in the future?</a:t>
            </a:r>
          </a:p>
        </p:txBody>
      </p:sp>
      <p:sp>
        <p:nvSpPr>
          <p:cNvPr id="12" name="Cloud Callout 11"/>
          <p:cNvSpPr/>
          <p:nvPr/>
        </p:nvSpPr>
        <p:spPr>
          <a:xfrm>
            <a:off x="963782" y="1605524"/>
            <a:ext cx="2778608" cy="1752636"/>
          </a:xfrm>
          <a:prstGeom prst="cloudCallout">
            <a:avLst>
              <a:gd name="adj1" fmla="val 50919"/>
              <a:gd name="adj2" fmla="val 51381"/>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is happening at the moment and what is being done about it?</a:t>
            </a:r>
          </a:p>
        </p:txBody>
      </p:sp>
      <p:sp>
        <p:nvSpPr>
          <p:cNvPr id="13" name="Cloud Callout 12"/>
          <p:cNvSpPr/>
          <p:nvPr/>
        </p:nvSpPr>
        <p:spPr>
          <a:xfrm>
            <a:off x="3275856" y="5301209"/>
            <a:ext cx="3896708" cy="1392816"/>
          </a:xfrm>
          <a:prstGeom prst="cloudCallout">
            <a:avLst>
              <a:gd name="adj1" fmla="val -10550"/>
              <a:gd name="adj2" fmla="val -1157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a:t>I need to get everybody’s understanding of this situation so nothing is missed moving forward</a:t>
            </a:r>
          </a:p>
        </p:txBody>
      </p:sp>
    </p:spTree>
    <p:custDataLst>
      <p:tags r:id="rId1"/>
    </p:custDataLst>
    <p:extLst>
      <p:ext uri="{BB962C8B-B14F-4D97-AF65-F5344CB8AC3E}">
        <p14:creationId xmlns:p14="http://schemas.microsoft.com/office/powerpoint/2010/main" val="46502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 Decision Model</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5124" y="1473864"/>
            <a:ext cx="4873752" cy="4745736"/>
          </a:xfrm>
          <a:prstGeom prst="rect">
            <a:avLst/>
          </a:prstGeom>
        </p:spPr>
      </p:pic>
    </p:spTree>
    <p:custDataLst>
      <p:tags r:id="rId1"/>
    </p:custDataLst>
    <p:extLst>
      <p:ext uri="{BB962C8B-B14F-4D97-AF65-F5344CB8AC3E}">
        <p14:creationId xmlns:p14="http://schemas.microsoft.com/office/powerpoint/2010/main" val="277368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Levels of Command</a:t>
            </a:r>
            <a:endParaRPr lang="en-GB" dirty="0"/>
          </a:p>
        </p:txBody>
      </p:sp>
      <p:graphicFrame>
        <p:nvGraphicFramePr>
          <p:cNvPr id="14" name="Diagram 13"/>
          <p:cNvGraphicFramePr/>
          <p:nvPr>
            <p:extLst>
              <p:ext uri="{D42A27DB-BD31-4B8C-83A1-F6EECF244321}">
                <p14:modId xmlns:p14="http://schemas.microsoft.com/office/powerpoint/2010/main" val="1844692965"/>
              </p:ext>
            </p:extLst>
          </p:nvPr>
        </p:nvGraphicFramePr>
        <p:xfrm>
          <a:off x="395536" y="1628800"/>
          <a:ext cx="2304256"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11760" y="1772816"/>
            <a:ext cx="6543265" cy="3672408"/>
          </a:xfrm>
          <a:prstGeom prst="rect">
            <a:avLst/>
          </a:prstGeom>
        </p:spPr>
      </p:pic>
    </p:spTree>
    <p:custDataLst>
      <p:tags r:id="rId1"/>
    </p:custDataLst>
    <p:extLst>
      <p:ext uri="{BB962C8B-B14F-4D97-AF65-F5344CB8AC3E}">
        <p14:creationId xmlns:p14="http://schemas.microsoft.com/office/powerpoint/2010/main" val="27307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778" y="1562308"/>
            <a:ext cx="4140460" cy="369332"/>
          </a:xfrm>
          <a:prstGeom prst="rect">
            <a:avLst/>
          </a:prstGeom>
          <a:noFill/>
        </p:spPr>
        <p:txBody>
          <a:bodyPr wrap="square" rtlCol="0">
            <a:spAutoFit/>
          </a:bodyPr>
          <a:lstStyle/>
          <a:p>
            <a:r>
              <a:rPr lang="en-GB" dirty="0" smtClean="0"/>
              <a:t>This flooding scenario is a Major Incident. </a:t>
            </a:r>
            <a:endParaRPr lang="en-GB" dirty="0"/>
          </a:p>
        </p:txBody>
      </p:sp>
      <p:sp>
        <p:nvSpPr>
          <p:cNvPr id="5" name="AutoShape 2" descr="Image result for boscastle flood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644" y="2132856"/>
            <a:ext cx="6570222" cy="4397669"/>
          </a:xfrm>
          <a:prstGeom prst="rect">
            <a:avLst/>
          </a:prstGeom>
        </p:spPr>
      </p:pic>
      <p:sp>
        <p:nvSpPr>
          <p:cNvPr id="6" name="Title 5"/>
          <p:cNvSpPr>
            <a:spLocks noGrp="1"/>
          </p:cNvSpPr>
          <p:nvPr>
            <p:ph type="title"/>
          </p:nvPr>
        </p:nvSpPr>
        <p:spPr/>
        <p:txBody>
          <a:bodyPr>
            <a:noAutofit/>
          </a:bodyPr>
          <a:lstStyle/>
          <a:p>
            <a:r>
              <a:rPr lang="en-GB" dirty="0"/>
              <a:t>Why is joint understanding of risk essential</a:t>
            </a:r>
            <a:r>
              <a:rPr lang="en-GB" dirty="0" smtClean="0"/>
              <a:t>?</a:t>
            </a:r>
            <a:endParaRPr lang="en-GB" dirty="0"/>
          </a:p>
        </p:txBody>
      </p:sp>
    </p:spTree>
    <p:custDataLst>
      <p:tags r:id="rId1"/>
    </p:custDataLst>
    <p:extLst>
      <p:ext uri="{BB962C8B-B14F-4D97-AF65-F5344CB8AC3E}">
        <p14:creationId xmlns:p14="http://schemas.microsoft.com/office/powerpoint/2010/main" val="2646053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564279" y="2105803"/>
            <a:ext cx="1256193" cy="1385206"/>
            <a:chOff x="6997794" y="1438955"/>
            <a:chExt cx="1256193" cy="1385206"/>
          </a:xfrm>
        </p:grpSpPr>
        <p:sp>
          <p:nvSpPr>
            <p:cNvPr id="9" name="Rectangle 72"/>
            <p:cNvSpPr>
              <a:spLocks noChangeAspect="1"/>
            </p:cNvSpPr>
            <p:nvPr/>
          </p:nvSpPr>
          <p:spPr>
            <a:xfrm>
              <a:off x="6997794" y="1438955"/>
              <a:ext cx="1256193" cy="1385206"/>
            </a:xfrm>
            <a:custGeom>
              <a:avLst/>
              <a:gdLst/>
              <a:ahLst/>
              <a:cxnLst/>
              <a:rect l="l" t="t" r="r" b="b"/>
              <a:pathLst>
                <a:path w="1057497" h="1080120">
                  <a:moveTo>
                    <a:pt x="0" y="0"/>
                  </a:moveTo>
                  <a:lnTo>
                    <a:pt x="1057497" y="0"/>
                  </a:lnTo>
                  <a:lnTo>
                    <a:pt x="1057497" y="1080120"/>
                  </a:lnTo>
                  <a:lnTo>
                    <a:pt x="653881" y="1080120"/>
                  </a:lnTo>
                  <a:lnTo>
                    <a:pt x="666118" y="1014797"/>
                  </a:lnTo>
                  <a:cubicBezTo>
                    <a:pt x="666118" y="914964"/>
                    <a:pt x="599551" y="834033"/>
                    <a:pt x="517437" y="834033"/>
                  </a:cubicBezTo>
                  <a:cubicBezTo>
                    <a:pt x="435323" y="834033"/>
                    <a:pt x="368756" y="914964"/>
                    <a:pt x="368756" y="1014797"/>
                  </a:cubicBezTo>
                  <a:cubicBezTo>
                    <a:pt x="368756" y="1038101"/>
                    <a:pt x="372384" y="1060376"/>
                    <a:pt x="380994" y="1080120"/>
                  </a:cubicBezTo>
                  <a:lnTo>
                    <a:pt x="0" y="1080120"/>
                  </a:lnTo>
                  <a:lnTo>
                    <a:pt x="0" y="689390"/>
                  </a:lnTo>
                  <a:cubicBezTo>
                    <a:pt x="29378" y="711344"/>
                    <a:pt x="68128" y="723190"/>
                    <a:pt x="110242" y="723190"/>
                  </a:cubicBezTo>
                  <a:cubicBezTo>
                    <a:pt x="210075" y="723190"/>
                    <a:pt x="291006" y="656623"/>
                    <a:pt x="291006" y="574509"/>
                  </a:cubicBezTo>
                  <a:cubicBezTo>
                    <a:pt x="291006" y="492395"/>
                    <a:pt x="210075" y="425828"/>
                    <a:pt x="110242" y="425828"/>
                  </a:cubicBezTo>
                  <a:cubicBezTo>
                    <a:pt x="68128" y="425828"/>
                    <a:pt x="29378" y="437674"/>
                    <a:pt x="0" y="459628"/>
                  </a:cubicBez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216000" rIns="0" rtlCol="0" anchor="ctr">
              <a:flatTx/>
            </a:bodyPr>
            <a:lstStyle/>
            <a:p>
              <a:pPr algn="ctr"/>
              <a:endParaRPr lang="en-GB" sz="1400" b="1" dirty="0">
                <a:solidFill>
                  <a:schemeClr val="bg1"/>
                </a:solidFill>
              </a:endParaRPr>
            </a:p>
          </p:txBody>
        </p:sp>
        <p:sp>
          <p:nvSpPr>
            <p:cNvPr id="21" name="Rectangle 20"/>
            <p:cNvSpPr>
              <a:spLocks noChangeAspect="1"/>
            </p:cNvSpPr>
            <p:nvPr/>
          </p:nvSpPr>
          <p:spPr>
            <a:xfrm>
              <a:off x="7164288"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Voluntary</a:t>
              </a:r>
              <a:br>
                <a:rPr lang="en-GB" sz="1400" b="1" dirty="0" smtClean="0">
                  <a:solidFill>
                    <a:schemeClr val="bg1"/>
                  </a:solidFill>
                </a:rPr>
              </a:br>
              <a:r>
                <a:rPr lang="en-GB" sz="1400" b="1" dirty="0" smtClean="0">
                  <a:solidFill>
                    <a:schemeClr val="bg1"/>
                  </a:solidFill>
                </a:rPr>
                <a:t>Sector</a:t>
              </a:r>
              <a:endParaRPr lang="en-GB" sz="1400" b="1" dirty="0">
                <a:solidFill>
                  <a:schemeClr val="bg1"/>
                </a:solidFill>
              </a:endParaRPr>
            </a:p>
          </p:txBody>
        </p:sp>
      </p:grpSp>
      <p:grpSp>
        <p:nvGrpSpPr>
          <p:cNvPr id="42" name="Group 41"/>
          <p:cNvGrpSpPr/>
          <p:nvPr/>
        </p:nvGrpSpPr>
        <p:grpSpPr>
          <a:xfrm>
            <a:off x="6204779" y="2105803"/>
            <a:ext cx="1628750" cy="1385206"/>
            <a:chOff x="5714603" y="1438955"/>
            <a:chExt cx="1628750" cy="1385206"/>
          </a:xfrm>
        </p:grpSpPr>
        <p:sp>
          <p:nvSpPr>
            <p:cNvPr id="8" name="Rectangle 93"/>
            <p:cNvSpPr>
              <a:spLocks noChangeAspect="1"/>
            </p:cNvSpPr>
            <p:nvPr/>
          </p:nvSpPr>
          <p:spPr>
            <a:xfrm>
              <a:off x="5714603" y="1438955"/>
              <a:ext cx="1628750" cy="1385206"/>
            </a:xfrm>
            <a:custGeom>
              <a:avLst/>
              <a:gdLst/>
              <a:ahLst/>
              <a:cxnLst/>
              <a:rect l="l" t="t" r="r" b="b"/>
              <a:pathLst>
                <a:path w="1371126" h="1080120">
                  <a:moveTo>
                    <a:pt x="0" y="0"/>
                  </a:moveTo>
                  <a:lnTo>
                    <a:pt x="1080120" y="0"/>
                  </a:lnTo>
                  <a:lnTo>
                    <a:pt x="1080120" y="459628"/>
                  </a:lnTo>
                  <a:cubicBezTo>
                    <a:pt x="1109498" y="437674"/>
                    <a:pt x="1148248" y="425828"/>
                    <a:pt x="1190362" y="425828"/>
                  </a:cubicBezTo>
                  <a:cubicBezTo>
                    <a:pt x="1290195" y="425828"/>
                    <a:pt x="1371126" y="492395"/>
                    <a:pt x="1371126" y="574509"/>
                  </a:cubicBezTo>
                  <a:cubicBezTo>
                    <a:pt x="1371126" y="656623"/>
                    <a:pt x="1290195" y="723190"/>
                    <a:pt x="1190362" y="723190"/>
                  </a:cubicBezTo>
                  <a:cubicBezTo>
                    <a:pt x="1148248" y="723190"/>
                    <a:pt x="1109498" y="711344"/>
                    <a:pt x="1080120" y="689390"/>
                  </a:cubicBezTo>
                  <a:lnTo>
                    <a:pt x="1080120" y="1080120"/>
                  </a:lnTo>
                  <a:lnTo>
                    <a:pt x="673517" y="1080120"/>
                  </a:lnTo>
                  <a:cubicBezTo>
                    <a:pt x="681938" y="1060365"/>
                    <a:pt x="685563" y="1038095"/>
                    <a:pt x="685563" y="1014797"/>
                  </a:cubicBezTo>
                  <a:cubicBezTo>
                    <a:pt x="685563" y="914964"/>
                    <a:pt x="618996" y="834033"/>
                    <a:pt x="536882" y="834033"/>
                  </a:cubicBezTo>
                  <a:cubicBezTo>
                    <a:pt x="454768" y="834033"/>
                    <a:pt x="388201" y="914964"/>
                    <a:pt x="388201" y="1014797"/>
                  </a:cubicBezTo>
                  <a:cubicBezTo>
                    <a:pt x="388201" y="1038095"/>
                    <a:pt x="391827" y="1060365"/>
                    <a:pt x="400247" y="1080120"/>
                  </a:cubicBezTo>
                  <a:lnTo>
                    <a:pt x="0" y="1080120"/>
                  </a:lnTo>
                  <a:lnTo>
                    <a:pt x="0" y="722557"/>
                  </a:lnTo>
                  <a:cubicBezTo>
                    <a:pt x="17256" y="728939"/>
                    <a:pt x="36260" y="731543"/>
                    <a:pt x="56003" y="731543"/>
                  </a:cubicBezTo>
                  <a:cubicBezTo>
                    <a:pt x="155836" y="731543"/>
                    <a:pt x="236767" y="664976"/>
                    <a:pt x="236767" y="582862"/>
                  </a:cubicBezTo>
                  <a:cubicBezTo>
                    <a:pt x="236767" y="500748"/>
                    <a:pt x="155836" y="434181"/>
                    <a:pt x="56003" y="434181"/>
                  </a:cubicBezTo>
                  <a:cubicBezTo>
                    <a:pt x="36260" y="434181"/>
                    <a:pt x="17256" y="436785"/>
                    <a:pt x="0" y="443168"/>
                  </a:cubicBez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288000" rIns="0" rtlCol="0" anchor="ctr">
              <a:flatTx/>
            </a:bodyPr>
            <a:lstStyle/>
            <a:p>
              <a:pPr algn="ctr"/>
              <a:endParaRPr lang="en-GB" sz="1300" b="1" dirty="0">
                <a:solidFill>
                  <a:schemeClr val="bg1"/>
                </a:solidFill>
              </a:endParaRPr>
            </a:p>
          </p:txBody>
        </p:sp>
        <p:sp>
          <p:nvSpPr>
            <p:cNvPr id="22" name="Rectangle 21"/>
            <p:cNvSpPr>
              <a:spLocks noChangeAspect="1"/>
            </p:cNvSpPr>
            <p:nvPr/>
          </p:nvSpPr>
          <p:spPr>
            <a:xfrm>
              <a:off x="5867141"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Local</a:t>
              </a:r>
              <a:br>
                <a:rPr lang="en-GB" sz="1400" b="1" dirty="0" smtClean="0">
                  <a:solidFill>
                    <a:schemeClr val="bg1"/>
                  </a:solidFill>
                </a:rPr>
              </a:br>
              <a:r>
                <a:rPr lang="en-GB" sz="1400" b="1" dirty="0" smtClean="0">
                  <a:solidFill>
                    <a:schemeClr val="bg1"/>
                  </a:solidFill>
                </a:rPr>
                <a:t>Authority</a:t>
              </a:r>
              <a:endParaRPr lang="en-GB" sz="1400" b="1" dirty="0">
                <a:solidFill>
                  <a:schemeClr val="bg1"/>
                </a:solidFill>
              </a:endParaRPr>
            </a:p>
          </p:txBody>
        </p:sp>
      </p:grpSp>
      <p:grpSp>
        <p:nvGrpSpPr>
          <p:cNvPr id="44" name="Group 43"/>
          <p:cNvGrpSpPr/>
          <p:nvPr/>
        </p:nvGrpSpPr>
        <p:grpSpPr>
          <a:xfrm>
            <a:off x="881185" y="3549039"/>
            <a:ext cx="1614955" cy="1385206"/>
            <a:chOff x="595576" y="2826536"/>
            <a:chExt cx="1614955" cy="1385206"/>
          </a:xfrm>
        </p:grpSpPr>
        <p:sp>
          <p:nvSpPr>
            <p:cNvPr id="10" name="Rectangle 75"/>
            <p:cNvSpPr>
              <a:spLocks noChangeAspect="1"/>
            </p:cNvSpPr>
            <p:nvPr/>
          </p:nvSpPr>
          <p:spPr>
            <a:xfrm>
              <a:off x="595576" y="2826536"/>
              <a:ext cx="1614955" cy="1385206"/>
            </a:xfrm>
            <a:custGeom>
              <a:avLst/>
              <a:gdLst/>
              <a:ahLst/>
              <a:cxnLst/>
              <a:rect l="l" t="t" r="r" b="b"/>
              <a:pathLst>
                <a:path w="1359513" h="1080120">
                  <a:moveTo>
                    <a:pt x="0" y="0"/>
                  </a:moveTo>
                  <a:lnTo>
                    <a:pt x="431981" y="0"/>
                  </a:lnTo>
                  <a:cubicBezTo>
                    <a:pt x="417031" y="24582"/>
                    <a:pt x="410156" y="54712"/>
                    <a:pt x="410156" y="86796"/>
                  </a:cubicBezTo>
                  <a:cubicBezTo>
                    <a:pt x="410156" y="186629"/>
                    <a:pt x="476723" y="267560"/>
                    <a:pt x="558837" y="267560"/>
                  </a:cubicBezTo>
                  <a:cubicBezTo>
                    <a:pt x="640951" y="267560"/>
                    <a:pt x="707518" y="186629"/>
                    <a:pt x="707518" y="86796"/>
                  </a:cubicBezTo>
                  <a:cubicBezTo>
                    <a:pt x="707518" y="54712"/>
                    <a:pt x="700643" y="24581"/>
                    <a:pt x="685694" y="0"/>
                  </a:cubicBezTo>
                  <a:lnTo>
                    <a:pt x="1080120" y="0"/>
                  </a:lnTo>
                  <a:lnTo>
                    <a:pt x="1080120" y="403936"/>
                  </a:lnTo>
                  <a:cubicBezTo>
                    <a:pt x="1106262" y="388320"/>
                    <a:pt x="1137770" y="380746"/>
                    <a:pt x="1171329" y="380746"/>
                  </a:cubicBezTo>
                  <a:cubicBezTo>
                    <a:pt x="1275260" y="380746"/>
                    <a:pt x="1359513" y="453388"/>
                    <a:pt x="1359513" y="542997"/>
                  </a:cubicBezTo>
                  <a:cubicBezTo>
                    <a:pt x="1359513" y="632606"/>
                    <a:pt x="1275260" y="705248"/>
                    <a:pt x="1171329" y="705248"/>
                  </a:cubicBezTo>
                  <a:cubicBezTo>
                    <a:pt x="1137770" y="705248"/>
                    <a:pt x="1106262" y="697674"/>
                    <a:pt x="1080120" y="682058"/>
                  </a:cubicBezTo>
                  <a:lnTo>
                    <a:pt x="1080120" y="1080120"/>
                  </a:lnTo>
                  <a:lnTo>
                    <a:pt x="677434" y="1080120"/>
                  </a:lnTo>
                  <a:cubicBezTo>
                    <a:pt x="689793" y="1057247"/>
                    <a:pt x="695290" y="1030118"/>
                    <a:pt x="695290" y="1001427"/>
                  </a:cubicBezTo>
                  <a:cubicBezTo>
                    <a:pt x="695290" y="901594"/>
                    <a:pt x="628723" y="820663"/>
                    <a:pt x="546609" y="820663"/>
                  </a:cubicBezTo>
                  <a:cubicBezTo>
                    <a:pt x="464495" y="820663"/>
                    <a:pt x="397928" y="901594"/>
                    <a:pt x="397928" y="1001427"/>
                  </a:cubicBezTo>
                  <a:cubicBezTo>
                    <a:pt x="397928" y="1030118"/>
                    <a:pt x="403425" y="1057247"/>
                    <a:pt x="415784" y="1080120"/>
                  </a:cubicBezTo>
                  <a:lnTo>
                    <a:pt x="0" y="1080120"/>
                  </a:ln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23" name="Rectangle 22"/>
            <p:cNvSpPr>
              <a:spLocks noChangeAspect="1"/>
            </p:cNvSpPr>
            <p:nvPr/>
          </p:nvSpPr>
          <p:spPr>
            <a:xfrm>
              <a:off x="610003" y="2981839"/>
              <a:ext cx="1264348"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Public Health</a:t>
              </a:r>
            </a:p>
            <a:p>
              <a:pPr algn="ctr"/>
              <a:r>
                <a:rPr lang="en-GB" sz="1400" b="1" dirty="0" smtClean="0">
                  <a:solidFill>
                    <a:schemeClr val="bg1"/>
                  </a:solidFill>
                </a:rPr>
                <a:t>England</a:t>
              </a:r>
              <a:endParaRPr lang="en-GB" sz="1400" b="1" dirty="0">
                <a:solidFill>
                  <a:schemeClr val="bg1"/>
                </a:solidFill>
              </a:endParaRPr>
            </a:p>
          </p:txBody>
        </p:sp>
      </p:grpSp>
      <p:grpSp>
        <p:nvGrpSpPr>
          <p:cNvPr id="54" name="Group 53"/>
          <p:cNvGrpSpPr/>
          <p:nvPr/>
        </p:nvGrpSpPr>
        <p:grpSpPr>
          <a:xfrm>
            <a:off x="1875285" y="4657024"/>
            <a:ext cx="1958939" cy="1724304"/>
            <a:chOff x="1532681" y="3866982"/>
            <a:chExt cx="1958939" cy="1724304"/>
          </a:xfrm>
        </p:grpSpPr>
        <p:sp>
          <p:nvSpPr>
            <p:cNvPr id="3" name="Oval 128"/>
            <p:cNvSpPr/>
            <p:nvPr/>
          </p:nvSpPr>
          <p:spPr>
            <a:xfrm>
              <a:off x="1532681" y="3866982"/>
              <a:ext cx="1958939" cy="1724304"/>
            </a:xfrm>
            <a:custGeom>
              <a:avLst/>
              <a:gdLst/>
              <a:ahLst/>
              <a:cxnLst/>
              <a:rect l="l" t="t" r="r" b="b"/>
              <a:pathLst>
                <a:path w="1649088" h="1344533">
                  <a:moveTo>
                    <a:pt x="835578" y="0"/>
                  </a:moveTo>
                  <a:cubicBezTo>
                    <a:pt x="917692" y="0"/>
                    <a:pt x="984259" y="80931"/>
                    <a:pt x="984259" y="180764"/>
                  </a:cubicBezTo>
                  <a:cubicBezTo>
                    <a:pt x="984259" y="211272"/>
                    <a:pt x="978043" y="240015"/>
                    <a:pt x="965206" y="264413"/>
                  </a:cubicBezTo>
                  <a:lnTo>
                    <a:pt x="1375638" y="264413"/>
                  </a:lnTo>
                  <a:lnTo>
                    <a:pt x="1375638" y="707732"/>
                  </a:lnTo>
                  <a:cubicBezTo>
                    <a:pt x="1401781" y="691568"/>
                    <a:pt x="1433931" y="683667"/>
                    <a:pt x="1468324" y="683667"/>
                  </a:cubicBezTo>
                  <a:cubicBezTo>
                    <a:pt x="1568157" y="683667"/>
                    <a:pt x="1649088" y="750234"/>
                    <a:pt x="1649088" y="832348"/>
                  </a:cubicBezTo>
                  <a:cubicBezTo>
                    <a:pt x="1649088" y="914462"/>
                    <a:pt x="1568157" y="981029"/>
                    <a:pt x="1468324" y="981029"/>
                  </a:cubicBezTo>
                  <a:cubicBezTo>
                    <a:pt x="1433931" y="981029"/>
                    <a:pt x="1401781" y="973129"/>
                    <a:pt x="1375638" y="956965"/>
                  </a:cubicBezTo>
                  <a:lnTo>
                    <a:pt x="1375638" y="1344533"/>
                  </a:lnTo>
                  <a:lnTo>
                    <a:pt x="295518" y="1344533"/>
                  </a:lnTo>
                  <a:lnTo>
                    <a:pt x="295518" y="944725"/>
                  </a:lnTo>
                  <a:cubicBezTo>
                    <a:pt x="265309" y="968027"/>
                    <a:pt x="224883" y="981027"/>
                    <a:pt x="180764" y="981027"/>
                  </a:cubicBezTo>
                  <a:cubicBezTo>
                    <a:pt x="80931" y="981027"/>
                    <a:pt x="0" y="914460"/>
                    <a:pt x="0" y="832346"/>
                  </a:cubicBezTo>
                  <a:cubicBezTo>
                    <a:pt x="0" y="750232"/>
                    <a:pt x="80931" y="683665"/>
                    <a:pt x="180764" y="683665"/>
                  </a:cubicBezTo>
                  <a:cubicBezTo>
                    <a:pt x="224883" y="683665"/>
                    <a:pt x="265309" y="696665"/>
                    <a:pt x="295518" y="719968"/>
                  </a:cubicBezTo>
                  <a:lnTo>
                    <a:pt x="295518" y="264413"/>
                  </a:lnTo>
                  <a:lnTo>
                    <a:pt x="705950" y="264413"/>
                  </a:lnTo>
                  <a:cubicBezTo>
                    <a:pt x="693114" y="240015"/>
                    <a:pt x="686897" y="211272"/>
                    <a:pt x="686897" y="180764"/>
                  </a:cubicBezTo>
                  <a:cubicBezTo>
                    <a:pt x="686897" y="80931"/>
                    <a:pt x="753464" y="0"/>
                    <a:pt x="835578"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endParaRPr lang="en-GB" sz="1400" b="1">
                <a:solidFill>
                  <a:schemeClr val="bg1"/>
                </a:solidFill>
              </a:endParaRPr>
            </a:p>
          </p:txBody>
        </p:sp>
        <p:sp>
          <p:nvSpPr>
            <p:cNvPr id="24" name="Rectangle 23"/>
            <p:cNvSpPr>
              <a:spLocks noChangeAspect="1"/>
            </p:cNvSpPr>
            <p:nvPr/>
          </p:nvSpPr>
          <p:spPr>
            <a:xfrm>
              <a:off x="1938095"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Highways England</a:t>
              </a:r>
              <a:endParaRPr lang="en-GB" sz="1400" b="1" dirty="0">
                <a:solidFill>
                  <a:schemeClr val="bg1"/>
                </a:solidFill>
              </a:endParaRPr>
            </a:p>
          </p:txBody>
        </p:sp>
      </p:grpSp>
      <p:grpSp>
        <p:nvGrpSpPr>
          <p:cNvPr id="55" name="Group 54"/>
          <p:cNvGrpSpPr/>
          <p:nvPr/>
        </p:nvGrpSpPr>
        <p:grpSpPr>
          <a:xfrm>
            <a:off x="883576" y="4651078"/>
            <a:ext cx="1283066" cy="1730250"/>
            <a:chOff x="597967" y="3861036"/>
            <a:chExt cx="1283066" cy="1730250"/>
          </a:xfrm>
        </p:grpSpPr>
        <p:sp>
          <p:nvSpPr>
            <p:cNvPr id="16" name="Oval 113"/>
            <p:cNvSpPr/>
            <p:nvPr/>
          </p:nvSpPr>
          <p:spPr>
            <a:xfrm rot="5400000">
              <a:off x="374375" y="4084628"/>
              <a:ext cx="1730250" cy="1283066"/>
            </a:xfrm>
            <a:custGeom>
              <a:avLst/>
              <a:gdLst>
                <a:gd name="connsiteX0" fmla="*/ 0 w 1349160"/>
                <a:gd name="connsiteY0" fmla="*/ 527924 h 1080120"/>
                <a:gd name="connsiteX1" fmla="*/ 180764 w 1349160"/>
                <a:gd name="connsiteY1" fmla="*/ 379243 h 1080120"/>
                <a:gd name="connsiteX2" fmla="*/ 269040 w 1349160"/>
                <a:gd name="connsiteY2" fmla="*/ 400862 h 1080120"/>
                <a:gd name="connsiteX3" fmla="*/ 269040 w 1349160"/>
                <a:gd name="connsiteY3" fmla="*/ 0 h 1080120"/>
                <a:gd name="connsiteX4" fmla="*/ 730865 w 1349160"/>
                <a:gd name="connsiteY4" fmla="*/ 0 h 1080120"/>
                <a:gd name="connsiteX5" fmla="*/ 695406 w 1349160"/>
                <a:gd name="connsiteY5" fmla="*/ 113117 h 1080120"/>
                <a:gd name="connsiteX6" fmla="*/ 844087 w 1349160"/>
                <a:gd name="connsiteY6" fmla="*/ 293881 h 1080120"/>
                <a:gd name="connsiteX7" fmla="*/ 992768 w 1349160"/>
                <a:gd name="connsiteY7" fmla="*/ 113117 h 1080120"/>
                <a:gd name="connsiteX8" fmla="*/ 957310 w 1349160"/>
                <a:gd name="connsiteY8" fmla="*/ 0 h 1080120"/>
                <a:gd name="connsiteX9" fmla="*/ 1349160 w 1349160"/>
                <a:gd name="connsiteY9" fmla="*/ 0 h 1080120"/>
                <a:gd name="connsiteX10" fmla="*/ 1349160 w 1349160"/>
                <a:gd name="connsiteY10" fmla="*/ 1080120 h 1080120"/>
                <a:gd name="connsiteX11" fmla="*/ 269040 w 1349160"/>
                <a:gd name="connsiteY11" fmla="*/ 1080120 h 1080120"/>
                <a:gd name="connsiteX12" fmla="*/ 269040 w 1349160"/>
                <a:gd name="connsiteY12" fmla="*/ 667816 h 1080120"/>
                <a:gd name="connsiteX13" fmla="*/ 180764 w 1349160"/>
                <a:gd name="connsiteY13" fmla="*/ 676605 h 1080120"/>
                <a:gd name="connsiteX14" fmla="*/ 0 w 1349160"/>
                <a:gd name="connsiteY14" fmla="*/ 527924 h 1080120"/>
                <a:gd name="connsiteX0" fmla="*/ 9 w 1349169"/>
                <a:gd name="connsiteY0" fmla="*/ 527924 h 1080120"/>
                <a:gd name="connsiteX1" fmla="*/ 180773 w 1349169"/>
                <a:gd name="connsiteY1" fmla="*/ 379243 h 1080120"/>
                <a:gd name="connsiteX2" fmla="*/ 269049 w 1349169"/>
                <a:gd name="connsiteY2" fmla="*/ 400862 h 1080120"/>
                <a:gd name="connsiteX3" fmla="*/ 269049 w 1349169"/>
                <a:gd name="connsiteY3" fmla="*/ 0 h 1080120"/>
                <a:gd name="connsiteX4" fmla="*/ 730874 w 1349169"/>
                <a:gd name="connsiteY4" fmla="*/ 0 h 1080120"/>
                <a:gd name="connsiteX5" fmla="*/ 695415 w 1349169"/>
                <a:gd name="connsiteY5" fmla="*/ 113117 h 1080120"/>
                <a:gd name="connsiteX6" fmla="*/ 844096 w 1349169"/>
                <a:gd name="connsiteY6" fmla="*/ 293881 h 1080120"/>
                <a:gd name="connsiteX7" fmla="*/ 992777 w 1349169"/>
                <a:gd name="connsiteY7" fmla="*/ 113117 h 1080120"/>
                <a:gd name="connsiteX8" fmla="*/ 957319 w 1349169"/>
                <a:gd name="connsiteY8" fmla="*/ 0 h 1080120"/>
                <a:gd name="connsiteX9" fmla="*/ 1349169 w 1349169"/>
                <a:gd name="connsiteY9" fmla="*/ 0 h 1080120"/>
                <a:gd name="connsiteX10" fmla="*/ 1349169 w 1349169"/>
                <a:gd name="connsiteY10" fmla="*/ 1080120 h 1080120"/>
                <a:gd name="connsiteX11" fmla="*/ 269049 w 1349169"/>
                <a:gd name="connsiteY11" fmla="*/ 1080120 h 1080120"/>
                <a:gd name="connsiteX12" fmla="*/ 269049 w 1349169"/>
                <a:gd name="connsiteY12" fmla="*/ 667816 h 1080120"/>
                <a:gd name="connsiteX13" fmla="*/ 174831 w 1349169"/>
                <a:gd name="connsiteY13" fmla="*/ 686227 h 1080120"/>
                <a:gd name="connsiteX14" fmla="*/ 9 w 1349169"/>
                <a:gd name="connsiteY14" fmla="*/ 527924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9169" h="1080120">
                  <a:moveTo>
                    <a:pt x="9" y="527924"/>
                  </a:moveTo>
                  <a:cubicBezTo>
                    <a:pt x="999" y="476760"/>
                    <a:pt x="80940" y="379243"/>
                    <a:pt x="180773" y="379243"/>
                  </a:cubicBezTo>
                  <a:cubicBezTo>
                    <a:pt x="213261" y="379243"/>
                    <a:pt x="243747" y="386292"/>
                    <a:pt x="269049" y="400862"/>
                  </a:cubicBezTo>
                  <a:lnTo>
                    <a:pt x="269049" y="0"/>
                  </a:lnTo>
                  <a:lnTo>
                    <a:pt x="730874" y="0"/>
                  </a:lnTo>
                  <a:cubicBezTo>
                    <a:pt x="708006" y="29854"/>
                    <a:pt x="695415" y="69697"/>
                    <a:pt x="695415" y="113117"/>
                  </a:cubicBezTo>
                  <a:cubicBezTo>
                    <a:pt x="695415" y="212950"/>
                    <a:pt x="761982" y="293881"/>
                    <a:pt x="844096" y="293881"/>
                  </a:cubicBezTo>
                  <a:cubicBezTo>
                    <a:pt x="926210" y="293881"/>
                    <a:pt x="992777" y="212950"/>
                    <a:pt x="992777" y="113117"/>
                  </a:cubicBezTo>
                  <a:cubicBezTo>
                    <a:pt x="992777" y="69697"/>
                    <a:pt x="980186" y="29854"/>
                    <a:pt x="957319" y="0"/>
                  </a:cubicBezTo>
                  <a:lnTo>
                    <a:pt x="1349169" y="0"/>
                  </a:lnTo>
                  <a:lnTo>
                    <a:pt x="1349169" y="1080120"/>
                  </a:lnTo>
                  <a:lnTo>
                    <a:pt x="269049" y="1080120"/>
                  </a:lnTo>
                  <a:lnTo>
                    <a:pt x="269049" y="667816"/>
                  </a:lnTo>
                  <a:cubicBezTo>
                    <a:pt x="243747" y="682386"/>
                    <a:pt x="207319" y="686227"/>
                    <a:pt x="174831" y="686227"/>
                  </a:cubicBezTo>
                  <a:cubicBezTo>
                    <a:pt x="74998" y="686227"/>
                    <a:pt x="-981" y="579088"/>
                    <a:pt x="9" y="52792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144000" rtlCol="0" anchor="ctr"/>
            <a:lstStyle/>
            <a:p>
              <a:pPr algn="ctr"/>
              <a:endParaRPr lang="en-GB" sz="1400" b="1">
                <a:solidFill>
                  <a:schemeClr val="bg1"/>
                </a:solidFill>
              </a:endParaRPr>
            </a:p>
          </p:txBody>
        </p:sp>
        <p:sp>
          <p:nvSpPr>
            <p:cNvPr id="25" name="Rectangle 24"/>
            <p:cNvSpPr>
              <a:spLocks noChangeAspect="1"/>
            </p:cNvSpPr>
            <p:nvPr/>
          </p:nvSpPr>
          <p:spPr>
            <a:xfrm>
              <a:off x="610003" y="4359372"/>
              <a:ext cx="922678"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Transport</a:t>
              </a:r>
              <a:endParaRPr lang="en-GB" sz="1400" b="1" dirty="0">
                <a:solidFill>
                  <a:schemeClr val="bg1"/>
                </a:solidFill>
              </a:endParaRPr>
            </a:p>
          </p:txBody>
        </p:sp>
      </p:grpSp>
      <p:grpSp>
        <p:nvGrpSpPr>
          <p:cNvPr id="45" name="Group 44"/>
          <p:cNvGrpSpPr/>
          <p:nvPr/>
        </p:nvGrpSpPr>
        <p:grpSpPr>
          <a:xfrm>
            <a:off x="2210887" y="3539514"/>
            <a:ext cx="1283066" cy="1385206"/>
            <a:chOff x="1882682" y="2817011"/>
            <a:chExt cx="1283066" cy="1385206"/>
          </a:xfrm>
        </p:grpSpPr>
        <p:sp>
          <p:nvSpPr>
            <p:cNvPr id="11" name="Rectangle 82"/>
            <p:cNvSpPr>
              <a:spLocks noChangeAspect="1"/>
            </p:cNvSpPr>
            <p:nvPr/>
          </p:nvSpPr>
          <p:spPr>
            <a:xfrm>
              <a:off x="1882682" y="2817011"/>
              <a:ext cx="1283066" cy="1385206"/>
            </a:xfrm>
            <a:custGeom>
              <a:avLst/>
              <a:gdLst/>
              <a:ahLst/>
              <a:cxnLst/>
              <a:rect l="l" t="t" r="r" b="b"/>
              <a:pathLst>
                <a:path w="1080120" h="1080120">
                  <a:moveTo>
                    <a:pt x="0" y="5066"/>
                  </a:moveTo>
                  <a:lnTo>
                    <a:pt x="415600" y="5066"/>
                  </a:lnTo>
                  <a:cubicBezTo>
                    <a:pt x="407466" y="27013"/>
                    <a:pt x="403102" y="51334"/>
                    <a:pt x="403102" y="76894"/>
                  </a:cubicBezTo>
                  <a:cubicBezTo>
                    <a:pt x="403102" y="176727"/>
                    <a:pt x="469669" y="257658"/>
                    <a:pt x="551783" y="257658"/>
                  </a:cubicBezTo>
                  <a:cubicBezTo>
                    <a:pt x="633897" y="257658"/>
                    <a:pt x="700464" y="176727"/>
                    <a:pt x="700464" y="76894"/>
                  </a:cubicBezTo>
                  <a:cubicBezTo>
                    <a:pt x="700464" y="51334"/>
                    <a:pt x="696101" y="27013"/>
                    <a:pt x="687967" y="5066"/>
                  </a:cubicBezTo>
                  <a:lnTo>
                    <a:pt x="1070428" y="5066"/>
                  </a:lnTo>
                  <a:lnTo>
                    <a:pt x="1070428" y="411879"/>
                  </a:lnTo>
                  <a:cubicBezTo>
                    <a:pt x="1045091" y="397243"/>
                    <a:pt x="1014537" y="390160"/>
                    <a:pt x="981972" y="390160"/>
                  </a:cubicBezTo>
                  <a:cubicBezTo>
                    <a:pt x="882139" y="390160"/>
                    <a:pt x="801208" y="456727"/>
                    <a:pt x="801208" y="538841"/>
                  </a:cubicBezTo>
                  <a:cubicBezTo>
                    <a:pt x="801208" y="620955"/>
                    <a:pt x="882139" y="687522"/>
                    <a:pt x="981972" y="687522"/>
                  </a:cubicBezTo>
                  <a:cubicBezTo>
                    <a:pt x="1014537" y="687522"/>
                    <a:pt x="1045091" y="680439"/>
                    <a:pt x="1070428" y="665804"/>
                  </a:cubicBezTo>
                  <a:lnTo>
                    <a:pt x="1070428" y="1080120"/>
                  </a:lnTo>
                  <a:lnTo>
                    <a:pt x="673632" y="1080120"/>
                  </a:lnTo>
                  <a:cubicBezTo>
                    <a:pt x="681553" y="1061355"/>
                    <a:pt x="684791" y="1040254"/>
                    <a:pt x="684791" y="1018234"/>
                  </a:cubicBezTo>
                  <a:cubicBezTo>
                    <a:pt x="684791" y="918401"/>
                    <a:pt x="618224" y="837470"/>
                    <a:pt x="536110" y="837470"/>
                  </a:cubicBezTo>
                  <a:cubicBezTo>
                    <a:pt x="453996" y="837470"/>
                    <a:pt x="387429" y="918401"/>
                    <a:pt x="387429" y="1018234"/>
                  </a:cubicBezTo>
                  <a:cubicBezTo>
                    <a:pt x="387429" y="1040254"/>
                    <a:pt x="390668" y="1061355"/>
                    <a:pt x="398588" y="1080120"/>
                  </a:cubicBezTo>
                  <a:lnTo>
                    <a:pt x="0" y="1080120"/>
                  </a:lnTo>
                  <a:lnTo>
                    <a:pt x="0" y="687124"/>
                  </a:lnTo>
                  <a:cubicBezTo>
                    <a:pt x="26142" y="702740"/>
                    <a:pt x="57650" y="710314"/>
                    <a:pt x="91209" y="710314"/>
                  </a:cubicBezTo>
                  <a:cubicBezTo>
                    <a:pt x="195140" y="710314"/>
                    <a:pt x="279393" y="637672"/>
                    <a:pt x="279393" y="548063"/>
                  </a:cubicBezTo>
                  <a:cubicBezTo>
                    <a:pt x="279393" y="458454"/>
                    <a:pt x="195140" y="385812"/>
                    <a:pt x="91209" y="385812"/>
                  </a:cubicBezTo>
                  <a:cubicBezTo>
                    <a:pt x="57650" y="385812"/>
                    <a:pt x="26142" y="393386"/>
                    <a:pt x="0" y="409002"/>
                  </a:cubicBezTo>
                  <a:close/>
                  <a:moveTo>
                    <a:pt x="1079030" y="0"/>
                  </a:moveTo>
                  <a:lnTo>
                    <a:pt x="1080120" y="0"/>
                  </a:lnTo>
                  <a:lnTo>
                    <a:pt x="1080120" y="5066"/>
                  </a:lnTo>
                  <a:lnTo>
                    <a:pt x="1079030" y="5066"/>
                  </a:ln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36000" rIns="0" rtlCol="0" anchor="ctr">
              <a:flatTx/>
            </a:bodyPr>
            <a:lstStyle/>
            <a:p>
              <a:pPr algn="ctr"/>
              <a:endParaRPr lang="en-GB" sz="1400" b="1" dirty="0">
                <a:solidFill>
                  <a:schemeClr val="bg1"/>
                </a:solidFill>
              </a:endParaRPr>
            </a:p>
          </p:txBody>
        </p:sp>
        <p:sp>
          <p:nvSpPr>
            <p:cNvPr id="26" name="Rectangle 25"/>
            <p:cNvSpPr>
              <a:spLocks noChangeAspect="1"/>
            </p:cNvSpPr>
            <p:nvPr/>
          </p:nvSpPr>
          <p:spPr>
            <a:xfrm>
              <a:off x="197209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Ports</a:t>
              </a:r>
              <a:endParaRPr lang="en-GB" sz="1400" b="1" dirty="0">
                <a:solidFill>
                  <a:schemeClr val="bg1"/>
                </a:solidFill>
              </a:endParaRPr>
            </a:p>
          </p:txBody>
        </p:sp>
      </p:grpSp>
      <p:grpSp>
        <p:nvGrpSpPr>
          <p:cNvPr id="52" name="Group 51"/>
          <p:cNvGrpSpPr/>
          <p:nvPr/>
        </p:nvGrpSpPr>
        <p:grpSpPr>
          <a:xfrm>
            <a:off x="4854398" y="4996122"/>
            <a:ext cx="1617021" cy="1385206"/>
            <a:chOff x="4425725" y="4206080"/>
            <a:chExt cx="1617021" cy="1385206"/>
          </a:xfrm>
        </p:grpSpPr>
        <p:sp>
          <p:nvSpPr>
            <p:cNvPr id="18" name="Rectangle 88"/>
            <p:cNvSpPr>
              <a:spLocks noChangeAspect="1"/>
            </p:cNvSpPr>
            <p:nvPr/>
          </p:nvSpPr>
          <p:spPr>
            <a:xfrm>
              <a:off x="4425725" y="4206080"/>
              <a:ext cx="1617021" cy="1385206"/>
            </a:xfrm>
            <a:custGeom>
              <a:avLst/>
              <a:gdLst/>
              <a:ahLst/>
              <a:cxnLst/>
              <a:rect l="l" t="t" r="r" b="b"/>
              <a:pathLst>
                <a:path w="1361252" h="1080120">
                  <a:moveTo>
                    <a:pt x="0" y="0"/>
                  </a:moveTo>
                  <a:lnTo>
                    <a:pt x="376714" y="0"/>
                  </a:lnTo>
                  <a:cubicBezTo>
                    <a:pt x="366133" y="21722"/>
                    <a:pt x="361450" y="46871"/>
                    <a:pt x="361450" y="73348"/>
                  </a:cubicBezTo>
                  <a:cubicBezTo>
                    <a:pt x="361450" y="173181"/>
                    <a:pt x="428017" y="254112"/>
                    <a:pt x="510131" y="254112"/>
                  </a:cubicBezTo>
                  <a:cubicBezTo>
                    <a:pt x="592245" y="254112"/>
                    <a:pt x="658812" y="173181"/>
                    <a:pt x="658812" y="73348"/>
                  </a:cubicBezTo>
                  <a:cubicBezTo>
                    <a:pt x="658812" y="46871"/>
                    <a:pt x="654130" y="21722"/>
                    <a:pt x="643550" y="0"/>
                  </a:cubicBezTo>
                  <a:lnTo>
                    <a:pt x="1080120" y="0"/>
                  </a:lnTo>
                  <a:lnTo>
                    <a:pt x="1080120" y="419704"/>
                  </a:lnTo>
                  <a:cubicBezTo>
                    <a:pt x="1107691" y="400897"/>
                    <a:pt x="1142738" y="391379"/>
                    <a:pt x="1180488" y="391379"/>
                  </a:cubicBezTo>
                  <a:cubicBezTo>
                    <a:pt x="1280321" y="391379"/>
                    <a:pt x="1361252" y="457946"/>
                    <a:pt x="1361252" y="540060"/>
                  </a:cubicBezTo>
                  <a:cubicBezTo>
                    <a:pt x="1361252" y="622174"/>
                    <a:pt x="1280321" y="688741"/>
                    <a:pt x="1180488" y="688741"/>
                  </a:cubicBezTo>
                  <a:cubicBezTo>
                    <a:pt x="1142738" y="688741"/>
                    <a:pt x="1107691" y="679223"/>
                    <a:pt x="1080120" y="660417"/>
                  </a:cubicBezTo>
                  <a:lnTo>
                    <a:pt x="1080120" y="1080120"/>
                  </a:lnTo>
                  <a:lnTo>
                    <a:pt x="12104" y="1080120"/>
                  </a:lnTo>
                  <a:lnTo>
                    <a:pt x="12104" y="673078"/>
                  </a:lnTo>
                  <a:cubicBezTo>
                    <a:pt x="37444" y="687720"/>
                    <a:pt x="68004" y="694805"/>
                    <a:pt x="100575" y="694805"/>
                  </a:cubicBezTo>
                  <a:cubicBezTo>
                    <a:pt x="200408" y="694805"/>
                    <a:pt x="281339" y="628238"/>
                    <a:pt x="281339" y="546124"/>
                  </a:cubicBezTo>
                  <a:cubicBezTo>
                    <a:pt x="281339" y="464010"/>
                    <a:pt x="200408" y="397443"/>
                    <a:pt x="100575" y="397443"/>
                  </a:cubicBezTo>
                  <a:cubicBezTo>
                    <a:pt x="68004" y="397443"/>
                    <a:pt x="37444" y="404529"/>
                    <a:pt x="12104" y="419170"/>
                  </a:cubicBezTo>
                  <a:lnTo>
                    <a:pt x="12104" y="6064"/>
                  </a:lnTo>
                  <a:lnTo>
                    <a:pt x="0" y="6064"/>
                  </a:lnTo>
                  <a:close/>
                </a:path>
              </a:pathLst>
            </a:custGeom>
            <a:solidFill>
              <a:schemeClr val="tx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27" name="Rectangle 26"/>
            <p:cNvSpPr>
              <a:spLocks noChangeAspect="1"/>
            </p:cNvSpPr>
            <p:nvPr/>
          </p:nvSpPr>
          <p:spPr>
            <a:xfrm>
              <a:off x="4555346"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Health &amp;</a:t>
              </a:r>
              <a:br>
                <a:rPr lang="en-GB" sz="1400" b="1" dirty="0" smtClean="0">
                  <a:solidFill>
                    <a:schemeClr val="bg1"/>
                  </a:solidFill>
                </a:rPr>
              </a:br>
              <a:r>
                <a:rPr lang="en-GB" sz="1400" b="1" dirty="0" smtClean="0">
                  <a:solidFill>
                    <a:schemeClr val="bg1"/>
                  </a:solidFill>
                </a:rPr>
                <a:t>Safety</a:t>
              </a:r>
              <a:br>
                <a:rPr lang="en-GB" sz="1400" b="1" dirty="0" smtClean="0">
                  <a:solidFill>
                    <a:schemeClr val="bg1"/>
                  </a:solidFill>
                </a:rPr>
              </a:br>
              <a:r>
                <a:rPr lang="en-GB" sz="1400" b="1" dirty="0" smtClean="0">
                  <a:solidFill>
                    <a:schemeClr val="bg1"/>
                  </a:solidFill>
                </a:rPr>
                <a:t>Executive</a:t>
              </a:r>
              <a:endParaRPr lang="en-GB" sz="1400" b="1" dirty="0">
                <a:solidFill>
                  <a:schemeClr val="bg1"/>
                </a:solidFill>
              </a:endParaRPr>
            </a:p>
          </p:txBody>
        </p:sp>
      </p:grpSp>
      <p:grpSp>
        <p:nvGrpSpPr>
          <p:cNvPr id="47" name="Group 46"/>
          <p:cNvGrpSpPr/>
          <p:nvPr/>
        </p:nvGrpSpPr>
        <p:grpSpPr>
          <a:xfrm>
            <a:off x="4858771" y="3549040"/>
            <a:ext cx="1628782" cy="1725696"/>
            <a:chOff x="4425725" y="2826537"/>
            <a:chExt cx="1628782" cy="1725696"/>
          </a:xfrm>
        </p:grpSpPr>
        <p:sp>
          <p:nvSpPr>
            <p:cNvPr id="13" name="Rectangle 86"/>
            <p:cNvSpPr>
              <a:spLocks noChangeAspect="1"/>
            </p:cNvSpPr>
            <p:nvPr/>
          </p:nvSpPr>
          <p:spPr>
            <a:xfrm>
              <a:off x="4425725" y="2826537"/>
              <a:ext cx="1628782" cy="1725696"/>
            </a:xfrm>
            <a:custGeom>
              <a:avLst/>
              <a:gdLst>
                <a:gd name="connsiteX0" fmla="*/ 5237 w 1371153"/>
                <a:gd name="connsiteY0" fmla="*/ 0 h 1344101"/>
                <a:gd name="connsiteX1" fmla="*/ 378768 w 1371153"/>
                <a:gd name="connsiteY1" fmla="*/ 0 h 1344101"/>
                <a:gd name="connsiteX2" fmla="*/ 366403 w 1371153"/>
                <a:gd name="connsiteY2" fmla="*/ 71064 h 1344101"/>
                <a:gd name="connsiteX3" fmla="*/ 515084 w 1371153"/>
                <a:gd name="connsiteY3" fmla="*/ 251828 h 1344101"/>
                <a:gd name="connsiteX4" fmla="*/ 663765 w 1371153"/>
                <a:gd name="connsiteY4" fmla="*/ 71064 h 1344101"/>
                <a:gd name="connsiteX5" fmla="*/ 651401 w 1371153"/>
                <a:gd name="connsiteY5" fmla="*/ 0 h 1344101"/>
                <a:gd name="connsiteX6" fmla="*/ 1080120 w 1371153"/>
                <a:gd name="connsiteY6" fmla="*/ 0 h 1344101"/>
                <a:gd name="connsiteX7" fmla="*/ 1080120 w 1371153"/>
                <a:gd name="connsiteY7" fmla="*/ 425194 h 1344101"/>
                <a:gd name="connsiteX8" fmla="*/ 1190389 w 1371153"/>
                <a:gd name="connsiteY8" fmla="*/ 391379 h 1344101"/>
                <a:gd name="connsiteX9" fmla="*/ 1371153 w 1371153"/>
                <a:gd name="connsiteY9" fmla="*/ 540060 h 1344101"/>
                <a:gd name="connsiteX10" fmla="*/ 1190389 w 1371153"/>
                <a:gd name="connsiteY10" fmla="*/ 688741 h 1344101"/>
                <a:gd name="connsiteX11" fmla="*/ 1080120 w 1371153"/>
                <a:gd name="connsiteY11" fmla="*/ 654926 h 1344101"/>
                <a:gd name="connsiteX12" fmla="*/ 1080120 w 1371153"/>
                <a:gd name="connsiteY12" fmla="*/ 1080120 h 1344101"/>
                <a:gd name="connsiteX13" fmla="*/ 645045 w 1371153"/>
                <a:gd name="connsiteY13" fmla="*/ 1080120 h 1344101"/>
                <a:gd name="connsiteX14" fmla="*/ 663858 w 1371153"/>
                <a:gd name="connsiteY14" fmla="*/ 1163337 h 1344101"/>
                <a:gd name="connsiteX15" fmla="*/ 515177 w 1371153"/>
                <a:gd name="connsiteY15" fmla="*/ 1344101 h 1344101"/>
                <a:gd name="connsiteX16" fmla="*/ 366496 w 1371153"/>
                <a:gd name="connsiteY16" fmla="*/ 1163337 h 1344101"/>
                <a:gd name="connsiteX17" fmla="*/ 378895 w 1371153"/>
                <a:gd name="connsiteY17" fmla="*/ 1080120 h 1344101"/>
                <a:gd name="connsiteX18" fmla="*/ 0 w 1371153"/>
                <a:gd name="connsiteY18" fmla="*/ 1080120 h 1344101"/>
                <a:gd name="connsiteX19" fmla="*/ 0 w 1371153"/>
                <a:gd name="connsiteY19" fmla="*/ 1079356 h 1344101"/>
                <a:gd name="connsiteX20" fmla="*/ 5237 w 1371153"/>
                <a:gd name="connsiteY20" fmla="*/ 1079356 h 1344101"/>
                <a:gd name="connsiteX21" fmla="*/ 5237 w 1371153"/>
                <a:gd name="connsiteY21" fmla="*/ 660354 h 1344101"/>
                <a:gd name="connsiteX22" fmla="*/ 104341 w 1371153"/>
                <a:gd name="connsiteY22" fmla="*/ 687977 h 1344101"/>
                <a:gd name="connsiteX23" fmla="*/ 285105 w 1371153"/>
                <a:gd name="connsiteY23" fmla="*/ 539296 h 1344101"/>
                <a:gd name="connsiteX24" fmla="*/ 104341 w 1371153"/>
                <a:gd name="connsiteY24" fmla="*/ 390615 h 1344101"/>
                <a:gd name="connsiteX25" fmla="*/ 5237 w 1371153"/>
                <a:gd name="connsiteY25" fmla="*/ 418239 h 1344101"/>
                <a:gd name="connsiteX26" fmla="*/ 5237 w 1371153"/>
                <a:gd name="connsiteY26" fmla="*/ 0 h 1344101"/>
                <a:gd name="connsiteX0" fmla="*/ 5237 w 1371153"/>
                <a:gd name="connsiteY0" fmla="*/ 0 h 1345223"/>
                <a:gd name="connsiteX1" fmla="*/ 378768 w 1371153"/>
                <a:gd name="connsiteY1" fmla="*/ 0 h 1345223"/>
                <a:gd name="connsiteX2" fmla="*/ 366403 w 1371153"/>
                <a:gd name="connsiteY2" fmla="*/ 71064 h 1345223"/>
                <a:gd name="connsiteX3" fmla="*/ 515084 w 1371153"/>
                <a:gd name="connsiteY3" fmla="*/ 251828 h 1345223"/>
                <a:gd name="connsiteX4" fmla="*/ 663765 w 1371153"/>
                <a:gd name="connsiteY4" fmla="*/ 71064 h 1345223"/>
                <a:gd name="connsiteX5" fmla="*/ 651401 w 1371153"/>
                <a:gd name="connsiteY5" fmla="*/ 0 h 1345223"/>
                <a:gd name="connsiteX6" fmla="*/ 1080120 w 1371153"/>
                <a:gd name="connsiteY6" fmla="*/ 0 h 1345223"/>
                <a:gd name="connsiteX7" fmla="*/ 1080120 w 1371153"/>
                <a:gd name="connsiteY7" fmla="*/ 425194 h 1345223"/>
                <a:gd name="connsiteX8" fmla="*/ 1190389 w 1371153"/>
                <a:gd name="connsiteY8" fmla="*/ 391379 h 1345223"/>
                <a:gd name="connsiteX9" fmla="*/ 1371153 w 1371153"/>
                <a:gd name="connsiteY9" fmla="*/ 540060 h 1345223"/>
                <a:gd name="connsiteX10" fmla="*/ 1190389 w 1371153"/>
                <a:gd name="connsiteY10" fmla="*/ 688741 h 1345223"/>
                <a:gd name="connsiteX11" fmla="*/ 1080120 w 1371153"/>
                <a:gd name="connsiteY11" fmla="*/ 654926 h 1345223"/>
                <a:gd name="connsiteX12" fmla="*/ 1080120 w 1371153"/>
                <a:gd name="connsiteY12" fmla="*/ 1080120 h 1345223"/>
                <a:gd name="connsiteX13" fmla="*/ 645045 w 1371153"/>
                <a:gd name="connsiteY13" fmla="*/ 1080120 h 1345223"/>
                <a:gd name="connsiteX14" fmla="*/ 663858 w 1371153"/>
                <a:gd name="connsiteY14" fmla="*/ 1163337 h 1345223"/>
                <a:gd name="connsiteX15" fmla="*/ 515177 w 1371153"/>
                <a:gd name="connsiteY15" fmla="*/ 1344101 h 1345223"/>
                <a:gd name="connsiteX16" fmla="*/ 376520 w 1371153"/>
                <a:gd name="connsiteY16" fmla="*/ 1236256 h 1345223"/>
                <a:gd name="connsiteX17" fmla="*/ 366496 w 1371153"/>
                <a:gd name="connsiteY17" fmla="*/ 1163337 h 1345223"/>
                <a:gd name="connsiteX18" fmla="*/ 378895 w 1371153"/>
                <a:gd name="connsiteY18" fmla="*/ 1080120 h 1345223"/>
                <a:gd name="connsiteX19" fmla="*/ 0 w 1371153"/>
                <a:gd name="connsiteY19" fmla="*/ 1080120 h 1345223"/>
                <a:gd name="connsiteX20" fmla="*/ 0 w 1371153"/>
                <a:gd name="connsiteY20" fmla="*/ 1079356 h 1345223"/>
                <a:gd name="connsiteX21" fmla="*/ 5237 w 1371153"/>
                <a:gd name="connsiteY21" fmla="*/ 1079356 h 1345223"/>
                <a:gd name="connsiteX22" fmla="*/ 5237 w 1371153"/>
                <a:gd name="connsiteY22" fmla="*/ 660354 h 1345223"/>
                <a:gd name="connsiteX23" fmla="*/ 104341 w 1371153"/>
                <a:gd name="connsiteY23" fmla="*/ 687977 h 1345223"/>
                <a:gd name="connsiteX24" fmla="*/ 285105 w 1371153"/>
                <a:gd name="connsiteY24" fmla="*/ 539296 h 1345223"/>
                <a:gd name="connsiteX25" fmla="*/ 104341 w 1371153"/>
                <a:gd name="connsiteY25" fmla="*/ 390615 h 1345223"/>
                <a:gd name="connsiteX26" fmla="*/ 5237 w 1371153"/>
                <a:gd name="connsiteY26" fmla="*/ 418239 h 1345223"/>
                <a:gd name="connsiteX27" fmla="*/ 5237 w 1371153"/>
                <a:gd name="connsiteY27" fmla="*/ 0 h 1345223"/>
                <a:gd name="connsiteX0" fmla="*/ 5237 w 1371153"/>
                <a:gd name="connsiteY0" fmla="*/ 0 h 1345618"/>
                <a:gd name="connsiteX1" fmla="*/ 378768 w 1371153"/>
                <a:gd name="connsiteY1" fmla="*/ 0 h 1345618"/>
                <a:gd name="connsiteX2" fmla="*/ 366403 w 1371153"/>
                <a:gd name="connsiteY2" fmla="*/ 71064 h 1345618"/>
                <a:gd name="connsiteX3" fmla="*/ 515084 w 1371153"/>
                <a:gd name="connsiteY3" fmla="*/ 251828 h 1345618"/>
                <a:gd name="connsiteX4" fmla="*/ 663765 w 1371153"/>
                <a:gd name="connsiteY4" fmla="*/ 71064 h 1345618"/>
                <a:gd name="connsiteX5" fmla="*/ 651401 w 1371153"/>
                <a:gd name="connsiteY5" fmla="*/ 0 h 1345618"/>
                <a:gd name="connsiteX6" fmla="*/ 1080120 w 1371153"/>
                <a:gd name="connsiteY6" fmla="*/ 0 h 1345618"/>
                <a:gd name="connsiteX7" fmla="*/ 1080120 w 1371153"/>
                <a:gd name="connsiteY7" fmla="*/ 425194 h 1345618"/>
                <a:gd name="connsiteX8" fmla="*/ 1190389 w 1371153"/>
                <a:gd name="connsiteY8" fmla="*/ 391379 h 1345618"/>
                <a:gd name="connsiteX9" fmla="*/ 1371153 w 1371153"/>
                <a:gd name="connsiteY9" fmla="*/ 540060 h 1345618"/>
                <a:gd name="connsiteX10" fmla="*/ 1190389 w 1371153"/>
                <a:gd name="connsiteY10" fmla="*/ 688741 h 1345618"/>
                <a:gd name="connsiteX11" fmla="*/ 1080120 w 1371153"/>
                <a:gd name="connsiteY11" fmla="*/ 654926 h 1345618"/>
                <a:gd name="connsiteX12" fmla="*/ 1080120 w 1371153"/>
                <a:gd name="connsiteY12" fmla="*/ 1080120 h 1345618"/>
                <a:gd name="connsiteX13" fmla="*/ 645045 w 1371153"/>
                <a:gd name="connsiteY13" fmla="*/ 1080120 h 1345618"/>
                <a:gd name="connsiteX14" fmla="*/ 663858 w 1371153"/>
                <a:gd name="connsiteY14" fmla="*/ 1163337 h 1345618"/>
                <a:gd name="connsiteX15" fmla="*/ 515177 w 1371153"/>
                <a:gd name="connsiteY15" fmla="*/ 1344101 h 1345618"/>
                <a:gd name="connsiteX16" fmla="*/ 376520 w 1371153"/>
                <a:gd name="connsiteY16" fmla="*/ 1236256 h 1345618"/>
                <a:gd name="connsiteX17" fmla="*/ 366496 w 1371153"/>
                <a:gd name="connsiteY17" fmla="*/ 1163337 h 1345618"/>
                <a:gd name="connsiteX18" fmla="*/ 378895 w 1371153"/>
                <a:gd name="connsiteY18" fmla="*/ 1080120 h 1345618"/>
                <a:gd name="connsiteX19" fmla="*/ 0 w 1371153"/>
                <a:gd name="connsiteY19" fmla="*/ 1080120 h 1345618"/>
                <a:gd name="connsiteX20" fmla="*/ 0 w 1371153"/>
                <a:gd name="connsiteY20" fmla="*/ 1079356 h 1345618"/>
                <a:gd name="connsiteX21" fmla="*/ 5237 w 1371153"/>
                <a:gd name="connsiteY21" fmla="*/ 1079356 h 1345618"/>
                <a:gd name="connsiteX22" fmla="*/ 5237 w 1371153"/>
                <a:gd name="connsiteY22" fmla="*/ 660354 h 1345618"/>
                <a:gd name="connsiteX23" fmla="*/ 104341 w 1371153"/>
                <a:gd name="connsiteY23" fmla="*/ 687977 h 1345618"/>
                <a:gd name="connsiteX24" fmla="*/ 285105 w 1371153"/>
                <a:gd name="connsiteY24" fmla="*/ 539296 h 1345618"/>
                <a:gd name="connsiteX25" fmla="*/ 104341 w 1371153"/>
                <a:gd name="connsiteY25" fmla="*/ 390615 h 1345618"/>
                <a:gd name="connsiteX26" fmla="*/ 5237 w 1371153"/>
                <a:gd name="connsiteY26" fmla="*/ 418239 h 1345618"/>
                <a:gd name="connsiteX27" fmla="*/ 5237 w 1371153"/>
                <a:gd name="connsiteY27" fmla="*/ 0 h 13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153" h="1345618">
                  <a:moveTo>
                    <a:pt x="5237" y="0"/>
                  </a:moveTo>
                  <a:lnTo>
                    <a:pt x="378768" y="0"/>
                  </a:lnTo>
                  <a:lnTo>
                    <a:pt x="366403" y="71064"/>
                  </a:lnTo>
                  <a:cubicBezTo>
                    <a:pt x="366403" y="170897"/>
                    <a:pt x="432970" y="251828"/>
                    <a:pt x="515084" y="251828"/>
                  </a:cubicBezTo>
                  <a:cubicBezTo>
                    <a:pt x="597198" y="251828"/>
                    <a:pt x="663765" y="170897"/>
                    <a:pt x="663765" y="71064"/>
                  </a:cubicBezTo>
                  <a:cubicBezTo>
                    <a:pt x="663765" y="45782"/>
                    <a:pt x="659496" y="21712"/>
                    <a:pt x="651401" y="0"/>
                  </a:cubicBezTo>
                  <a:lnTo>
                    <a:pt x="1080120" y="0"/>
                  </a:lnTo>
                  <a:lnTo>
                    <a:pt x="1080120" y="425194"/>
                  </a:lnTo>
                  <a:cubicBezTo>
                    <a:pt x="1109503" y="403232"/>
                    <a:pt x="1148263" y="391379"/>
                    <a:pt x="1190389" y="391379"/>
                  </a:cubicBezTo>
                  <a:cubicBezTo>
                    <a:pt x="1290222" y="391379"/>
                    <a:pt x="1371153" y="457946"/>
                    <a:pt x="1371153" y="540060"/>
                  </a:cubicBezTo>
                  <a:cubicBezTo>
                    <a:pt x="1371153" y="622174"/>
                    <a:pt x="1290222" y="688741"/>
                    <a:pt x="1190389" y="688741"/>
                  </a:cubicBezTo>
                  <a:cubicBezTo>
                    <a:pt x="1148263" y="688741"/>
                    <a:pt x="1109503" y="676889"/>
                    <a:pt x="1080120" y="654926"/>
                  </a:cubicBezTo>
                  <a:lnTo>
                    <a:pt x="1080120" y="1080120"/>
                  </a:lnTo>
                  <a:lnTo>
                    <a:pt x="645045" y="1080120"/>
                  </a:lnTo>
                  <a:cubicBezTo>
                    <a:pt x="657716" y="1104432"/>
                    <a:pt x="663858" y="1133013"/>
                    <a:pt x="663858" y="1163337"/>
                  </a:cubicBezTo>
                  <a:cubicBezTo>
                    <a:pt x="663858" y="1263170"/>
                    <a:pt x="563067" y="1331948"/>
                    <a:pt x="515177" y="1344101"/>
                  </a:cubicBezTo>
                  <a:cubicBezTo>
                    <a:pt x="467287" y="1356254"/>
                    <a:pt x="410922" y="1293121"/>
                    <a:pt x="376520" y="1236256"/>
                  </a:cubicBezTo>
                  <a:cubicBezTo>
                    <a:pt x="351740" y="1206129"/>
                    <a:pt x="366100" y="1189360"/>
                    <a:pt x="366496" y="1163337"/>
                  </a:cubicBezTo>
                  <a:cubicBezTo>
                    <a:pt x="366892" y="1137314"/>
                    <a:pt x="366223" y="1104432"/>
                    <a:pt x="378895" y="1080120"/>
                  </a:cubicBezTo>
                  <a:lnTo>
                    <a:pt x="0" y="1080120"/>
                  </a:lnTo>
                  <a:lnTo>
                    <a:pt x="0" y="1079356"/>
                  </a:lnTo>
                  <a:lnTo>
                    <a:pt x="5237" y="1079356"/>
                  </a:lnTo>
                  <a:lnTo>
                    <a:pt x="5237" y="660354"/>
                  </a:lnTo>
                  <a:cubicBezTo>
                    <a:pt x="32575" y="678737"/>
                    <a:pt x="67146" y="687977"/>
                    <a:pt x="104341" y="687977"/>
                  </a:cubicBezTo>
                  <a:cubicBezTo>
                    <a:pt x="204174" y="687977"/>
                    <a:pt x="285105" y="621410"/>
                    <a:pt x="285105" y="539296"/>
                  </a:cubicBezTo>
                  <a:cubicBezTo>
                    <a:pt x="285105" y="457182"/>
                    <a:pt x="204174" y="390615"/>
                    <a:pt x="104341" y="390615"/>
                  </a:cubicBezTo>
                  <a:cubicBezTo>
                    <a:pt x="67146" y="390615"/>
                    <a:pt x="32575" y="399855"/>
                    <a:pt x="5237" y="418239"/>
                  </a:cubicBezTo>
                  <a:lnTo>
                    <a:pt x="5237" y="0"/>
                  </a:ln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216000" rIns="0" rtlCol="0" anchor="ctr">
              <a:flatTx/>
            </a:bodyPr>
            <a:lstStyle/>
            <a:p>
              <a:pPr algn="ctr"/>
              <a:endParaRPr lang="en-GB" sz="1400" b="1" dirty="0">
                <a:solidFill>
                  <a:schemeClr val="bg1"/>
                </a:solidFill>
              </a:endParaRPr>
            </a:p>
          </p:txBody>
        </p:sp>
        <p:sp>
          <p:nvSpPr>
            <p:cNvPr id="28" name="Rectangle 27"/>
            <p:cNvSpPr>
              <a:spLocks noChangeAspect="1"/>
            </p:cNvSpPr>
            <p:nvPr/>
          </p:nvSpPr>
          <p:spPr>
            <a:xfrm>
              <a:off x="4565309"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Military</a:t>
              </a:r>
              <a:endParaRPr lang="en-GB" sz="1400" b="1" dirty="0">
                <a:solidFill>
                  <a:schemeClr val="bg1"/>
                </a:solidFill>
              </a:endParaRPr>
            </a:p>
          </p:txBody>
        </p:sp>
      </p:grpSp>
      <p:grpSp>
        <p:nvGrpSpPr>
          <p:cNvPr id="41" name="Group 40"/>
          <p:cNvGrpSpPr/>
          <p:nvPr/>
        </p:nvGrpSpPr>
        <p:grpSpPr>
          <a:xfrm>
            <a:off x="4887451" y="2105803"/>
            <a:ext cx="1586576" cy="1709144"/>
            <a:chOff x="4437509" y="1438955"/>
            <a:chExt cx="1586576" cy="1709144"/>
          </a:xfrm>
        </p:grpSpPr>
        <p:sp>
          <p:nvSpPr>
            <p:cNvPr id="7" name="Rectangle 84"/>
            <p:cNvSpPr>
              <a:spLocks noChangeAspect="1"/>
            </p:cNvSpPr>
            <p:nvPr/>
          </p:nvSpPr>
          <p:spPr>
            <a:xfrm>
              <a:off x="4437509" y="1438955"/>
              <a:ext cx="1586576" cy="1709144"/>
            </a:xfrm>
            <a:custGeom>
              <a:avLst/>
              <a:gdLst/>
              <a:ahLst/>
              <a:cxnLst/>
              <a:rect l="l" t="t" r="r" b="b"/>
              <a:pathLst>
                <a:path w="1335623" h="1332712">
                  <a:moveTo>
                    <a:pt x="0" y="0"/>
                  </a:moveTo>
                  <a:lnTo>
                    <a:pt x="1073735" y="0"/>
                  </a:lnTo>
                  <a:lnTo>
                    <a:pt x="1073735" y="443481"/>
                  </a:lnTo>
                  <a:cubicBezTo>
                    <a:pt x="1097628" y="431616"/>
                    <a:pt x="1125422" y="425828"/>
                    <a:pt x="1154859" y="425828"/>
                  </a:cubicBezTo>
                  <a:cubicBezTo>
                    <a:pt x="1254692" y="425828"/>
                    <a:pt x="1335623" y="492395"/>
                    <a:pt x="1335623" y="574509"/>
                  </a:cubicBezTo>
                  <a:cubicBezTo>
                    <a:pt x="1335623" y="656623"/>
                    <a:pt x="1254692" y="723190"/>
                    <a:pt x="1154859" y="723190"/>
                  </a:cubicBezTo>
                  <a:cubicBezTo>
                    <a:pt x="1125422" y="723190"/>
                    <a:pt x="1097628" y="717402"/>
                    <a:pt x="1073735" y="705538"/>
                  </a:cubicBezTo>
                  <a:lnTo>
                    <a:pt x="1073735" y="1080120"/>
                  </a:lnTo>
                  <a:lnTo>
                    <a:pt x="644976" y="1080120"/>
                  </a:lnTo>
                  <a:cubicBezTo>
                    <a:pt x="653110" y="1102067"/>
                    <a:pt x="657473" y="1126388"/>
                    <a:pt x="657473" y="1151948"/>
                  </a:cubicBezTo>
                  <a:cubicBezTo>
                    <a:pt x="657473" y="1251781"/>
                    <a:pt x="590906" y="1332712"/>
                    <a:pt x="508792" y="1332712"/>
                  </a:cubicBezTo>
                  <a:cubicBezTo>
                    <a:pt x="426678" y="1332712"/>
                    <a:pt x="360111" y="1251781"/>
                    <a:pt x="360111" y="1151948"/>
                  </a:cubicBezTo>
                  <a:cubicBezTo>
                    <a:pt x="360111" y="1126388"/>
                    <a:pt x="364475" y="1102067"/>
                    <a:pt x="372609" y="1080120"/>
                  </a:cubicBezTo>
                  <a:lnTo>
                    <a:pt x="0" y="1080120"/>
                  </a:lnTo>
                  <a:lnTo>
                    <a:pt x="0" y="701463"/>
                  </a:lnTo>
                  <a:cubicBezTo>
                    <a:pt x="25340" y="716104"/>
                    <a:pt x="55900" y="723190"/>
                    <a:pt x="88471" y="723190"/>
                  </a:cubicBezTo>
                  <a:cubicBezTo>
                    <a:pt x="188304" y="723190"/>
                    <a:pt x="269235" y="656623"/>
                    <a:pt x="269235" y="574509"/>
                  </a:cubicBezTo>
                  <a:cubicBezTo>
                    <a:pt x="269235" y="492395"/>
                    <a:pt x="188304" y="425828"/>
                    <a:pt x="88471" y="425828"/>
                  </a:cubicBezTo>
                  <a:cubicBezTo>
                    <a:pt x="55900" y="425828"/>
                    <a:pt x="25340" y="432914"/>
                    <a:pt x="0" y="447555"/>
                  </a:cubicBez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72000" rIns="0" rtlCol="0" anchor="ctr">
              <a:flatTx/>
            </a:bodyPr>
            <a:lstStyle/>
            <a:p>
              <a:pPr algn="ctr"/>
              <a:endParaRPr lang="en-GB" sz="1400" b="1" dirty="0">
                <a:solidFill>
                  <a:schemeClr val="bg1"/>
                </a:solidFill>
              </a:endParaRPr>
            </a:p>
          </p:txBody>
        </p:sp>
        <p:sp>
          <p:nvSpPr>
            <p:cNvPr id="29" name="Rectangle 28"/>
            <p:cNvSpPr>
              <a:spLocks noChangeAspect="1"/>
            </p:cNvSpPr>
            <p:nvPr/>
          </p:nvSpPr>
          <p:spPr>
            <a:xfrm>
              <a:off x="4555346"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Coast-</a:t>
              </a:r>
              <a:br>
                <a:rPr lang="en-GB" sz="1400" b="1" dirty="0" smtClean="0">
                  <a:solidFill>
                    <a:schemeClr val="bg1"/>
                  </a:solidFill>
                </a:rPr>
              </a:br>
              <a:r>
                <a:rPr lang="en-GB" sz="1400" b="1" dirty="0" smtClean="0">
                  <a:solidFill>
                    <a:schemeClr val="bg1"/>
                  </a:solidFill>
                </a:rPr>
                <a:t>guard</a:t>
              </a:r>
              <a:endParaRPr lang="en-GB" sz="1400" b="1" dirty="0">
                <a:solidFill>
                  <a:schemeClr val="bg1"/>
                </a:solidFill>
              </a:endParaRPr>
            </a:p>
          </p:txBody>
        </p:sp>
      </p:grpSp>
      <p:grpSp>
        <p:nvGrpSpPr>
          <p:cNvPr id="39" name="Group 38"/>
          <p:cNvGrpSpPr/>
          <p:nvPr/>
        </p:nvGrpSpPr>
        <p:grpSpPr>
          <a:xfrm>
            <a:off x="2226743" y="2105803"/>
            <a:ext cx="1605281" cy="1709144"/>
            <a:chOff x="1888167" y="1438955"/>
            <a:chExt cx="1605281" cy="1709144"/>
          </a:xfrm>
        </p:grpSpPr>
        <p:sp>
          <p:nvSpPr>
            <p:cNvPr id="4" name="Rectangle 54"/>
            <p:cNvSpPr>
              <a:spLocks noChangeAspect="1"/>
            </p:cNvSpPr>
            <p:nvPr/>
          </p:nvSpPr>
          <p:spPr>
            <a:xfrm>
              <a:off x="1888167" y="1438955"/>
              <a:ext cx="1605281" cy="1709144"/>
            </a:xfrm>
            <a:custGeom>
              <a:avLst/>
              <a:gdLst/>
              <a:ahLst/>
              <a:cxnLst/>
              <a:rect l="l" t="t" r="r" b="b"/>
              <a:pathLst>
                <a:path w="1351369" h="1332712">
                  <a:moveTo>
                    <a:pt x="0" y="0"/>
                  </a:moveTo>
                  <a:lnTo>
                    <a:pt x="1079030" y="0"/>
                  </a:lnTo>
                  <a:lnTo>
                    <a:pt x="1079030" y="449276"/>
                  </a:lnTo>
                  <a:cubicBezTo>
                    <a:pt x="1104963" y="433509"/>
                    <a:pt x="1136694" y="425828"/>
                    <a:pt x="1170605" y="425828"/>
                  </a:cubicBezTo>
                  <a:cubicBezTo>
                    <a:pt x="1270438" y="425828"/>
                    <a:pt x="1351369" y="492395"/>
                    <a:pt x="1351369" y="574509"/>
                  </a:cubicBezTo>
                  <a:cubicBezTo>
                    <a:pt x="1351369" y="656623"/>
                    <a:pt x="1270438" y="723190"/>
                    <a:pt x="1170605" y="723190"/>
                  </a:cubicBezTo>
                  <a:cubicBezTo>
                    <a:pt x="1136694" y="723190"/>
                    <a:pt x="1104963" y="715509"/>
                    <a:pt x="1079030" y="699742"/>
                  </a:cubicBezTo>
                  <a:lnTo>
                    <a:pt x="1079030" y="1080120"/>
                  </a:lnTo>
                  <a:lnTo>
                    <a:pt x="687967" y="1080120"/>
                  </a:lnTo>
                  <a:cubicBezTo>
                    <a:pt x="696101" y="1102067"/>
                    <a:pt x="700464" y="1126388"/>
                    <a:pt x="700464" y="1151948"/>
                  </a:cubicBezTo>
                  <a:cubicBezTo>
                    <a:pt x="700464" y="1251781"/>
                    <a:pt x="633897" y="1332712"/>
                    <a:pt x="551783" y="1332712"/>
                  </a:cubicBezTo>
                  <a:cubicBezTo>
                    <a:pt x="469669" y="1332712"/>
                    <a:pt x="403102" y="1251781"/>
                    <a:pt x="403102" y="1151948"/>
                  </a:cubicBezTo>
                  <a:cubicBezTo>
                    <a:pt x="403102" y="1126388"/>
                    <a:pt x="407466" y="1102067"/>
                    <a:pt x="415600" y="1080120"/>
                  </a:cubicBezTo>
                  <a:lnTo>
                    <a:pt x="0" y="1080120"/>
                  </a:lnTo>
                  <a:lnTo>
                    <a:pt x="0" y="700346"/>
                  </a:lnTo>
                  <a:cubicBezTo>
                    <a:pt x="25726" y="715721"/>
                    <a:pt x="57045" y="723190"/>
                    <a:pt x="90485" y="723190"/>
                  </a:cubicBezTo>
                  <a:cubicBezTo>
                    <a:pt x="190318" y="723190"/>
                    <a:pt x="271249" y="656623"/>
                    <a:pt x="271249" y="574509"/>
                  </a:cubicBezTo>
                  <a:cubicBezTo>
                    <a:pt x="271249" y="492395"/>
                    <a:pt x="190318" y="425828"/>
                    <a:pt x="90485" y="425828"/>
                  </a:cubicBezTo>
                  <a:cubicBezTo>
                    <a:pt x="57045" y="425828"/>
                    <a:pt x="25726" y="433297"/>
                    <a:pt x="0" y="448672"/>
                  </a:cubicBez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0" name="Rectangle 29"/>
            <p:cNvSpPr>
              <a:spLocks noChangeAspect="1"/>
            </p:cNvSpPr>
            <p:nvPr/>
          </p:nvSpPr>
          <p:spPr>
            <a:xfrm>
              <a:off x="1984155"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Police</a:t>
              </a:r>
              <a:endParaRPr lang="en-GB" sz="1400" b="1" dirty="0">
                <a:solidFill>
                  <a:schemeClr val="bg1"/>
                </a:solidFill>
              </a:endParaRPr>
            </a:p>
          </p:txBody>
        </p:sp>
      </p:grpSp>
      <p:grpSp>
        <p:nvGrpSpPr>
          <p:cNvPr id="48" name="Group 47"/>
          <p:cNvGrpSpPr/>
          <p:nvPr/>
        </p:nvGrpSpPr>
        <p:grpSpPr>
          <a:xfrm>
            <a:off x="6202300" y="3199003"/>
            <a:ext cx="1283066" cy="2056040"/>
            <a:chOff x="5689741" y="2476500"/>
            <a:chExt cx="1283066" cy="2056040"/>
          </a:xfrm>
        </p:grpSpPr>
        <p:sp>
          <p:nvSpPr>
            <p:cNvPr id="14" name="Rectangle 94"/>
            <p:cNvSpPr>
              <a:spLocks noChangeAspect="1"/>
            </p:cNvSpPr>
            <p:nvPr/>
          </p:nvSpPr>
          <p:spPr>
            <a:xfrm>
              <a:off x="5689741" y="2476500"/>
              <a:ext cx="1283066" cy="2056040"/>
            </a:xfrm>
            <a:custGeom>
              <a:avLst/>
              <a:gdLst>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09685 w 1080120"/>
                <a:gd name="connsiteY19" fmla="*/ 646583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0120" h="1587152">
                  <a:moveTo>
                    <a:pt x="561326" y="0"/>
                  </a:moveTo>
                  <a:cubicBezTo>
                    <a:pt x="643440" y="0"/>
                    <a:pt x="710007" y="80931"/>
                    <a:pt x="710007" y="180764"/>
                  </a:cubicBezTo>
                  <a:cubicBezTo>
                    <a:pt x="710007" y="209570"/>
                    <a:pt x="704465" y="236803"/>
                    <a:pt x="693184" y="260392"/>
                  </a:cubicBezTo>
                  <a:lnTo>
                    <a:pt x="1080120" y="260392"/>
                  </a:lnTo>
                  <a:lnTo>
                    <a:pt x="1080120" y="673595"/>
                  </a:lnTo>
                  <a:cubicBezTo>
                    <a:pt x="1053442" y="655461"/>
                    <a:pt x="1019505" y="646583"/>
                    <a:pt x="983047" y="646583"/>
                  </a:cubicBezTo>
                  <a:cubicBezTo>
                    <a:pt x="883214" y="646583"/>
                    <a:pt x="802283" y="713150"/>
                    <a:pt x="802283" y="795264"/>
                  </a:cubicBezTo>
                  <a:cubicBezTo>
                    <a:pt x="802283" y="877378"/>
                    <a:pt x="883214" y="943945"/>
                    <a:pt x="983047" y="943945"/>
                  </a:cubicBezTo>
                  <a:cubicBezTo>
                    <a:pt x="1019505" y="943945"/>
                    <a:pt x="1053442" y="935068"/>
                    <a:pt x="1080120" y="916934"/>
                  </a:cubicBezTo>
                  <a:lnTo>
                    <a:pt x="1080120" y="1340512"/>
                  </a:lnTo>
                  <a:lnTo>
                    <a:pt x="677802" y="1340512"/>
                  </a:lnTo>
                  <a:cubicBezTo>
                    <a:pt x="685106" y="1360763"/>
                    <a:pt x="688741" y="1383060"/>
                    <a:pt x="688741" y="1406388"/>
                  </a:cubicBezTo>
                  <a:cubicBezTo>
                    <a:pt x="688741" y="1506221"/>
                    <a:pt x="622174" y="1587152"/>
                    <a:pt x="540060" y="1587152"/>
                  </a:cubicBezTo>
                  <a:cubicBezTo>
                    <a:pt x="457946" y="1587152"/>
                    <a:pt x="391379" y="1506221"/>
                    <a:pt x="391379" y="1406388"/>
                  </a:cubicBezTo>
                  <a:lnTo>
                    <a:pt x="402319" y="1340512"/>
                  </a:lnTo>
                  <a:lnTo>
                    <a:pt x="0" y="1340512"/>
                  </a:lnTo>
                  <a:lnTo>
                    <a:pt x="0" y="910422"/>
                  </a:lnTo>
                  <a:cubicBezTo>
                    <a:pt x="29252" y="932231"/>
                    <a:pt x="67805" y="943945"/>
                    <a:pt x="109685" y="943945"/>
                  </a:cubicBezTo>
                  <a:cubicBezTo>
                    <a:pt x="209518" y="943945"/>
                    <a:pt x="295795" y="881099"/>
                    <a:pt x="290449" y="795264"/>
                  </a:cubicBezTo>
                  <a:cubicBezTo>
                    <a:pt x="285103" y="709429"/>
                    <a:pt x="180545" y="659159"/>
                    <a:pt x="116100" y="658347"/>
                  </a:cubicBezTo>
                  <a:cubicBezTo>
                    <a:pt x="65270" y="657707"/>
                    <a:pt x="29252" y="680356"/>
                    <a:pt x="0" y="702165"/>
                  </a:cubicBezTo>
                  <a:lnTo>
                    <a:pt x="0" y="260392"/>
                  </a:lnTo>
                  <a:lnTo>
                    <a:pt x="429468" y="260392"/>
                  </a:lnTo>
                  <a:cubicBezTo>
                    <a:pt x="418188" y="236803"/>
                    <a:pt x="412645" y="209570"/>
                    <a:pt x="412645" y="180764"/>
                  </a:cubicBezTo>
                  <a:cubicBezTo>
                    <a:pt x="412645" y="80931"/>
                    <a:pt x="479212" y="0"/>
                    <a:pt x="561326" y="0"/>
                  </a:cubicBez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1" name="Rectangle 30"/>
            <p:cNvSpPr>
              <a:spLocks noChangeAspect="1"/>
            </p:cNvSpPr>
            <p:nvPr/>
          </p:nvSpPr>
          <p:spPr>
            <a:xfrm>
              <a:off x="579050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Media</a:t>
              </a:r>
              <a:endParaRPr lang="en-GB" sz="1400" b="1" dirty="0">
                <a:solidFill>
                  <a:schemeClr val="bg1"/>
                </a:solidFill>
              </a:endParaRPr>
            </a:p>
          </p:txBody>
        </p:sp>
      </p:grpSp>
      <p:grpSp>
        <p:nvGrpSpPr>
          <p:cNvPr id="51" name="Group 50"/>
          <p:cNvGrpSpPr/>
          <p:nvPr/>
        </p:nvGrpSpPr>
        <p:grpSpPr>
          <a:xfrm>
            <a:off x="6180062" y="4996122"/>
            <a:ext cx="1629144" cy="1385206"/>
            <a:chOff x="5686410" y="4206080"/>
            <a:chExt cx="1629144" cy="1385206"/>
          </a:xfrm>
        </p:grpSpPr>
        <p:sp>
          <p:nvSpPr>
            <p:cNvPr id="19" name="Rectangle 95"/>
            <p:cNvSpPr>
              <a:spLocks noChangeAspect="1"/>
            </p:cNvSpPr>
            <p:nvPr/>
          </p:nvSpPr>
          <p:spPr>
            <a:xfrm>
              <a:off x="5686410" y="4206080"/>
              <a:ext cx="1629144" cy="1385206"/>
            </a:xfrm>
            <a:custGeom>
              <a:avLst/>
              <a:gdLst>
                <a:gd name="connsiteX0" fmla="*/ 0 w 1371458"/>
                <a:gd name="connsiteY0" fmla="*/ 0 h 1080120"/>
                <a:gd name="connsiteX1" fmla="*/ 397080 w 1371458"/>
                <a:gd name="connsiteY1" fmla="*/ 0 h 1080120"/>
                <a:gd name="connsiteX2" fmla="*/ 386917 w 1371458"/>
                <a:gd name="connsiteY2" fmla="*/ 61195 h 1080120"/>
                <a:gd name="connsiteX3" fmla="*/ 535598 w 1371458"/>
                <a:gd name="connsiteY3" fmla="*/ 241959 h 1080120"/>
                <a:gd name="connsiteX4" fmla="*/ 684279 w 1371458"/>
                <a:gd name="connsiteY4" fmla="*/ 61195 h 1080120"/>
                <a:gd name="connsiteX5" fmla="*/ 674118 w 1371458"/>
                <a:gd name="connsiteY5" fmla="*/ 0 h 1080120"/>
                <a:gd name="connsiteX6" fmla="*/ 1080120 w 1371458"/>
                <a:gd name="connsiteY6" fmla="*/ 0 h 1080120"/>
                <a:gd name="connsiteX7" fmla="*/ 1080120 w 1371458"/>
                <a:gd name="connsiteY7" fmla="*/ 424604 h 1080120"/>
                <a:gd name="connsiteX8" fmla="*/ 1190362 w 1371458"/>
                <a:gd name="connsiteY8" fmla="*/ 390804 h 1080120"/>
                <a:gd name="connsiteX9" fmla="*/ 1371126 w 1371458"/>
                <a:gd name="connsiteY9" fmla="*/ 539485 h 1080120"/>
                <a:gd name="connsiteX10" fmla="*/ 1190362 w 1371458"/>
                <a:gd name="connsiteY10" fmla="*/ 688166 h 1080120"/>
                <a:gd name="connsiteX11" fmla="*/ 1080120 w 1371458"/>
                <a:gd name="connsiteY11" fmla="*/ 654366 h 1080120"/>
                <a:gd name="connsiteX12" fmla="*/ 1080120 w 1371458"/>
                <a:gd name="connsiteY12" fmla="*/ 1080120 h 1080120"/>
                <a:gd name="connsiteX13" fmla="*/ 0 w 1371458"/>
                <a:gd name="connsiteY13" fmla="*/ 1080120 h 1080120"/>
                <a:gd name="connsiteX14" fmla="*/ 0 w 1371458"/>
                <a:gd name="connsiteY14" fmla="*/ 660417 h 1080120"/>
                <a:gd name="connsiteX15" fmla="*/ 100368 w 1371458"/>
                <a:gd name="connsiteY15" fmla="*/ 688741 h 1080120"/>
                <a:gd name="connsiteX16" fmla="*/ 281132 w 1371458"/>
                <a:gd name="connsiteY16" fmla="*/ 540060 h 1080120"/>
                <a:gd name="connsiteX17" fmla="*/ 100368 w 1371458"/>
                <a:gd name="connsiteY17" fmla="*/ 391379 h 1080120"/>
                <a:gd name="connsiteX18" fmla="*/ 0 w 1371458"/>
                <a:gd name="connsiteY18" fmla="*/ 419704 h 1080120"/>
                <a:gd name="connsiteX19" fmla="*/ 0 w 1371458"/>
                <a:gd name="connsiteY19"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458" h="1080120">
                  <a:moveTo>
                    <a:pt x="0" y="0"/>
                  </a:moveTo>
                  <a:lnTo>
                    <a:pt x="397080" y="0"/>
                  </a:lnTo>
                  <a:lnTo>
                    <a:pt x="386917" y="61195"/>
                  </a:lnTo>
                  <a:cubicBezTo>
                    <a:pt x="386917" y="161028"/>
                    <a:pt x="453484" y="241959"/>
                    <a:pt x="535598" y="241959"/>
                  </a:cubicBezTo>
                  <a:cubicBezTo>
                    <a:pt x="617712" y="241959"/>
                    <a:pt x="684279" y="161028"/>
                    <a:pt x="684279" y="61195"/>
                  </a:cubicBezTo>
                  <a:cubicBezTo>
                    <a:pt x="684279" y="39557"/>
                    <a:pt x="681152" y="18806"/>
                    <a:pt x="674118" y="0"/>
                  </a:cubicBezTo>
                  <a:lnTo>
                    <a:pt x="1080120" y="0"/>
                  </a:lnTo>
                  <a:lnTo>
                    <a:pt x="1080120" y="424604"/>
                  </a:lnTo>
                  <a:cubicBezTo>
                    <a:pt x="1109498" y="402650"/>
                    <a:pt x="1148248" y="390804"/>
                    <a:pt x="1190362" y="390804"/>
                  </a:cubicBezTo>
                  <a:cubicBezTo>
                    <a:pt x="1290195" y="390804"/>
                    <a:pt x="1364711" y="430633"/>
                    <a:pt x="1371126" y="539485"/>
                  </a:cubicBezTo>
                  <a:cubicBezTo>
                    <a:pt x="1377541" y="648337"/>
                    <a:pt x="1290195" y="688166"/>
                    <a:pt x="1190362" y="688166"/>
                  </a:cubicBezTo>
                  <a:cubicBezTo>
                    <a:pt x="1148248" y="688166"/>
                    <a:pt x="1109498" y="676320"/>
                    <a:pt x="1080120" y="654366"/>
                  </a:cubicBezTo>
                  <a:lnTo>
                    <a:pt x="1080120" y="1080120"/>
                  </a:lnTo>
                  <a:lnTo>
                    <a:pt x="0" y="1080120"/>
                  </a:lnTo>
                  <a:lnTo>
                    <a:pt x="0" y="660417"/>
                  </a:lnTo>
                  <a:cubicBezTo>
                    <a:pt x="27571" y="679223"/>
                    <a:pt x="62618" y="688741"/>
                    <a:pt x="100368" y="688741"/>
                  </a:cubicBezTo>
                  <a:cubicBezTo>
                    <a:pt x="200201" y="688741"/>
                    <a:pt x="281132" y="622174"/>
                    <a:pt x="281132" y="540060"/>
                  </a:cubicBezTo>
                  <a:cubicBezTo>
                    <a:pt x="281132" y="457946"/>
                    <a:pt x="200201" y="391379"/>
                    <a:pt x="100368" y="391379"/>
                  </a:cubicBezTo>
                  <a:cubicBezTo>
                    <a:pt x="62618" y="391379"/>
                    <a:pt x="27571" y="400897"/>
                    <a:pt x="0" y="419704"/>
                  </a:cubicBezTo>
                  <a:lnTo>
                    <a:pt x="0" y="0"/>
                  </a:ln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2" name="Rectangle 31"/>
            <p:cNvSpPr>
              <a:spLocks noChangeAspect="1"/>
            </p:cNvSpPr>
            <p:nvPr/>
          </p:nvSpPr>
          <p:spPr>
            <a:xfrm>
              <a:off x="5791214"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Water</a:t>
              </a:r>
              <a:endParaRPr lang="en-GB" sz="1400" b="1" dirty="0">
                <a:solidFill>
                  <a:schemeClr val="bg1"/>
                </a:solidFill>
              </a:endParaRPr>
            </a:p>
          </p:txBody>
        </p:sp>
      </p:grpSp>
      <p:grpSp>
        <p:nvGrpSpPr>
          <p:cNvPr id="40" name="Group 39"/>
          <p:cNvGrpSpPr/>
          <p:nvPr/>
        </p:nvGrpSpPr>
        <p:grpSpPr>
          <a:xfrm>
            <a:off x="3562776" y="2105803"/>
            <a:ext cx="1593923" cy="1385206"/>
            <a:chOff x="3171233" y="1438955"/>
            <a:chExt cx="1593923" cy="1385206"/>
          </a:xfrm>
        </p:grpSpPr>
        <p:sp>
          <p:nvSpPr>
            <p:cNvPr id="6" name="Rectangle 83"/>
            <p:cNvSpPr>
              <a:spLocks noChangeAspect="1"/>
            </p:cNvSpPr>
            <p:nvPr/>
          </p:nvSpPr>
          <p:spPr>
            <a:xfrm>
              <a:off x="3171233" y="1438955"/>
              <a:ext cx="1593923" cy="1385206"/>
            </a:xfrm>
            <a:custGeom>
              <a:avLst/>
              <a:gdLst/>
              <a:ahLst/>
              <a:cxnLst/>
              <a:rect l="l" t="t" r="r" b="b"/>
              <a:pathLst>
                <a:path w="1341808" h="1080120">
                  <a:moveTo>
                    <a:pt x="0" y="0"/>
                  </a:moveTo>
                  <a:lnTo>
                    <a:pt x="1072573" y="0"/>
                  </a:lnTo>
                  <a:lnTo>
                    <a:pt x="1072573" y="447555"/>
                  </a:lnTo>
                  <a:cubicBezTo>
                    <a:pt x="1097913" y="432914"/>
                    <a:pt x="1128473" y="425828"/>
                    <a:pt x="1161044" y="425828"/>
                  </a:cubicBezTo>
                  <a:cubicBezTo>
                    <a:pt x="1260877" y="425828"/>
                    <a:pt x="1341808" y="492395"/>
                    <a:pt x="1341808" y="574509"/>
                  </a:cubicBezTo>
                  <a:cubicBezTo>
                    <a:pt x="1341808" y="656623"/>
                    <a:pt x="1260877" y="723190"/>
                    <a:pt x="1161044" y="723190"/>
                  </a:cubicBezTo>
                  <a:cubicBezTo>
                    <a:pt x="1128473" y="723190"/>
                    <a:pt x="1097913" y="716104"/>
                    <a:pt x="1072573" y="701463"/>
                  </a:cubicBezTo>
                  <a:lnTo>
                    <a:pt x="1072573" y="1080120"/>
                  </a:lnTo>
                  <a:lnTo>
                    <a:pt x="1071518" y="1080120"/>
                  </a:lnTo>
                  <a:lnTo>
                    <a:pt x="677250" y="1080120"/>
                  </a:lnTo>
                  <a:lnTo>
                    <a:pt x="690772" y="1006444"/>
                  </a:lnTo>
                  <a:cubicBezTo>
                    <a:pt x="690772" y="906611"/>
                    <a:pt x="624205" y="825680"/>
                    <a:pt x="542091" y="825680"/>
                  </a:cubicBezTo>
                  <a:cubicBezTo>
                    <a:pt x="459977" y="825680"/>
                    <a:pt x="393410" y="906611"/>
                    <a:pt x="393410" y="1006444"/>
                  </a:cubicBezTo>
                  <a:cubicBezTo>
                    <a:pt x="393410" y="1032766"/>
                    <a:pt x="398038" y="1057774"/>
                    <a:pt x="406932" y="1080120"/>
                  </a:cubicBezTo>
                  <a:lnTo>
                    <a:pt x="0" y="1080120"/>
                  </a:lnTo>
                  <a:lnTo>
                    <a:pt x="0" y="699742"/>
                  </a:lnTo>
                  <a:cubicBezTo>
                    <a:pt x="25933" y="715509"/>
                    <a:pt x="57664" y="723190"/>
                    <a:pt x="91575" y="723190"/>
                  </a:cubicBezTo>
                  <a:cubicBezTo>
                    <a:pt x="191408" y="723190"/>
                    <a:pt x="272339" y="656623"/>
                    <a:pt x="272339" y="574509"/>
                  </a:cubicBezTo>
                  <a:cubicBezTo>
                    <a:pt x="272339" y="492395"/>
                    <a:pt x="191408" y="425828"/>
                    <a:pt x="91575" y="425828"/>
                  </a:cubicBezTo>
                  <a:cubicBezTo>
                    <a:pt x="57664" y="425828"/>
                    <a:pt x="25933" y="433509"/>
                    <a:pt x="0" y="449276"/>
                  </a:cubicBez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3" name="Rectangle 32"/>
            <p:cNvSpPr>
              <a:spLocks noChangeAspect="1"/>
            </p:cNvSpPr>
            <p:nvPr/>
          </p:nvSpPr>
          <p:spPr>
            <a:xfrm>
              <a:off x="3266209"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   Fire &amp; </a:t>
              </a:r>
              <a:br>
                <a:rPr lang="en-GB" sz="1400" b="1" dirty="0" smtClean="0">
                  <a:solidFill>
                    <a:schemeClr val="bg1"/>
                  </a:solidFill>
                </a:rPr>
              </a:br>
              <a:r>
                <a:rPr lang="en-GB" sz="1400" b="1" dirty="0" smtClean="0">
                  <a:solidFill>
                    <a:schemeClr val="bg1"/>
                  </a:solidFill>
                </a:rPr>
                <a:t>   Rescue</a:t>
              </a:r>
              <a:endParaRPr lang="en-GB" sz="1400" b="1" dirty="0">
                <a:solidFill>
                  <a:schemeClr val="bg1"/>
                </a:solidFill>
              </a:endParaRPr>
            </a:p>
          </p:txBody>
        </p:sp>
      </p:grpSp>
      <p:grpSp>
        <p:nvGrpSpPr>
          <p:cNvPr id="2" name="Group 1"/>
          <p:cNvGrpSpPr/>
          <p:nvPr/>
        </p:nvGrpSpPr>
        <p:grpSpPr>
          <a:xfrm>
            <a:off x="890710" y="2105803"/>
            <a:ext cx="1605281" cy="1739052"/>
            <a:chOff x="605101" y="1438955"/>
            <a:chExt cx="1605281" cy="1739052"/>
          </a:xfrm>
        </p:grpSpPr>
        <p:sp>
          <p:nvSpPr>
            <p:cNvPr id="5" name="Rectangle 53"/>
            <p:cNvSpPr>
              <a:spLocks noChangeAspect="1"/>
            </p:cNvSpPr>
            <p:nvPr/>
          </p:nvSpPr>
          <p:spPr>
            <a:xfrm>
              <a:off x="605101" y="1438955"/>
              <a:ext cx="1605281" cy="1739052"/>
            </a:xfrm>
            <a:custGeom>
              <a:avLst/>
              <a:gdLst/>
              <a:ahLst/>
              <a:cxnLst/>
              <a:rect l="l" t="t" r="r" b="b"/>
              <a:pathLst>
                <a:path w="1351369" h="1356033">
                  <a:moveTo>
                    <a:pt x="0" y="0"/>
                  </a:moveTo>
                  <a:lnTo>
                    <a:pt x="1080120" y="0"/>
                  </a:lnTo>
                  <a:lnTo>
                    <a:pt x="1080120" y="448672"/>
                  </a:lnTo>
                  <a:cubicBezTo>
                    <a:pt x="1105846" y="433297"/>
                    <a:pt x="1137165" y="425828"/>
                    <a:pt x="1170605" y="425828"/>
                  </a:cubicBezTo>
                  <a:cubicBezTo>
                    <a:pt x="1270438" y="425828"/>
                    <a:pt x="1351369" y="492395"/>
                    <a:pt x="1351369" y="574509"/>
                  </a:cubicBezTo>
                  <a:cubicBezTo>
                    <a:pt x="1351369" y="656623"/>
                    <a:pt x="1270438" y="723190"/>
                    <a:pt x="1170605" y="723190"/>
                  </a:cubicBezTo>
                  <a:cubicBezTo>
                    <a:pt x="1137165" y="723190"/>
                    <a:pt x="1105846" y="715721"/>
                    <a:pt x="1080120" y="700346"/>
                  </a:cubicBezTo>
                  <a:lnTo>
                    <a:pt x="1080120" y="1080120"/>
                  </a:lnTo>
                  <a:lnTo>
                    <a:pt x="673944" y="1080120"/>
                  </a:lnTo>
                  <a:cubicBezTo>
                    <a:pt x="690974" y="1106725"/>
                    <a:pt x="699374" y="1139804"/>
                    <a:pt x="699374" y="1175269"/>
                  </a:cubicBezTo>
                  <a:cubicBezTo>
                    <a:pt x="699374" y="1275102"/>
                    <a:pt x="632807" y="1356033"/>
                    <a:pt x="550693" y="1356033"/>
                  </a:cubicBezTo>
                  <a:cubicBezTo>
                    <a:pt x="468579" y="1356033"/>
                    <a:pt x="402012" y="1275102"/>
                    <a:pt x="402012" y="1175269"/>
                  </a:cubicBezTo>
                  <a:cubicBezTo>
                    <a:pt x="402012" y="1139804"/>
                    <a:pt x="410413" y="1106725"/>
                    <a:pt x="427442" y="1080120"/>
                  </a:cubicBezTo>
                  <a:lnTo>
                    <a:pt x="0" y="1080120"/>
                  </a:lnTo>
                  <a:close/>
                </a:path>
              </a:pathLst>
            </a:custGeom>
            <a:solidFill>
              <a:schemeClr val="tx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4" name="Rectangle 33"/>
            <p:cNvSpPr>
              <a:spLocks noChangeAspect="1"/>
            </p:cNvSpPr>
            <p:nvPr/>
          </p:nvSpPr>
          <p:spPr>
            <a:xfrm>
              <a:off x="699440"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Ambulance</a:t>
              </a:r>
              <a:endParaRPr lang="en-GB" sz="1400" b="1" dirty="0">
                <a:solidFill>
                  <a:schemeClr val="bg1"/>
                </a:solidFill>
              </a:endParaRPr>
            </a:p>
          </p:txBody>
        </p:sp>
      </p:grpSp>
      <p:grpSp>
        <p:nvGrpSpPr>
          <p:cNvPr id="46" name="Group 45"/>
          <p:cNvGrpSpPr/>
          <p:nvPr/>
        </p:nvGrpSpPr>
        <p:grpSpPr>
          <a:xfrm>
            <a:off x="3208700" y="3222731"/>
            <a:ext cx="1935324" cy="1711514"/>
            <a:chOff x="2838607" y="2500228"/>
            <a:chExt cx="1935324" cy="1711514"/>
          </a:xfrm>
        </p:grpSpPr>
        <p:sp>
          <p:nvSpPr>
            <p:cNvPr id="12" name="Oval 104"/>
            <p:cNvSpPr/>
            <p:nvPr/>
          </p:nvSpPr>
          <p:spPr>
            <a:xfrm>
              <a:off x="2838607" y="2500228"/>
              <a:ext cx="1935324" cy="1711514"/>
            </a:xfrm>
            <a:custGeom>
              <a:avLst/>
              <a:gdLst/>
              <a:ahLst/>
              <a:cxnLst/>
              <a:rect l="l" t="t" r="r" b="b"/>
              <a:pathLst>
                <a:path w="1629208" h="1334560">
                  <a:moveTo>
                    <a:pt x="819913" y="0"/>
                  </a:moveTo>
                  <a:cubicBezTo>
                    <a:pt x="902027" y="0"/>
                    <a:pt x="968594" y="80931"/>
                    <a:pt x="968594" y="180764"/>
                  </a:cubicBezTo>
                  <a:cubicBezTo>
                    <a:pt x="968594" y="207086"/>
                    <a:pt x="963966" y="232094"/>
                    <a:pt x="955072" y="254440"/>
                  </a:cubicBezTo>
                  <a:lnTo>
                    <a:pt x="1349340" y="254440"/>
                  </a:lnTo>
                  <a:lnTo>
                    <a:pt x="1349340" y="673443"/>
                  </a:lnTo>
                  <a:cubicBezTo>
                    <a:pt x="1376678" y="655059"/>
                    <a:pt x="1411249" y="645819"/>
                    <a:pt x="1448444" y="645819"/>
                  </a:cubicBezTo>
                  <a:cubicBezTo>
                    <a:pt x="1548277" y="645819"/>
                    <a:pt x="1629208" y="712386"/>
                    <a:pt x="1629208" y="794500"/>
                  </a:cubicBezTo>
                  <a:cubicBezTo>
                    <a:pt x="1629208" y="876614"/>
                    <a:pt x="1548277" y="943181"/>
                    <a:pt x="1448444" y="943181"/>
                  </a:cubicBezTo>
                  <a:cubicBezTo>
                    <a:pt x="1411249" y="943181"/>
                    <a:pt x="1376678" y="933941"/>
                    <a:pt x="1349340" y="915558"/>
                  </a:cubicBezTo>
                  <a:lnTo>
                    <a:pt x="1349340" y="1334560"/>
                  </a:lnTo>
                  <a:lnTo>
                    <a:pt x="958742" y="1334560"/>
                  </a:lnTo>
                  <a:cubicBezTo>
                    <a:pt x="966560" y="1315503"/>
                    <a:pt x="969874" y="1294170"/>
                    <a:pt x="969874" y="1271897"/>
                  </a:cubicBezTo>
                  <a:cubicBezTo>
                    <a:pt x="969874" y="1172064"/>
                    <a:pt x="903307" y="1091133"/>
                    <a:pt x="821193" y="1091133"/>
                  </a:cubicBezTo>
                  <a:cubicBezTo>
                    <a:pt x="739079" y="1091133"/>
                    <a:pt x="672512" y="1172064"/>
                    <a:pt x="672512" y="1271897"/>
                  </a:cubicBezTo>
                  <a:cubicBezTo>
                    <a:pt x="672512" y="1294170"/>
                    <a:pt x="675826" y="1315503"/>
                    <a:pt x="683644" y="1334560"/>
                  </a:cubicBezTo>
                  <a:lnTo>
                    <a:pt x="269220" y="1334560"/>
                  </a:lnTo>
                  <a:lnTo>
                    <a:pt x="269220" y="915178"/>
                  </a:lnTo>
                  <a:cubicBezTo>
                    <a:pt x="243883" y="929813"/>
                    <a:pt x="213329" y="936896"/>
                    <a:pt x="180764" y="936896"/>
                  </a:cubicBezTo>
                  <a:cubicBezTo>
                    <a:pt x="80931" y="936896"/>
                    <a:pt x="0" y="870329"/>
                    <a:pt x="0" y="788215"/>
                  </a:cubicBezTo>
                  <a:cubicBezTo>
                    <a:pt x="0" y="706101"/>
                    <a:pt x="80931" y="639534"/>
                    <a:pt x="180764" y="639534"/>
                  </a:cubicBezTo>
                  <a:cubicBezTo>
                    <a:pt x="213329" y="639534"/>
                    <a:pt x="243883" y="646617"/>
                    <a:pt x="269220" y="661253"/>
                  </a:cubicBezTo>
                  <a:lnTo>
                    <a:pt x="269220" y="254440"/>
                  </a:lnTo>
                  <a:lnTo>
                    <a:pt x="684754" y="254440"/>
                  </a:lnTo>
                  <a:cubicBezTo>
                    <a:pt x="675860" y="232094"/>
                    <a:pt x="671232" y="207086"/>
                    <a:pt x="671232" y="180764"/>
                  </a:cubicBezTo>
                  <a:cubicBezTo>
                    <a:pt x="671232" y="80931"/>
                    <a:pt x="737799" y="0"/>
                    <a:pt x="819913" y="0"/>
                  </a:cubicBez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endParaRPr lang="en-GB" sz="1400" b="1">
                <a:solidFill>
                  <a:schemeClr val="bg1"/>
                </a:solidFill>
              </a:endParaRPr>
            </a:p>
          </p:txBody>
        </p:sp>
        <p:sp>
          <p:nvSpPr>
            <p:cNvPr id="35" name="Rectangle 34"/>
            <p:cNvSpPr>
              <a:spLocks noChangeAspect="1"/>
            </p:cNvSpPr>
            <p:nvPr/>
          </p:nvSpPr>
          <p:spPr>
            <a:xfrm>
              <a:off x="3224975" y="2981839"/>
              <a:ext cx="1162587"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Environment Agency</a:t>
              </a:r>
              <a:endParaRPr lang="en-GB" sz="1400" b="1" dirty="0">
                <a:solidFill>
                  <a:schemeClr val="bg1"/>
                </a:solidFill>
              </a:endParaRPr>
            </a:p>
          </p:txBody>
        </p:sp>
      </p:grpSp>
      <p:grpSp>
        <p:nvGrpSpPr>
          <p:cNvPr id="50" name="Group 49"/>
          <p:cNvGrpSpPr/>
          <p:nvPr/>
        </p:nvGrpSpPr>
        <p:grpSpPr>
          <a:xfrm>
            <a:off x="7517849" y="4996122"/>
            <a:ext cx="1293320" cy="1385206"/>
            <a:chOff x="6945630" y="4206080"/>
            <a:chExt cx="1293320" cy="1385206"/>
          </a:xfrm>
        </p:grpSpPr>
        <p:sp>
          <p:nvSpPr>
            <p:cNvPr id="20" name="Rectangle 142"/>
            <p:cNvSpPr>
              <a:spLocks noChangeAspect="1"/>
            </p:cNvSpPr>
            <p:nvPr/>
          </p:nvSpPr>
          <p:spPr>
            <a:xfrm>
              <a:off x="6945630" y="4206080"/>
              <a:ext cx="1293320" cy="1385206"/>
            </a:xfrm>
            <a:custGeom>
              <a:avLst/>
              <a:gdLst>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0120" h="1080120">
                  <a:moveTo>
                    <a:pt x="0" y="0"/>
                  </a:moveTo>
                  <a:lnTo>
                    <a:pt x="19212" y="0"/>
                  </a:lnTo>
                  <a:lnTo>
                    <a:pt x="19212" y="763"/>
                  </a:lnTo>
                  <a:lnTo>
                    <a:pt x="422666" y="763"/>
                  </a:lnTo>
                  <a:cubicBezTo>
                    <a:pt x="414848" y="22544"/>
                    <a:pt x="410591" y="46582"/>
                    <a:pt x="410591" y="71828"/>
                  </a:cubicBezTo>
                  <a:cubicBezTo>
                    <a:pt x="410591" y="171661"/>
                    <a:pt x="477158" y="252592"/>
                    <a:pt x="559272" y="252592"/>
                  </a:cubicBezTo>
                  <a:cubicBezTo>
                    <a:pt x="641386" y="252592"/>
                    <a:pt x="707953" y="171661"/>
                    <a:pt x="707953" y="71828"/>
                  </a:cubicBezTo>
                  <a:cubicBezTo>
                    <a:pt x="707953" y="46582"/>
                    <a:pt x="703696" y="22544"/>
                    <a:pt x="695879" y="763"/>
                  </a:cubicBezTo>
                  <a:lnTo>
                    <a:pt x="1080120" y="763"/>
                  </a:lnTo>
                  <a:lnTo>
                    <a:pt x="1080120" y="1080120"/>
                  </a:lnTo>
                  <a:lnTo>
                    <a:pt x="17567" y="1080120"/>
                  </a:lnTo>
                  <a:lnTo>
                    <a:pt x="17567" y="664999"/>
                  </a:lnTo>
                  <a:cubicBezTo>
                    <a:pt x="46945" y="686953"/>
                    <a:pt x="85695" y="689887"/>
                    <a:pt x="127809" y="689887"/>
                  </a:cubicBezTo>
                  <a:cubicBezTo>
                    <a:pt x="227642" y="689887"/>
                    <a:pt x="302159" y="654639"/>
                    <a:pt x="308573" y="550118"/>
                  </a:cubicBezTo>
                  <a:cubicBezTo>
                    <a:pt x="314987" y="445597"/>
                    <a:pt x="227642" y="401437"/>
                    <a:pt x="127809" y="401437"/>
                  </a:cubicBezTo>
                  <a:cubicBezTo>
                    <a:pt x="85695" y="401437"/>
                    <a:pt x="46945" y="413283"/>
                    <a:pt x="17567" y="435237"/>
                  </a:cubicBezTo>
                  <a:lnTo>
                    <a:pt x="17567" y="10633"/>
                  </a:lnTo>
                  <a:lnTo>
                    <a:pt x="0" y="10633"/>
                  </a:lnTo>
                  <a:lnTo>
                    <a:pt x="0" y="0"/>
                  </a:ln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180000" rIns="0" rtlCol="0" anchor="ctr">
              <a:flatTx/>
            </a:bodyPr>
            <a:lstStyle/>
            <a:p>
              <a:pPr algn="ctr"/>
              <a:endParaRPr lang="en-GB" sz="1400" b="1" dirty="0">
                <a:solidFill>
                  <a:schemeClr val="bg1"/>
                </a:solidFill>
              </a:endParaRPr>
            </a:p>
          </p:txBody>
        </p:sp>
        <p:sp>
          <p:nvSpPr>
            <p:cNvPr id="36" name="Rectangle 35"/>
            <p:cNvSpPr>
              <a:spLocks noChangeAspect="1"/>
            </p:cNvSpPr>
            <p:nvPr/>
          </p:nvSpPr>
          <p:spPr>
            <a:xfrm>
              <a:off x="7084129"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Power</a:t>
              </a:r>
              <a:endParaRPr lang="en-GB" sz="1400" b="1" dirty="0">
                <a:solidFill>
                  <a:schemeClr val="bg1"/>
                </a:solidFill>
              </a:endParaRPr>
            </a:p>
          </p:txBody>
        </p:sp>
      </p:grpSp>
      <p:grpSp>
        <p:nvGrpSpPr>
          <p:cNvPr id="53" name="Group 52"/>
          <p:cNvGrpSpPr/>
          <p:nvPr/>
        </p:nvGrpSpPr>
        <p:grpSpPr>
          <a:xfrm>
            <a:off x="3542867" y="4662525"/>
            <a:ext cx="1602888" cy="1718803"/>
            <a:chOff x="3171233" y="3872483"/>
            <a:chExt cx="1602888" cy="1718803"/>
          </a:xfrm>
        </p:grpSpPr>
        <p:sp>
          <p:nvSpPr>
            <p:cNvPr id="17" name="Rectangle 87"/>
            <p:cNvSpPr>
              <a:spLocks noChangeAspect="1"/>
            </p:cNvSpPr>
            <p:nvPr/>
          </p:nvSpPr>
          <p:spPr>
            <a:xfrm>
              <a:off x="3171233" y="3872483"/>
              <a:ext cx="1602888" cy="1718803"/>
            </a:xfrm>
            <a:custGeom>
              <a:avLst/>
              <a:gdLst/>
              <a:ahLst/>
              <a:cxnLst/>
              <a:rect l="l" t="t" r="r" b="b"/>
              <a:pathLst>
                <a:path w="1349355" h="1340244">
                  <a:moveTo>
                    <a:pt x="540060" y="0"/>
                  </a:moveTo>
                  <a:cubicBezTo>
                    <a:pt x="622174" y="0"/>
                    <a:pt x="688741" y="80931"/>
                    <a:pt x="688741" y="180764"/>
                  </a:cubicBezTo>
                  <a:cubicBezTo>
                    <a:pt x="688741" y="209457"/>
                    <a:pt x="683242" y="236590"/>
                    <a:pt x="672067" y="260124"/>
                  </a:cubicBezTo>
                  <a:lnTo>
                    <a:pt x="1080120" y="260124"/>
                  </a:lnTo>
                  <a:lnTo>
                    <a:pt x="1080120" y="673230"/>
                  </a:lnTo>
                  <a:cubicBezTo>
                    <a:pt x="1105460" y="658589"/>
                    <a:pt x="1136020" y="651503"/>
                    <a:pt x="1168591" y="651503"/>
                  </a:cubicBezTo>
                  <a:cubicBezTo>
                    <a:pt x="1268424" y="651503"/>
                    <a:pt x="1349355" y="718070"/>
                    <a:pt x="1349355" y="800184"/>
                  </a:cubicBezTo>
                  <a:cubicBezTo>
                    <a:pt x="1349355" y="882298"/>
                    <a:pt x="1268424" y="948865"/>
                    <a:pt x="1168591" y="948865"/>
                  </a:cubicBezTo>
                  <a:cubicBezTo>
                    <a:pt x="1136020" y="948865"/>
                    <a:pt x="1105460" y="941780"/>
                    <a:pt x="1080120" y="927138"/>
                  </a:cubicBezTo>
                  <a:lnTo>
                    <a:pt x="1080120" y="1340244"/>
                  </a:lnTo>
                  <a:lnTo>
                    <a:pt x="0" y="1340244"/>
                  </a:lnTo>
                  <a:lnTo>
                    <a:pt x="0" y="955258"/>
                  </a:lnTo>
                  <a:cubicBezTo>
                    <a:pt x="24612" y="969937"/>
                    <a:pt x="54598" y="976740"/>
                    <a:pt x="86515" y="976740"/>
                  </a:cubicBezTo>
                  <a:cubicBezTo>
                    <a:pt x="186348" y="976740"/>
                    <a:pt x="267279" y="910173"/>
                    <a:pt x="267279" y="828059"/>
                  </a:cubicBezTo>
                  <a:cubicBezTo>
                    <a:pt x="267279" y="745945"/>
                    <a:pt x="186348" y="679378"/>
                    <a:pt x="86515" y="679378"/>
                  </a:cubicBezTo>
                  <a:cubicBezTo>
                    <a:pt x="54598" y="679378"/>
                    <a:pt x="24612" y="686183"/>
                    <a:pt x="0" y="700861"/>
                  </a:cubicBezTo>
                  <a:lnTo>
                    <a:pt x="0" y="260124"/>
                  </a:lnTo>
                  <a:lnTo>
                    <a:pt x="408053" y="260124"/>
                  </a:lnTo>
                  <a:cubicBezTo>
                    <a:pt x="396878" y="236590"/>
                    <a:pt x="391379" y="209457"/>
                    <a:pt x="391379" y="180764"/>
                  </a:cubicBezTo>
                  <a:cubicBezTo>
                    <a:pt x="391379" y="80931"/>
                    <a:pt x="457946" y="0"/>
                    <a:pt x="540060" y="0"/>
                  </a:cubicBez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7" name="Rectangle 36"/>
            <p:cNvSpPr>
              <a:spLocks noChangeAspect="1"/>
            </p:cNvSpPr>
            <p:nvPr/>
          </p:nvSpPr>
          <p:spPr>
            <a:xfrm>
              <a:off x="3340639"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Airports</a:t>
              </a:r>
              <a:endParaRPr lang="en-GB" sz="1400" b="1" dirty="0">
                <a:solidFill>
                  <a:schemeClr val="bg1"/>
                </a:solidFill>
              </a:endParaRPr>
            </a:p>
          </p:txBody>
        </p:sp>
      </p:grpSp>
      <p:grpSp>
        <p:nvGrpSpPr>
          <p:cNvPr id="49" name="Group 48"/>
          <p:cNvGrpSpPr/>
          <p:nvPr/>
        </p:nvGrpSpPr>
        <p:grpSpPr>
          <a:xfrm>
            <a:off x="7200111" y="3211947"/>
            <a:ext cx="1620361" cy="2035452"/>
            <a:chOff x="6627892" y="2489444"/>
            <a:chExt cx="1620361" cy="2035452"/>
          </a:xfrm>
        </p:grpSpPr>
        <p:sp>
          <p:nvSpPr>
            <p:cNvPr id="15" name="Rectangle 99"/>
            <p:cNvSpPr>
              <a:spLocks noChangeAspect="1"/>
            </p:cNvSpPr>
            <p:nvPr/>
          </p:nvSpPr>
          <p:spPr>
            <a:xfrm>
              <a:off x="6627892" y="2489444"/>
              <a:ext cx="1620361" cy="2035452"/>
            </a:xfrm>
            <a:custGeom>
              <a:avLst/>
              <a:gdLst/>
              <a:ahLst/>
              <a:cxnLst/>
              <a:rect l="l" t="t" r="r" b="b"/>
              <a:pathLst>
                <a:path w="1364064" h="1587152">
                  <a:moveTo>
                    <a:pt x="819718" y="0"/>
                  </a:moveTo>
                  <a:cubicBezTo>
                    <a:pt x="901832" y="0"/>
                    <a:pt x="968399" y="80931"/>
                    <a:pt x="968399" y="180764"/>
                  </a:cubicBezTo>
                  <a:cubicBezTo>
                    <a:pt x="968399" y="207402"/>
                    <a:pt x="963660" y="232695"/>
                    <a:pt x="954454" y="255203"/>
                  </a:cubicBezTo>
                  <a:lnTo>
                    <a:pt x="1364064" y="255203"/>
                  </a:lnTo>
                  <a:lnTo>
                    <a:pt x="1364064" y="1335323"/>
                  </a:lnTo>
                  <a:lnTo>
                    <a:pt x="960611" y="1335323"/>
                  </a:lnTo>
                  <a:cubicBezTo>
                    <a:pt x="968428" y="1357104"/>
                    <a:pt x="972685" y="1381142"/>
                    <a:pt x="972685" y="1406388"/>
                  </a:cubicBezTo>
                  <a:cubicBezTo>
                    <a:pt x="972685" y="1506221"/>
                    <a:pt x="906118" y="1587152"/>
                    <a:pt x="824004" y="1587152"/>
                  </a:cubicBezTo>
                  <a:cubicBezTo>
                    <a:pt x="741890" y="1587152"/>
                    <a:pt x="675323" y="1506221"/>
                    <a:pt x="675323" y="1406388"/>
                  </a:cubicBezTo>
                  <a:cubicBezTo>
                    <a:pt x="675323" y="1381142"/>
                    <a:pt x="679580" y="1357104"/>
                    <a:pt x="687398" y="1335323"/>
                  </a:cubicBezTo>
                  <a:lnTo>
                    <a:pt x="283944" y="1335323"/>
                  </a:lnTo>
                  <a:lnTo>
                    <a:pt x="283944" y="914061"/>
                  </a:lnTo>
                  <a:cubicBezTo>
                    <a:pt x="255857" y="933793"/>
                    <a:pt x="219752" y="943945"/>
                    <a:pt x="180764" y="943945"/>
                  </a:cubicBezTo>
                  <a:cubicBezTo>
                    <a:pt x="80931" y="943945"/>
                    <a:pt x="0" y="877378"/>
                    <a:pt x="0" y="795264"/>
                  </a:cubicBezTo>
                  <a:cubicBezTo>
                    <a:pt x="0" y="713150"/>
                    <a:pt x="80931" y="646583"/>
                    <a:pt x="180764" y="646583"/>
                  </a:cubicBezTo>
                  <a:cubicBezTo>
                    <a:pt x="219752" y="646583"/>
                    <a:pt x="255857" y="656736"/>
                    <a:pt x="283944" y="676467"/>
                  </a:cubicBezTo>
                  <a:lnTo>
                    <a:pt x="283944" y="255203"/>
                  </a:lnTo>
                  <a:lnTo>
                    <a:pt x="684983" y="255203"/>
                  </a:lnTo>
                  <a:cubicBezTo>
                    <a:pt x="675777" y="232695"/>
                    <a:pt x="671037" y="207402"/>
                    <a:pt x="671037" y="180764"/>
                  </a:cubicBezTo>
                  <a:cubicBezTo>
                    <a:pt x="671037" y="80931"/>
                    <a:pt x="737604" y="0"/>
                    <a:pt x="819718" y="0"/>
                  </a:cubicBez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tIns="0" rIns="0" bIns="0" rtlCol="0" anchor="ctr">
              <a:flatTx/>
            </a:bodyPr>
            <a:lstStyle/>
            <a:p>
              <a:pPr algn="ctr"/>
              <a:endParaRPr lang="en-GB" sz="1400" b="1" dirty="0">
                <a:solidFill>
                  <a:schemeClr val="bg1"/>
                </a:solidFill>
              </a:endParaRPr>
            </a:p>
          </p:txBody>
        </p:sp>
        <p:sp>
          <p:nvSpPr>
            <p:cNvPr id="38" name="Rectangle 37"/>
            <p:cNvSpPr>
              <a:spLocks noChangeAspect="1"/>
            </p:cNvSpPr>
            <p:nvPr/>
          </p:nvSpPr>
          <p:spPr>
            <a:xfrm>
              <a:off x="708583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flatTx/>
            </a:bodyPr>
            <a:lstStyle/>
            <a:p>
              <a:pPr algn="ctr"/>
              <a:r>
                <a:rPr lang="en-GB" sz="1400" b="1" dirty="0" smtClean="0">
                  <a:solidFill>
                    <a:schemeClr val="bg1"/>
                  </a:solidFill>
                </a:rPr>
                <a:t>Central</a:t>
              </a:r>
              <a:br>
                <a:rPr lang="en-GB" sz="1400" b="1" dirty="0" smtClean="0">
                  <a:solidFill>
                    <a:schemeClr val="bg1"/>
                  </a:solidFill>
                </a:rPr>
              </a:br>
              <a:r>
                <a:rPr lang="en-GB" sz="1400" b="1" dirty="0" smtClean="0">
                  <a:solidFill>
                    <a:schemeClr val="bg1"/>
                  </a:solidFill>
                </a:rPr>
                <a:t>Government</a:t>
              </a:r>
              <a:endParaRPr lang="en-GB" sz="1400" b="1" dirty="0">
                <a:solidFill>
                  <a:schemeClr val="bg1"/>
                </a:solidFill>
              </a:endParaRPr>
            </a:p>
          </p:txBody>
        </p:sp>
      </p:grpSp>
      <p:sp>
        <p:nvSpPr>
          <p:cNvPr id="56" name="Rectangle 55"/>
          <p:cNvSpPr/>
          <p:nvPr/>
        </p:nvSpPr>
        <p:spPr>
          <a:xfrm>
            <a:off x="895612" y="911143"/>
            <a:ext cx="7915281" cy="1029945"/>
          </a:xfrm>
          <a:prstGeom prst="rect">
            <a:avLst/>
          </a:prstGeom>
          <a:solidFill>
            <a:schemeClr val="accent1">
              <a:alpha val="44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4400" dirty="0" smtClean="0"/>
              <a:t>Multi-Agency Resilience</a:t>
            </a:r>
            <a:endParaRPr lang="en-GB" sz="4400" dirty="0"/>
          </a:p>
        </p:txBody>
      </p:sp>
    </p:spTree>
    <p:custDataLst>
      <p:tags r:id="rId1"/>
    </p:custDataLst>
    <p:extLst>
      <p:ext uri="{BB962C8B-B14F-4D97-AF65-F5344CB8AC3E}">
        <p14:creationId xmlns:p14="http://schemas.microsoft.com/office/powerpoint/2010/main" val="317451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Effect transition="in" filter="fade">
                                      <p:cBhvr>
                                        <p:cTn id="93" dur="500"/>
                                        <p:tgtEl>
                                          <p:spTgt spid="4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500" fill="hold"/>
                                        <p:tgtEl>
                                          <p:spTgt spid="51"/>
                                        </p:tgtEl>
                                        <p:attrNameLst>
                                          <p:attrName>ppt_w</p:attrName>
                                        </p:attrNameLst>
                                      </p:cBhvr>
                                      <p:tavLst>
                                        <p:tav tm="0">
                                          <p:val>
                                            <p:fltVal val="0"/>
                                          </p:val>
                                        </p:tav>
                                        <p:tav tm="100000">
                                          <p:val>
                                            <p:strVal val="#ppt_w"/>
                                          </p:val>
                                        </p:tav>
                                      </p:tavLst>
                                    </p:anim>
                                    <p:anim calcmode="lin" valueType="num">
                                      <p:cBhvr>
                                        <p:cTn id="110" dur="500" fill="hold"/>
                                        <p:tgtEl>
                                          <p:spTgt spid="51"/>
                                        </p:tgtEl>
                                        <p:attrNameLst>
                                          <p:attrName>ppt_h</p:attrName>
                                        </p:attrNameLst>
                                      </p:cBhvr>
                                      <p:tavLst>
                                        <p:tav tm="0">
                                          <p:val>
                                            <p:fltVal val="0"/>
                                          </p:val>
                                        </p:tav>
                                        <p:tav tm="100000">
                                          <p:val>
                                            <p:strVal val="#ppt_h"/>
                                          </p:val>
                                        </p:tav>
                                      </p:tavLst>
                                    </p:anim>
                                    <p:animEffect transition="in" filter="fade">
                                      <p:cBhvr>
                                        <p:cTn id="111" dur="500"/>
                                        <p:tgtEl>
                                          <p:spTgt spid="5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subTitle" idx="1"/>
          </p:nvPr>
        </p:nvSpPr>
        <p:spPr>
          <a:xfrm>
            <a:off x="683568" y="4437112"/>
            <a:ext cx="7992888" cy="864096"/>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r>
              <a:rPr lang="en-GB" sz="2800" b="0" dirty="0" smtClean="0"/>
              <a:t>4.  Looking Back, Moving Forward</a:t>
            </a:r>
          </a:p>
        </p:txBody>
      </p:sp>
      <p:sp>
        <p:nvSpPr>
          <p:cNvPr id="5123" name="Text Box 4"/>
          <p:cNvSpPr>
            <a:spLocks noGrp="1" noChangeArrowheads="1"/>
          </p:cNvSpPr>
          <p:nvPr>
            <p:ph type="ctrTitle"/>
          </p:nvPr>
        </p:nvSpPr>
        <p:spPr>
          <a:xfrm>
            <a:off x="683568" y="2852936"/>
            <a:ext cx="7772400" cy="1470025"/>
          </a:xfrm>
          <a:extLst>
            <a:ext uri="{909E8E84-426E-40DD-AFC4-6F175D3DCCD1}">
              <a14:hiddenFill xmlns:a14="http://schemas.microsoft.com/office/drawing/2010/main">
                <a:solidFill>
                  <a:srgbClr val="FFFF99"/>
                </a:solidFill>
              </a14:hiddenFill>
            </a:ext>
          </a:extLst>
        </p:spPr>
        <p:txBody>
          <a:bodyPr>
            <a:normAutofit/>
          </a:bodyPr>
          <a:lstStyle/>
          <a:p>
            <a:pPr algn="ctr" eaLnBrk="1" hangingPunct="1"/>
            <a:r>
              <a:rPr lang="en-GB" sz="5400" b="0" dirty="0" smtClean="0"/>
              <a:t>JESIP Awareness</a:t>
            </a:r>
          </a:p>
        </p:txBody>
      </p:sp>
    </p:spTree>
    <p:custDataLst>
      <p:tags r:id="rId1"/>
    </p:custDataLst>
    <p:extLst>
      <p:ext uri="{BB962C8B-B14F-4D97-AF65-F5344CB8AC3E}">
        <p14:creationId xmlns:p14="http://schemas.microsoft.com/office/powerpoint/2010/main" val="64354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Introducing JESIP</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563398"/>
            <a:ext cx="5184575" cy="4032448"/>
          </a:xfrm>
          <a:prstGeom prst="rect">
            <a:avLst/>
          </a:prstGeom>
        </p:spPr>
      </p:pic>
      <p:sp>
        <p:nvSpPr>
          <p:cNvPr id="7" name="TextBox 6"/>
          <p:cNvSpPr txBox="1"/>
          <p:nvPr/>
        </p:nvSpPr>
        <p:spPr>
          <a:xfrm>
            <a:off x="6086537" y="1978095"/>
            <a:ext cx="2820278" cy="3170099"/>
          </a:xfrm>
          <a:prstGeom prst="rect">
            <a:avLst/>
          </a:prstGeom>
          <a:noFill/>
        </p:spPr>
        <p:txBody>
          <a:bodyPr wrap="square" rtlCol="0">
            <a:spAutoFit/>
          </a:bodyPr>
          <a:lstStyle/>
          <a:p>
            <a:r>
              <a:rPr lang="en-GB" sz="2000" dirty="0" smtClean="0"/>
              <a:t>JESIP began with a focus on the blue light emergency services. It developed to include all emergency responders. Today these principles apply to </a:t>
            </a:r>
            <a:r>
              <a:rPr lang="en-GB" sz="2000" b="1" dirty="0" smtClean="0"/>
              <a:t>all </a:t>
            </a:r>
            <a:r>
              <a:rPr lang="en-GB" sz="2000" dirty="0" smtClean="0"/>
              <a:t>agencies involved in some way in responding to incidents in the UK. </a:t>
            </a:r>
            <a:endParaRPr lang="en-GB" sz="2000" dirty="0"/>
          </a:p>
        </p:txBody>
      </p:sp>
    </p:spTree>
    <p:custDataLst>
      <p:tags r:id="rId1"/>
    </p:custDataLst>
    <p:extLst>
      <p:ext uri="{BB962C8B-B14F-4D97-AF65-F5344CB8AC3E}">
        <p14:creationId xmlns:p14="http://schemas.microsoft.com/office/powerpoint/2010/main" val="209820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Back, Moving Forward</a:t>
            </a:r>
            <a:endParaRPr lang="en-GB" dirty="0"/>
          </a:p>
        </p:txBody>
      </p:sp>
      <p:sp>
        <p:nvSpPr>
          <p:cNvPr id="6" name="TextBox 5"/>
          <p:cNvSpPr txBox="1"/>
          <p:nvPr/>
        </p:nvSpPr>
        <p:spPr>
          <a:xfrm>
            <a:off x="1583668" y="4653136"/>
            <a:ext cx="6624736" cy="1754326"/>
          </a:xfrm>
          <a:prstGeom prst="rect">
            <a:avLst/>
          </a:prstGeom>
          <a:noFill/>
        </p:spPr>
        <p:txBody>
          <a:bodyPr wrap="square" rtlCol="0">
            <a:spAutoFit/>
          </a:bodyPr>
          <a:lstStyle/>
          <a:p>
            <a:r>
              <a:rPr lang="en-GB" dirty="0" smtClean="0"/>
              <a:t>It is several hours on from the time you attended this incident. You have been stood down from the scene and are back at the office. The incident is now entering the recovery phase which may take  a long time. You are thinking about your own role during the response to this incident, people from other responder agencies will be doing the same.  </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268760"/>
            <a:ext cx="4833352" cy="3024335"/>
          </a:xfrm>
          <a:prstGeom prst="rect">
            <a:avLst/>
          </a:prstGeom>
        </p:spPr>
      </p:pic>
    </p:spTree>
    <p:custDataLst>
      <p:tags r:id="rId1"/>
    </p:custDataLst>
    <p:extLst>
      <p:ext uri="{BB962C8B-B14F-4D97-AF65-F5344CB8AC3E}">
        <p14:creationId xmlns:p14="http://schemas.microsoft.com/office/powerpoint/2010/main" val="162659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Back, Moving Forward</a:t>
            </a: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3257600"/>
            <a:ext cx="3593226" cy="3600400"/>
          </a:xfrm>
          <a:prstGeom prst="rect">
            <a:avLst/>
          </a:prstGeom>
        </p:spPr>
      </p:pic>
      <p:sp>
        <p:nvSpPr>
          <p:cNvPr id="7" name="Cloud Callout 6"/>
          <p:cNvSpPr/>
          <p:nvPr/>
        </p:nvSpPr>
        <p:spPr>
          <a:xfrm>
            <a:off x="6152589" y="1732448"/>
            <a:ext cx="1944216" cy="963016"/>
          </a:xfrm>
          <a:prstGeom prst="cloudCallout">
            <a:avLst>
              <a:gd name="adj1" fmla="val -79430"/>
              <a:gd name="adj2" fmla="val 74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we do a good job?</a:t>
            </a:r>
            <a:endParaRPr lang="en-GB" dirty="0"/>
          </a:p>
        </p:txBody>
      </p:sp>
      <p:sp>
        <p:nvSpPr>
          <p:cNvPr id="10" name="Cloud Callout 9"/>
          <p:cNvSpPr/>
          <p:nvPr/>
        </p:nvSpPr>
        <p:spPr>
          <a:xfrm>
            <a:off x="2237042" y="3338063"/>
            <a:ext cx="2442346" cy="1297417"/>
          </a:xfrm>
          <a:prstGeom prst="cloudCallout">
            <a:avLst>
              <a:gd name="adj1" fmla="val -29447"/>
              <a:gd name="adj2" fmla="val 81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made things challenging?</a:t>
            </a:r>
            <a:endParaRPr lang="en-GB" dirty="0"/>
          </a:p>
        </p:txBody>
      </p:sp>
      <p:sp>
        <p:nvSpPr>
          <p:cNvPr id="12" name="Cloud Callout 11"/>
          <p:cNvSpPr/>
          <p:nvPr/>
        </p:nvSpPr>
        <p:spPr>
          <a:xfrm>
            <a:off x="539552" y="1732448"/>
            <a:ext cx="2617464" cy="1525152"/>
          </a:xfrm>
          <a:prstGeom prst="cloudCallout">
            <a:avLst>
              <a:gd name="adj1" fmla="val -31091"/>
              <a:gd name="adj2" fmla="val 76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everybody know what they were doing?</a:t>
            </a:r>
            <a:endParaRPr lang="en-GB" dirty="0"/>
          </a:p>
        </p:txBody>
      </p:sp>
      <p:sp>
        <p:nvSpPr>
          <p:cNvPr id="13" name="Cloud Callout 12"/>
          <p:cNvSpPr/>
          <p:nvPr/>
        </p:nvSpPr>
        <p:spPr>
          <a:xfrm>
            <a:off x="4987215" y="3338062"/>
            <a:ext cx="2137482" cy="1377881"/>
          </a:xfrm>
          <a:prstGeom prst="cloudCallout">
            <a:avLst>
              <a:gd name="adj1" fmla="val -73329"/>
              <a:gd name="adj2" fmla="val 47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we have a near miss?</a:t>
            </a:r>
            <a:endParaRPr lang="en-GB" dirty="0"/>
          </a:p>
        </p:txBody>
      </p:sp>
      <p:sp>
        <p:nvSpPr>
          <p:cNvPr id="14" name="Cloud Callout 13"/>
          <p:cNvSpPr/>
          <p:nvPr/>
        </p:nvSpPr>
        <p:spPr>
          <a:xfrm>
            <a:off x="3458215" y="5088069"/>
            <a:ext cx="2841977" cy="1339860"/>
          </a:xfrm>
          <a:prstGeom prst="cloudCallout">
            <a:avLst>
              <a:gd name="adj1" fmla="val -71029"/>
              <a:gd name="adj2" fmla="val -5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Could we have done something better?</a:t>
            </a:r>
            <a:endParaRPr lang="en-GB" dirty="0"/>
          </a:p>
        </p:txBody>
      </p:sp>
      <p:sp>
        <p:nvSpPr>
          <p:cNvPr id="15" name="Cloud Callout 14"/>
          <p:cNvSpPr/>
          <p:nvPr/>
        </p:nvSpPr>
        <p:spPr>
          <a:xfrm>
            <a:off x="3290204" y="2058523"/>
            <a:ext cx="2155562" cy="963016"/>
          </a:xfrm>
          <a:prstGeom prst="cloudCallout">
            <a:avLst>
              <a:gd name="adj1" fmla="val -74380"/>
              <a:gd name="adj2" fmla="val 76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Did I do everything?</a:t>
            </a:r>
            <a:endParaRPr lang="en-GB" dirty="0"/>
          </a:p>
        </p:txBody>
      </p:sp>
    </p:spTree>
    <p:custDataLst>
      <p:tags r:id="rId1"/>
    </p:custDataLst>
    <p:extLst>
      <p:ext uri="{BB962C8B-B14F-4D97-AF65-F5344CB8AC3E}">
        <p14:creationId xmlns:p14="http://schemas.microsoft.com/office/powerpoint/2010/main" val="3831376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 Organisational Learning</a:t>
            </a:r>
            <a:endParaRPr lang="en-GB" dirty="0"/>
          </a:p>
        </p:txBody>
      </p:sp>
      <p:pic>
        <p:nvPicPr>
          <p:cNvPr id="7" name="Picture 6"/>
          <p:cNvPicPr>
            <a:picLocks noChangeAspect="1"/>
          </p:cNvPicPr>
          <p:nvPr/>
        </p:nvPicPr>
        <p:blipFill>
          <a:blip r:embed="rId4"/>
          <a:stretch>
            <a:fillRect/>
          </a:stretch>
        </p:blipFill>
        <p:spPr>
          <a:xfrm>
            <a:off x="4896449" y="3573016"/>
            <a:ext cx="3718360" cy="2245047"/>
          </a:xfrm>
          <a:prstGeom prst="rect">
            <a:avLst/>
          </a:prstGeom>
        </p:spPr>
      </p:pic>
      <p:pic>
        <p:nvPicPr>
          <p:cNvPr id="8" name="Picture 7"/>
          <p:cNvPicPr>
            <a:picLocks noChangeAspect="1"/>
          </p:cNvPicPr>
          <p:nvPr/>
        </p:nvPicPr>
        <p:blipFill>
          <a:blip r:embed="rId5"/>
          <a:stretch>
            <a:fillRect/>
          </a:stretch>
        </p:blipFill>
        <p:spPr>
          <a:xfrm>
            <a:off x="971600" y="3573016"/>
            <a:ext cx="3741745" cy="224504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3988" y="1642644"/>
            <a:ext cx="2565285" cy="144016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11760" y="1728416"/>
            <a:ext cx="1686034" cy="1268617"/>
          </a:xfrm>
          <a:prstGeom prst="rect">
            <a:avLst/>
          </a:prstGeom>
        </p:spPr>
      </p:pic>
    </p:spTree>
    <p:custDataLst>
      <p:tags r:id="rId1"/>
    </p:custDataLst>
    <p:extLst>
      <p:ext uri="{BB962C8B-B14F-4D97-AF65-F5344CB8AC3E}">
        <p14:creationId xmlns:p14="http://schemas.microsoft.com/office/powerpoint/2010/main" val="17758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108464" cy="1143000"/>
          </a:xfrm>
        </p:spPr>
        <p:txBody>
          <a:bodyPr>
            <a:noAutofit/>
          </a:bodyPr>
          <a:lstStyle/>
          <a:p>
            <a:r>
              <a:rPr lang="en-GB" dirty="0" smtClean="0">
                <a:latin typeface="+mn-lt"/>
                <a:cs typeface="Arial" panose="020B0604020202020204" pitchFamily="34" charset="0"/>
              </a:rPr>
              <a:t>You have now reached the end of the JESIP Awareness package</a:t>
            </a:r>
            <a:endParaRPr lang="en-GB" dirty="0">
              <a:latin typeface="+mn-lt"/>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5013176"/>
            <a:ext cx="4721947" cy="1047727"/>
          </a:xfrm>
          <a:prstGeom prst="rect">
            <a:avLst/>
          </a:prstGeom>
        </p:spPr>
      </p:pic>
      <p:sp>
        <p:nvSpPr>
          <p:cNvPr id="4" name="TextBox 3"/>
          <p:cNvSpPr txBox="1"/>
          <p:nvPr/>
        </p:nvSpPr>
        <p:spPr>
          <a:xfrm>
            <a:off x="1043608" y="3140968"/>
            <a:ext cx="7344816" cy="707886"/>
          </a:xfrm>
          <a:prstGeom prst="rect">
            <a:avLst/>
          </a:prstGeom>
          <a:noFill/>
        </p:spPr>
        <p:txBody>
          <a:bodyPr wrap="square" rtlCol="0">
            <a:spAutoFit/>
          </a:bodyPr>
          <a:lstStyle/>
          <a:p>
            <a:pPr algn="ctr"/>
            <a:r>
              <a:rPr lang="en-GB" sz="2000" dirty="0" smtClean="0">
                <a:cs typeface="Arial" panose="020B0604020202020204" pitchFamily="34" charset="0"/>
              </a:rPr>
              <a:t>Further information can be found on the JESIP website at </a:t>
            </a:r>
            <a:r>
              <a:rPr lang="en-GB" sz="2000" dirty="0" smtClean="0">
                <a:cs typeface="Arial" panose="020B0604020202020204" pitchFamily="34" charset="0"/>
                <a:hlinkClick r:id="rId4"/>
              </a:rPr>
              <a:t>www.jesip.org.uk</a:t>
            </a:r>
            <a:r>
              <a:rPr lang="en-GB" sz="2000" dirty="0" smtClean="0">
                <a:cs typeface="Arial" panose="020B0604020202020204" pitchFamily="34" charset="0"/>
              </a:rPr>
              <a:t> </a:t>
            </a:r>
            <a:endParaRPr lang="en-GB" sz="2000" dirty="0">
              <a:cs typeface="Arial" panose="020B0604020202020204" pitchFamily="34" charset="0"/>
            </a:endParaRPr>
          </a:p>
        </p:txBody>
      </p:sp>
    </p:spTree>
    <p:custDataLst>
      <p:tags r:id="rId1"/>
    </p:custDataLst>
    <p:extLst>
      <p:ext uri="{BB962C8B-B14F-4D97-AF65-F5344CB8AC3E}">
        <p14:creationId xmlns:p14="http://schemas.microsoft.com/office/powerpoint/2010/main" val="3355505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mtClean="0"/>
              <a:t>What is Interoperability?</a:t>
            </a:r>
            <a:endParaRPr lang="en-GB" dirty="0"/>
          </a:p>
        </p:txBody>
      </p:sp>
      <p:sp>
        <p:nvSpPr>
          <p:cNvPr id="8" name="TextBox 7"/>
          <p:cNvSpPr txBox="1"/>
          <p:nvPr/>
        </p:nvSpPr>
        <p:spPr>
          <a:xfrm>
            <a:off x="611560" y="2492896"/>
            <a:ext cx="2376264" cy="2862322"/>
          </a:xfrm>
          <a:prstGeom prst="rect">
            <a:avLst/>
          </a:prstGeom>
          <a:noFill/>
        </p:spPr>
        <p:txBody>
          <a:bodyPr wrap="square" rtlCol="0">
            <a:spAutoFit/>
          </a:bodyPr>
          <a:lstStyle/>
          <a:p>
            <a:r>
              <a:rPr lang="en-GB" sz="2000" dirty="0" smtClean="0"/>
              <a:t>It means working together smoothly and effectively. The formal definition is ‘the extent to which organisations can work together coherently as a matter of routine’.</a:t>
            </a:r>
            <a:endParaRPr lang="en-GB"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998718"/>
            <a:ext cx="5448607" cy="3850677"/>
          </a:xfrm>
          <a:prstGeom prst="rect">
            <a:avLst/>
          </a:prstGeom>
        </p:spPr>
      </p:pic>
    </p:spTree>
    <p:custDataLst>
      <p:tags r:id="rId1"/>
    </p:custDataLst>
    <p:extLst>
      <p:ext uri="{BB962C8B-B14F-4D97-AF65-F5344CB8AC3E}">
        <p14:creationId xmlns:p14="http://schemas.microsoft.com/office/powerpoint/2010/main" val="255491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smtClean="0"/>
              <a:t>What is JESIP All About?</a:t>
            </a:r>
            <a:endParaRPr lang="en-GB" dirty="0"/>
          </a:p>
        </p:txBody>
      </p:sp>
      <p:sp>
        <p:nvSpPr>
          <p:cNvPr id="16" name="TextBox 15"/>
          <p:cNvSpPr txBox="1"/>
          <p:nvPr/>
        </p:nvSpPr>
        <p:spPr>
          <a:xfrm>
            <a:off x="755576" y="1628800"/>
            <a:ext cx="8064896" cy="707886"/>
          </a:xfrm>
          <a:prstGeom prst="rect">
            <a:avLst/>
          </a:prstGeom>
          <a:noFill/>
        </p:spPr>
        <p:txBody>
          <a:bodyPr wrap="square" rtlCol="0">
            <a:spAutoFit/>
          </a:bodyPr>
          <a:lstStyle/>
          <a:p>
            <a:r>
              <a:rPr lang="en-GB" sz="2000" dirty="0" smtClean="0"/>
              <a:t>Its about improving the way we </a:t>
            </a:r>
            <a:r>
              <a:rPr lang="en-GB" sz="2000" b="1" dirty="0" smtClean="0"/>
              <a:t>all</a:t>
            </a:r>
            <a:r>
              <a:rPr lang="en-GB" sz="2000" dirty="0" smtClean="0"/>
              <a:t> work together when responding to incidents so we can get better at saving lives and reducing harm. </a:t>
            </a:r>
            <a:endParaRPr lang="en-GB" sz="2000" dirty="0"/>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1499839" y="2644463"/>
            <a:ext cx="2909147" cy="1890946"/>
          </a:xfrm>
          <a:prstGeom prst="rect">
            <a:avLst/>
          </a:prstGeom>
        </p:spPr>
      </p:pic>
      <p:pic>
        <p:nvPicPr>
          <p:cNvPr id="4" name="Picture 3"/>
          <p:cNvPicPr>
            <a:picLocks noChangeAspect="1"/>
          </p:cNvPicPr>
          <p:nvPr/>
        </p:nvPicPr>
        <p:blipFill>
          <a:blip r:embed="rId6"/>
          <a:stretch>
            <a:fillRect/>
          </a:stretch>
        </p:blipFill>
        <p:spPr>
          <a:xfrm>
            <a:off x="1384650" y="4666388"/>
            <a:ext cx="3024336" cy="2005267"/>
          </a:xfrm>
          <a:prstGeom prst="rect">
            <a:avLst/>
          </a:prstGeom>
        </p:spPr>
      </p:pic>
      <p:pic>
        <p:nvPicPr>
          <p:cNvPr id="6" name="Picture 5"/>
          <p:cNvPicPr>
            <a:picLocks noChangeAspect="1"/>
          </p:cNvPicPr>
          <p:nvPr/>
        </p:nvPicPr>
        <p:blipFill>
          <a:blip r:embed="rId7"/>
          <a:stretch>
            <a:fillRect/>
          </a:stretch>
        </p:blipFill>
        <p:spPr>
          <a:xfrm>
            <a:off x="4839782" y="4666389"/>
            <a:ext cx="3404626" cy="1930964"/>
          </a:xfrm>
          <a:prstGeom prst="rect">
            <a:avLst/>
          </a:prstGeom>
        </p:spPr>
      </p:pic>
      <p:pic>
        <p:nvPicPr>
          <p:cNvPr id="1026"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39783" y="2644464"/>
            <a:ext cx="3404626" cy="189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8674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Incidents</a:t>
            </a:r>
            <a:endParaRPr lang="en-GB" dirty="0"/>
          </a:p>
        </p:txBody>
      </p:sp>
      <p:sp>
        <p:nvSpPr>
          <p:cNvPr id="4" name="TextBox 3"/>
          <p:cNvSpPr txBox="1"/>
          <p:nvPr/>
        </p:nvSpPr>
        <p:spPr>
          <a:xfrm>
            <a:off x="1331640" y="5445224"/>
            <a:ext cx="7632848" cy="400110"/>
          </a:xfrm>
          <a:prstGeom prst="rect">
            <a:avLst/>
          </a:prstGeom>
          <a:noFill/>
        </p:spPr>
        <p:txBody>
          <a:bodyPr wrap="square" rtlCol="0">
            <a:spAutoFit/>
          </a:bodyPr>
          <a:lstStyle/>
          <a:p>
            <a:r>
              <a:rPr lang="en-GB" sz="2000" dirty="0" smtClean="0"/>
              <a:t>JESIP is about good practice at </a:t>
            </a:r>
            <a:r>
              <a:rPr lang="en-GB" sz="2000" b="1" dirty="0" smtClean="0"/>
              <a:t>all</a:t>
            </a:r>
            <a:r>
              <a:rPr lang="en-GB" sz="2000" dirty="0" smtClean="0"/>
              <a:t> incidents -  not just major ones.</a:t>
            </a:r>
            <a:endParaRPr lang="en-GB" sz="2000" dirty="0"/>
          </a:p>
        </p:txBody>
      </p:sp>
      <p:sp>
        <p:nvSpPr>
          <p:cNvPr id="5" name="TextBox 4"/>
          <p:cNvSpPr txBox="1"/>
          <p:nvPr/>
        </p:nvSpPr>
        <p:spPr>
          <a:xfrm>
            <a:off x="1072752" y="1476654"/>
            <a:ext cx="7632848" cy="1015663"/>
          </a:xfrm>
          <a:prstGeom prst="rect">
            <a:avLst/>
          </a:prstGeom>
          <a:noFill/>
        </p:spPr>
        <p:txBody>
          <a:bodyPr wrap="square" rtlCol="0">
            <a:spAutoFit/>
          </a:bodyPr>
          <a:lstStyle/>
          <a:p>
            <a:r>
              <a:rPr lang="en-GB" sz="2000" dirty="0" smtClean="0"/>
              <a:t>A major incident is an event or situation with a range of serious consequences which requires special arrangements to be implemented by one or more emergency responder agency.</a:t>
            </a:r>
            <a:endParaRPr lang="en-GB" sz="2000" dirty="0"/>
          </a:p>
        </p:txBody>
      </p:sp>
      <p:pic>
        <p:nvPicPr>
          <p:cNvPr id="3" name="Picture 2"/>
          <p:cNvPicPr>
            <a:picLocks noChangeAspect="1"/>
          </p:cNvPicPr>
          <p:nvPr/>
        </p:nvPicPr>
        <p:blipFill>
          <a:blip r:embed="rId4"/>
          <a:stretch>
            <a:fillRect/>
          </a:stretch>
        </p:blipFill>
        <p:spPr>
          <a:xfrm>
            <a:off x="1043608" y="2743738"/>
            <a:ext cx="3895465" cy="2201784"/>
          </a:xfrm>
          <a:prstGeom prst="rect">
            <a:avLst/>
          </a:prstGeom>
        </p:spPr>
      </p:pic>
      <p:pic>
        <p:nvPicPr>
          <p:cNvPr id="6" name="Picture 5"/>
          <p:cNvPicPr>
            <a:picLocks noChangeAspect="1"/>
          </p:cNvPicPr>
          <p:nvPr/>
        </p:nvPicPr>
        <p:blipFill>
          <a:blip r:embed="rId5"/>
          <a:stretch>
            <a:fillRect/>
          </a:stretch>
        </p:blipFill>
        <p:spPr>
          <a:xfrm>
            <a:off x="5148064" y="2743738"/>
            <a:ext cx="3373244" cy="2201783"/>
          </a:xfrm>
          <a:prstGeom prst="rect">
            <a:avLst/>
          </a:prstGeom>
        </p:spPr>
      </p:pic>
    </p:spTree>
    <p:custDataLst>
      <p:tags r:id="rId1"/>
    </p:custDataLst>
    <p:extLst>
      <p:ext uri="{BB962C8B-B14F-4D97-AF65-F5344CB8AC3E}">
        <p14:creationId xmlns:p14="http://schemas.microsoft.com/office/powerpoint/2010/main" val="359647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Who can declare a Major Incident?</a:t>
            </a:r>
            <a:endParaRPr lang="en-GB"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1267076"/>
            <a:ext cx="3384376" cy="5548303"/>
          </a:xfrm>
          <a:prstGeom prst="rect">
            <a:avLst/>
          </a:prstGeom>
        </p:spPr>
      </p:pic>
      <p:sp>
        <p:nvSpPr>
          <p:cNvPr id="5" name="TextBox 4"/>
          <p:cNvSpPr txBox="1"/>
          <p:nvPr/>
        </p:nvSpPr>
        <p:spPr>
          <a:xfrm>
            <a:off x="1043608" y="3362977"/>
            <a:ext cx="4320480" cy="769441"/>
          </a:xfrm>
          <a:prstGeom prst="rect">
            <a:avLst/>
          </a:prstGeom>
          <a:noFill/>
        </p:spPr>
        <p:txBody>
          <a:bodyPr wrap="square" rtlCol="0">
            <a:spAutoFit/>
          </a:bodyPr>
          <a:lstStyle/>
          <a:p>
            <a:r>
              <a:rPr lang="en-GB" sz="4400" dirty="0" smtClean="0"/>
              <a:t>It could be you!</a:t>
            </a:r>
            <a:endParaRPr lang="en-GB" sz="4400" dirty="0"/>
          </a:p>
        </p:txBody>
      </p:sp>
      <p:sp>
        <p:nvSpPr>
          <p:cNvPr id="3" name="TextBox 2"/>
          <p:cNvSpPr txBox="1"/>
          <p:nvPr/>
        </p:nvSpPr>
        <p:spPr>
          <a:xfrm>
            <a:off x="1860304" y="4797152"/>
            <a:ext cx="2736304" cy="923330"/>
          </a:xfrm>
          <a:prstGeom prst="rect">
            <a:avLst/>
          </a:prstGeom>
          <a:noFill/>
        </p:spPr>
        <p:txBody>
          <a:bodyPr wrap="square" rtlCol="0">
            <a:spAutoFit/>
          </a:bodyPr>
          <a:lstStyle/>
          <a:p>
            <a:r>
              <a:rPr lang="en-GB" dirty="0" smtClean="0"/>
              <a:t>Know what the policy is in your agency for declaring a major incident</a:t>
            </a:r>
            <a:endParaRPr lang="en-GB" dirty="0"/>
          </a:p>
        </p:txBody>
      </p:sp>
    </p:spTree>
    <p:custDataLst>
      <p:tags r:id="rId1"/>
    </p:custDataLst>
    <p:extLst>
      <p:ext uri="{BB962C8B-B14F-4D97-AF65-F5344CB8AC3E}">
        <p14:creationId xmlns:p14="http://schemas.microsoft.com/office/powerpoint/2010/main" val="304446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do we need to declare a Major Incident?</a:t>
            </a:r>
            <a:endParaRPr lang="en-GB" dirty="0"/>
          </a:p>
        </p:txBody>
      </p:sp>
      <p:sp>
        <p:nvSpPr>
          <p:cNvPr id="4" name="TextBox 3"/>
          <p:cNvSpPr txBox="1"/>
          <p:nvPr/>
        </p:nvSpPr>
        <p:spPr>
          <a:xfrm>
            <a:off x="6084168" y="2458659"/>
            <a:ext cx="2376264" cy="1938992"/>
          </a:xfrm>
          <a:prstGeom prst="rect">
            <a:avLst/>
          </a:prstGeom>
          <a:noFill/>
        </p:spPr>
        <p:txBody>
          <a:bodyPr wrap="square" rtlCol="0">
            <a:spAutoFit/>
          </a:bodyPr>
          <a:lstStyle/>
          <a:p>
            <a:r>
              <a:rPr lang="en-GB" sz="2000" dirty="0" smtClean="0"/>
              <a:t>Agencies will respond to major incidents differently depending on their responsibilities and resources. </a:t>
            </a:r>
            <a:endParaRPr lang="en-GB" sz="20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1386474"/>
            <a:ext cx="5184576" cy="3630270"/>
          </a:xfrm>
          <a:prstGeom prst="rect">
            <a:avLst/>
          </a:prstGeom>
        </p:spPr>
      </p:pic>
      <p:sp>
        <p:nvSpPr>
          <p:cNvPr id="6" name="TextBox 5"/>
          <p:cNvSpPr txBox="1"/>
          <p:nvPr/>
        </p:nvSpPr>
        <p:spPr>
          <a:xfrm>
            <a:off x="755576" y="5373216"/>
            <a:ext cx="7992888" cy="707886"/>
          </a:xfrm>
          <a:prstGeom prst="rect">
            <a:avLst/>
          </a:prstGeom>
          <a:noFill/>
        </p:spPr>
        <p:txBody>
          <a:bodyPr wrap="square" rtlCol="0">
            <a:spAutoFit/>
          </a:bodyPr>
          <a:lstStyle/>
          <a:p>
            <a:r>
              <a:rPr lang="en-GB" sz="2000" dirty="0" smtClean="0"/>
              <a:t>If a major incident is not declared quickly enough it can lead to problems co-ordinating a joint response.</a:t>
            </a:r>
            <a:endParaRPr lang="en-GB" sz="2000" dirty="0"/>
          </a:p>
        </p:txBody>
      </p:sp>
    </p:spTree>
    <p:custDataLst>
      <p:tags r:id="rId1"/>
    </p:custDataLst>
    <p:extLst>
      <p:ext uri="{BB962C8B-B14F-4D97-AF65-F5344CB8AC3E}">
        <p14:creationId xmlns:p14="http://schemas.microsoft.com/office/powerpoint/2010/main" val="187330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Working at the Scene</a:t>
            </a:r>
            <a:endParaRPr lang="en-GB"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08358" y="1484784"/>
            <a:ext cx="4794275" cy="2808312"/>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683568" y="1696200"/>
            <a:ext cx="2647124" cy="1938992"/>
          </a:xfrm>
          <a:prstGeom prst="rect">
            <a:avLst/>
          </a:prstGeom>
          <a:noFill/>
        </p:spPr>
        <p:txBody>
          <a:bodyPr wrap="square" rtlCol="0">
            <a:spAutoFit/>
          </a:bodyPr>
          <a:lstStyle/>
          <a:p>
            <a:r>
              <a:rPr lang="en-GB" sz="2000" dirty="0" smtClean="0"/>
              <a:t>You are at this incident. In this situation you will need to work together with other responders to save lives and reduce harm.</a:t>
            </a:r>
            <a:endParaRPr lang="en-GB" sz="2000"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596" y="3911903"/>
            <a:ext cx="3407127" cy="2946097"/>
          </a:xfrm>
          <a:prstGeom prst="rect">
            <a:avLst/>
          </a:prstGeom>
        </p:spPr>
      </p:pic>
      <p:sp>
        <p:nvSpPr>
          <p:cNvPr id="7" name="TextBox 6"/>
          <p:cNvSpPr txBox="1"/>
          <p:nvPr/>
        </p:nvSpPr>
        <p:spPr>
          <a:xfrm>
            <a:off x="4041534" y="5517232"/>
            <a:ext cx="1368152" cy="584775"/>
          </a:xfrm>
          <a:prstGeom prst="rect">
            <a:avLst/>
          </a:prstGeom>
          <a:noFill/>
        </p:spPr>
        <p:txBody>
          <a:bodyPr wrap="square" rtlCol="0">
            <a:spAutoFit/>
          </a:bodyPr>
          <a:lstStyle/>
          <a:p>
            <a:r>
              <a:rPr lang="en-GB" sz="3200" dirty="0" smtClean="0"/>
              <a:t>How?</a:t>
            </a:r>
            <a:endParaRPr lang="en-GB" sz="3200" dirty="0"/>
          </a:p>
        </p:txBody>
      </p:sp>
    </p:spTree>
    <p:custDataLst>
      <p:tags r:id="rId1"/>
    </p:custDataLst>
    <p:extLst>
      <p:ext uri="{BB962C8B-B14F-4D97-AF65-F5344CB8AC3E}">
        <p14:creationId xmlns:p14="http://schemas.microsoft.com/office/powerpoint/2010/main" val="52750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5170</Words>
  <Application>Microsoft Office PowerPoint</Application>
  <PresentationFormat>On-screen Show (4:3)</PresentationFormat>
  <Paragraphs>457</Paragraphs>
  <Slides>33</Slides>
  <Notes>32</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JESIP Transition Slide Theme</vt:lpstr>
      <vt:lpstr>JESIP Awareness</vt:lpstr>
      <vt:lpstr>Getting Together</vt:lpstr>
      <vt:lpstr>Introducing JESIP</vt:lpstr>
      <vt:lpstr>What is Interoperability?</vt:lpstr>
      <vt:lpstr>What is JESIP All About?</vt:lpstr>
      <vt:lpstr>Major Incidents</vt:lpstr>
      <vt:lpstr>Who can declare a Major Incident?</vt:lpstr>
      <vt:lpstr>Why do we need to declare a Major Incident?</vt:lpstr>
      <vt:lpstr>Working at the Scene</vt:lpstr>
      <vt:lpstr>Key Principles</vt:lpstr>
      <vt:lpstr>Key Principles</vt:lpstr>
      <vt:lpstr>JESIP App</vt:lpstr>
      <vt:lpstr>JESIP Awareness</vt:lpstr>
      <vt:lpstr>What is it?</vt:lpstr>
      <vt:lpstr>Why do I need it? </vt:lpstr>
      <vt:lpstr>Think M/ETHANE </vt:lpstr>
      <vt:lpstr>Building a bigger picture</vt:lpstr>
      <vt:lpstr>Shared Situational Awareness – M/ETHANE</vt:lpstr>
      <vt:lpstr>PowerPoint Presentation</vt:lpstr>
      <vt:lpstr>JESIP Awareness</vt:lpstr>
      <vt:lpstr>PowerPoint Presentation</vt:lpstr>
      <vt:lpstr>Shared Situational Awareness What is it?</vt:lpstr>
      <vt:lpstr>Creating Shared Situational Awareness</vt:lpstr>
      <vt:lpstr>Establishing Shared Situational Awareness </vt:lpstr>
      <vt:lpstr>Joint Decision Model</vt:lpstr>
      <vt:lpstr>Levels of Command</vt:lpstr>
      <vt:lpstr>Why is joint understanding of risk essential?</vt:lpstr>
      <vt:lpstr>PowerPoint Presentation</vt:lpstr>
      <vt:lpstr>JESIP Awareness</vt:lpstr>
      <vt:lpstr>Looking Back, Moving Forward</vt:lpstr>
      <vt:lpstr>Looking Back, Moving Forward</vt:lpstr>
      <vt:lpstr>Joint Organisational Learning</vt:lpstr>
      <vt:lpstr>You have now reached the end of the JESIP Awareness package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Julian 1313</dc:creator>
  <cp:lastModifiedBy>Helen Jubb</cp:lastModifiedBy>
  <cp:revision>156</cp:revision>
  <cp:lastPrinted>2016-12-20T17:54:59Z</cp:lastPrinted>
  <dcterms:created xsi:type="dcterms:W3CDTF">2016-11-22T15:32:14Z</dcterms:created>
  <dcterms:modified xsi:type="dcterms:W3CDTF">2017-02-10T13:35:00Z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 Serco document (No visible marking)</vt:lpwstr>
  </property>
  <property fmtid="{D5CDD505-2E9C-101B-9397-08002B2CF9AE}" pid="3" name="aliashPowerpointFooter">
    <vt:lpwstr/>
  </property>
  <property fmtid="{D5CDD505-2E9C-101B-9397-08002B2CF9AE}" pid="4" name="ArticulateGUID">
    <vt:lpwstr>EE7E5B83-609F-45DE-984A-27528B7EC225</vt:lpwstr>
  </property>
  <property fmtid="{D5CDD505-2E9C-101B-9397-08002B2CF9AE}" pid="5" name="ArticulatePath">
    <vt:lpwstr>1. Getting Together</vt:lpwstr>
  </property>
</Properties>
</file>