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3" r:id="rId1"/>
    <p:sldMasterId id="2147484265" r:id="rId2"/>
  </p:sldMasterIdLst>
  <p:notesMasterIdLst>
    <p:notesMasterId r:id="rId31"/>
  </p:notesMasterIdLst>
  <p:sldIdLst>
    <p:sldId id="454" r:id="rId3"/>
    <p:sldId id="395" r:id="rId4"/>
    <p:sldId id="420" r:id="rId5"/>
    <p:sldId id="435" r:id="rId6"/>
    <p:sldId id="421" r:id="rId7"/>
    <p:sldId id="491" r:id="rId8"/>
    <p:sldId id="482" r:id="rId9"/>
    <p:sldId id="497" r:id="rId10"/>
    <p:sldId id="481" r:id="rId11"/>
    <p:sldId id="484" r:id="rId12"/>
    <p:sldId id="423" r:id="rId13"/>
    <p:sldId id="459" r:id="rId14"/>
    <p:sldId id="520" r:id="rId15"/>
    <p:sldId id="432" r:id="rId16"/>
    <p:sldId id="522" r:id="rId17"/>
    <p:sldId id="465" r:id="rId18"/>
    <p:sldId id="466" r:id="rId19"/>
    <p:sldId id="508" r:id="rId20"/>
    <p:sldId id="509" r:id="rId21"/>
    <p:sldId id="511" r:id="rId22"/>
    <p:sldId id="467" r:id="rId23"/>
    <p:sldId id="513" r:id="rId24"/>
    <p:sldId id="515" r:id="rId25"/>
    <p:sldId id="517" r:id="rId26"/>
    <p:sldId id="519" r:id="rId27"/>
    <p:sldId id="451" r:id="rId28"/>
    <p:sldId id="521" r:id="rId29"/>
    <p:sldId id="502" r:id="rId30"/>
  </p:sldIdLst>
  <p:sldSz cx="9144000" cy="6858000" type="screen4x3"/>
  <p:notesSz cx="6807200" cy="9906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y Flanagan" initials="JF" lastIdx="3" clrIdx="0"/>
  <p:cmAuthor id="1" name="Carl Daniels" initials="C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3" autoAdjust="0"/>
    <p:restoredTop sz="79143" autoAdjust="0"/>
  </p:normalViewPr>
  <p:slideViewPr>
    <p:cSldViewPr>
      <p:cViewPr>
        <p:scale>
          <a:sx n="60" d="100"/>
          <a:sy n="60" d="100"/>
        </p:scale>
        <p:origin x="-11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06"/>
    </p:cViewPr>
  </p:sorterViewPr>
  <p:notesViewPr>
    <p:cSldViewPr>
      <p:cViewPr varScale="1">
        <p:scale>
          <a:sx n="65" d="100"/>
          <a:sy n="65" d="100"/>
        </p:scale>
        <p:origin x="-2886" y="-96"/>
      </p:cViewPr>
      <p:guideLst>
        <p:guide orient="horz" pos="312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_rels/data6.xml.rels><?xml version="1.0" encoding="UTF-8" standalone="yes"?>
<Relationships xmlns="http://schemas.openxmlformats.org/package/2006/relationships"><Relationship Id="rId1" Type="http://schemas.openxmlformats.org/officeDocument/2006/relationships/hyperlink" Target="http://www.jesip.org.uk/"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www.jesip.org.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FB052B-F0F6-4FB7-AAC7-81A3C1376E72}"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GB"/>
        </a:p>
      </dgm:t>
    </dgm:pt>
    <dgm:pt modelId="{4FA5F194-6484-4145-B8AC-5B7E873E9661}">
      <dgm:prSet phldrT="[Text]"/>
      <dgm:spPr/>
      <dgm:t>
        <a:bodyPr/>
        <a:lstStyle/>
        <a:p>
          <a:r>
            <a:rPr lang="en-GB" dirty="0" smtClean="0">
              <a:latin typeface="+mn-lt"/>
              <a:cs typeface="Arial" pitchFamily="34" charset="0"/>
            </a:rPr>
            <a:t>Introduction</a:t>
          </a:r>
          <a:endParaRPr lang="en-GB" dirty="0">
            <a:latin typeface="+mn-lt"/>
            <a:cs typeface="Arial" pitchFamily="34" charset="0"/>
          </a:endParaRPr>
        </a:p>
      </dgm:t>
    </dgm:pt>
    <dgm:pt modelId="{3BDA43C5-0B5D-4132-88BA-C8CC3139BC5F}" type="parTrans" cxnId="{7C6C5283-3C02-4399-826F-F516036F85B2}">
      <dgm:prSet/>
      <dgm:spPr/>
      <dgm:t>
        <a:bodyPr/>
        <a:lstStyle/>
        <a:p>
          <a:endParaRPr lang="en-GB">
            <a:latin typeface="+mn-lt"/>
          </a:endParaRPr>
        </a:p>
      </dgm:t>
    </dgm:pt>
    <dgm:pt modelId="{8F841E9F-1275-4BCF-9744-E9E82ED81501}" type="sibTrans" cxnId="{7C6C5283-3C02-4399-826F-F516036F85B2}">
      <dgm:prSet/>
      <dgm:spPr/>
      <dgm:t>
        <a:bodyPr/>
        <a:lstStyle/>
        <a:p>
          <a:endParaRPr lang="en-GB">
            <a:latin typeface="+mn-lt"/>
          </a:endParaRPr>
        </a:p>
      </dgm:t>
    </dgm:pt>
    <dgm:pt modelId="{49B61F00-56D7-4DF8-BDFF-F4B10275D809}">
      <dgm:prSet phldrT="[Text]" custT="1"/>
      <dgm:spPr/>
      <dgm:t>
        <a:bodyPr/>
        <a:lstStyle/>
        <a:p>
          <a:r>
            <a:rPr lang="en-GB" sz="1800" dirty="0" smtClean="0">
              <a:latin typeface="+mn-lt"/>
              <a:cs typeface="Arial" pitchFamily="34" charset="0"/>
            </a:rPr>
            <a:t>Aim of this session</a:t>
          </a:r>
          <a:endParaRPr lang="en-GB" sz="1800" dirty="0">
            <a:latin typeface="+mn-lt"/>
            <a:cs typeface="Arial" pitchFamily="34" charset="0"/>
          </a:endParaRPr>
        </a:p>
      </dgm:t>
    </dgm:pt>
    <dgm:pt modelId="{111D1C78-9619-4FAA-B746-7283AFFA134C}" type="parTrans" cxnId="{C2B6C5BF-44A7-4741-AE4A-B0B3FCD9D691}">
      <dgm:prSet/>
      <dgm:spPr/>
      <dgm:t>
        <a:bodyPr/>
        <a:lstStyle/>
        <a:p>
          <a:endParaRPr lang="en-GB">
            <a:latin typeface="+mn-lt"/>
          </a:endParaRPr>
        </a:p>
      </dgm:t>
    </dgm:pt>
    <dgm:pt modelId="{3FD6D097-DE1B-43FE-BB13-47DCE1A93C87}" type="sibTrans" cxnId="{C2B6C5BF-44A7-4741-AE4A-B0B3FCD9D691}">
      <dgm:prSet/>
      <dgm:spPr/>
      <dgm:t>
        <a:bodyPr/>
        <a:lstStyle/>
        <a:p>
          <a:endParaRPr lang="en-GB">
            <a:latin typeface="+mn-lt"/>
          </a:endParaRPr>
        </a:p>
      </dgm:t>
    </dgm:pt>
    <dgm:pt modelId="{4F4532F7-E00E-4B89-9743-DED14EE7171D}">
      <dgm:prSet phldrT="[Text]" custT="1"/>
      <dgm:spPr/>
      <dgm:t>
        <a:bodyPr/>
        <a:lstStyle/>
        <a:p>
          <a:r>
            <a:rPr lang="en-GB" sz="1800" dirty="0" smtClean="0">
              <a:latin typeface="+mn-lt"/>
              <a:cs typeface="Arial" pitchFamily="34" charset="0"/>
            </a:rPr>
            <a:t>What is Interoperability?</a:t>
          </a:r>
          <a:endParaRPr lang="en-GB" sz="1800" dirty="0">
            <a:latin typeface="+mn-lt"/>
            <a:cs typeface="Arial" pitchFamily="34" charset="0"/>
          </a:endParaRPr>
        </a:p>
      </dgm:t>
    </dgm:pt>
    <dgm:pt modelId="{3D29C189-3F91-4FCE-ADED-67A35F428AA3}" type="parTrans" cxnId="{E215A521-047F-461D-A73F-EF750089C25A}">
      <dgm:prSet/>
      <dgm:spPr/>
      <dgm:t>
        <a:bodyPr/>
        <a:lstStyle/>
        <a:p>
          <a:endParaRPr lang="en-GB">
            <a:latin typeface="+mn-lt"/>
          </a:endParaRPr>
        </a:p>
      </dgm:t>
    </dgm:pt>
    <dgm:pt modelId="{55566EA4-536B-4184-8201-8D42321FC0A4}" type="sibTrans" cxnId="{E215A521-047F-461D-A73F-EF750089C25A}">
      <dgm:prSet/>
      <dgm:spPr/>
      <dgm:t>
        <a:bodyPr/>
        <a:lstStyle/>
        <a:p>
          <a:endParaRPr lang="en-GB">
            <a:latin typeface="+mn-lt"/>
          </a:endParaRPr>
        </a:p>
      </dgm:t>
    </dgm:pt>
    <dgm:pt modelId="{728B8D72-7DEA-448D-8A41-7CD98FFD3ADF}">
      <dgm:prSet phldrT="[Text]"/>
      <dgm:spPr/>
      <dgm:t>
        <a:bodyPr/>
        <a:lstStyle/>
        <a:p>
          <a:r>
            <a:rPr lang="en-GB" dirty="0" smtClean="0">
              <a:latin typeface="+mn-lt"/>
              <a:cs typeface="Arial" pitchFamily="34" charset="0"/>
            </a:rPr>
            <a:t>JESIP overview</a:t>
          </a:r>
          <a:endParaRPr lang="en-GB" dirty="0">
            <a:latin typeface="+mn-lt"/>
            <a:cs typeface="Arial" pitchFamily="34" charset="0"/>
          </a:endParaRPr>
        </a:p>
      </dgm:t>
    </dgm:pt>
    <dgm:pt modelId="{589EB1A8-AAFB-4553-AF2F-BDD2F71AFE0E}" type="parTrans" cxnId="{AA9E442C-379B-447B-A86E-7CA9F88300CD}">
      <dgm:prSet/>
      <dgm:spPr/>
      <dgm:t>
        <a:bodyPr/>
        <a:lstStyle/>
        <a:p>
          <a:endParaRPr lang="en-GB">
            <a:latin typeface="+mn-lt"/>
          </a:endParaRPr>
        </a:p>
      </dgm:t>
    </dgm:pt>
    <dgm:pt modelId="{2A5A60FB-6B68-43A5-B742-DCB977634F42}" type="sibTrans" cxnId="{AA9E442C-379B-447B-A86E-7CA9F88300CD}">
      <dgm:prSet/>
      <dgm:spPr/>
      <dgm:t>
        <a:bodyPr/>
        <a:lstStyle/>
        <a:p>
          <a:endParaRPr lang="en-GB">
            <a:latin typeface="+mn-lt"/>
          </a:endParaRPr>
        </a:p>
      </dgm:t>
    </dgm:pt>
    <dgm:pt modelId="{1E6DC577-9DDE-4172-AA0B-2FAA1DEFBAA2}">
      <dgm:prSet phldrT="[Text]" custT="1"/>
      <dgm:spPr/>
      <dgm:t>
        <a:bodyPr/>
        <a:lstStyle/>
        <a:p>
          <a:r>
            <a:rPr lang="en-GB" sz="1800" dirty="0" smtClean="0">
              <a:latin typeface="+mn-lt"/>
              <a:cs typeface="Arial" pitchFamily="34" charset="0"/>
            </a:rPr>
            <a:t>What is the Joint Doctrine guidance?</a:t>
          </a:r>
          <a:endParaRPr lang="en-GB" sz="1800" dirty="0">
            <a:latin typeface="+mn-lt"/>
            <a:cs typeface="Arial" pitchFamily="34" charset="0"/>
          </a:endParaRPr>
        </a:p>
      </dgm:t>
    </dgm:pt>
    <dgm:pt modelId="{D2B62523-5CB0-4BD6-ACEC-157E59EE82FA}" type="parTrans" cxnId="{89125191-4783-4A83-8DF2-9B660B3747FB}">
      <dgm:prSet/>
      <dgm:spPr/>
      <dgm:t>
        <a:bodyPr/>
        <a:lstStyle/>
        <a:p>
          <a:endParaRPr lang="en-GB">
            <a:latin typeface="+mn-lt"/>
          </a:endParaRPr>
        </a:p>
      </dgm:t>
    </dgm:pt>
    <dgm:pt modelId="{5F148969-E2DD-4412-88AB-7033BA8C63F8}" type="sibTrans" cxnId="{89125191-4783-4A83-8DF2-9B660B3747FB}">
      <dgm:prSet/>
      <dgm:spPr/>
      <dgm:t>
        <a:bodyPr/>
        <a:lstStyle/>
        <a:p>
          <a:endParaRPr lang="en-GB">
            <a:latin typeface="+mn-lt"/>
          </a:endParaRPr>
        </a:p>
      </dgm:t>
    </dgm:pt>
    <dgm:pt modelId="{24B93D0F-84B1-4CF4-B380-F7D7DD2EEBE1}">
      <dgm:prSet phldrT="[Text]" custT="1"/>
      <dgm:spPr/>
      <dgm:t>
        <a:bodyPr/>
        <a:lstStyle/>
        <a:p>
          <a:r>
            <a:rPr lang="en-GB" sz="1800" dirty="0" smtClean="0">
              <a:latin typeface="+mn-lt"/>
              <a:cs typeface="Arial" pitchFamily="34" charset="0"/>
            </a:rPr>
            <a:t>Understanding the Joint Decision Model</a:t>
          </a:r>
          <a:endParaRPr lang="en-GB" sz="1800" dirty="0">
            <a:latin typeface="+mn-lt"/>
            <a:cs typeface="Arial" pitchFamily="34" charset="0"/>
          </a:endParaRPr>
        </a:p>
      </dgm:t>
    </dgm:pt>
    <dgm:pt modelId="{91D7CA80-85E0-4050-9732-271E0ABC24D1}" type="parTrans" cxnId="{F1F13391-76D0-4D8D-B960-99F718B52A96}">
      <dgm:prSet/>
      <dgm:spPr/>
      <dgm:t>
        <a:bodyPr/>
        <a:lstStyle/>
        <a:p>
          <a:endParaRPr lang="en-GB">
            <a:latin typeface="+mn-lt"/>
          </a:endParaRPr>
        </a:p>
      </dgm:t>
    </dgm:pt>
    <dgm:pt modelId="{F096AB77-E310-468C-812D-568D67A16C69}" type="sibTrans" cxnId="{F1F13391-76D0-4D8D-B960-99F718B52A96}">
      <dgm:prSet/>
      <dgm:spPr/>
      <dgm:t>
        <a:bodyPr/>
        <a:lstStyle/>
        <a:p>
          <a:endParaRPr lang="en-GB">
            <a:latin typeface="+mn-lt"/>
          </a:endParaRPr>
        </a:p>
      </dgm:t>
    </dgm:pt>
    <dgm:pt modelId="{58AEEC4B-1A9B-415A-99B8-6BEE35F8E425}">
      <dgm:prSet phldrT="[Text]" custT="1"/>
      <dgm:spPr/>
      <dgm:t>
        <a:bodyPr/>
        <a:lstStyle/>
        <a:p>
          <a:r>
            <a:rPr lang="en-GB" sz="1800" dirty="0" smtClean="0">
              <a:latin typeface="+mn-lt"/>
              <a:cs typeface="Arial" pitchFamily="34" charset="0"/>
            </a:rPr>
            <a:t>Joint Doctrine - The Basics</a:t>
          </a:r>
          <a:endParaRPr lang="en-GB" sz="1800" dirty="0">
            <a:latin typeface="+mn-lt"/>
            <a:cs typeface="Arial" pitchFamily="34" charset="0"/>
          </a:endParaRPr>
        </a:p>
      </dgm:t>
    </dgm:pt>
    <dgm:pt modelId="{E404DF7D-55C8-44F7-A89D-C8B37D6E5C33}" type="parTrans" cxnId="{DF7CD2B6-7DA4-462C-AE40-6AC15306A544}">
      <dgm:prSet/>
      <dgm:spPr/>
      <dgm:t>
        <a:bodyPr/>
        <a:lstStyle/>
        <a:p>
          <a:endParaRPr lang="en-GB">
            <a:latin typeface="+mn-lt"/>
          </a:endParaRPr>
        </a:p>
      </dgm:t>
    </dgm:pt>
    <dgm:pt modelId="{D9166600-21DA-4AAD-AEB5-9B793AE28D66}" type="sibTrans" cxnId="{DF7CD2B6-7DA4-462C-AE40-6AC15306A544}">
      <dgm:prSet/>
      <dgm:spPr/>
      <dgm:t>
        <a:bodyPr/>
        <a:lstStyle/>
        <a:p>
          <a:endParaRPr lang="en-GB">
            <a:latin typeface="+mn-lt"/>
          </a:endParaRPr>
        </a:p>
      </dgm:t>
    </dgm:pt>
    <dgm:pt modelId="{9C42B2D0-0A4D-4D7F-B52F-EF5D1D036332}">
      <dgm:prSet phldrT="[Text]"/>
      <dgm:spPr/>
      <dgm:t>
        <a:bodyPr/>
        <a:lstStyle/>
        <a:p>
          <a:r>
            <a:rPr lang="en-GB" dirty="0" smtClean="0">
              <a:latin typeface="+mn-lt"/>
              <a:cs typeface="Arial" pitchFamily="34" charset="0"/>
            </a:rPr>
            <a:t>JESIP doctrine</a:t>
          </a:r>
          <a:endParaRPr lang="en-GB" dirty="0">
            <a:latin typeface="+mn-lt"/>
            <a:cs typeface="Arial" pitchFamily="34" charset="0"/>
          </a:endParaRPr>
        </a:p>
      </dgm:t>
    </dgm:pt>
    <dgm:pt modelId="{69290D0E-F0F3-4066-B027-233456F67D9A}" type="parTrans" cxnId="{959D4992-163C-4327-9604-831ED46069F6}">
      <dgm:prSet/>
      <dgm:spPr/>
      <dgm:t>
        <a:bodyPr/>
        <a:lstStyle/>
        <a:p>
          <a:endParaRPr lang="en-GB">
            <a:latin typeface="+mn-lt"/>
          </a:endParaRPr>
        </a:p>
      </dgm:t>
    </dgm:pt>
    <dgm:pt modelId="{2A41C692-FA9D-4AA5-B9AB-0F184D0FABE9}" type="sibTrans" cxnId="{959D4992-163C-4327-9604-831ED46069F6}">
      <dgm:prSet/>
      <dgm:spPr/>
      <dgm:t>
        <a:bodyPr/>
        <a:lstStyle/>
        <a:p>
          <a:endParaRPr lang="en-GB">
            <a:latin typeface="+mn-lt"/>
          </a:endParaRPr>
        </a:p>
      </dgm:t>
    </dgm:pt>
    <dgm:pt modelId="{04B452B9-401B-4C70-A53B-17E1252FAC87}">
      <dgm:prSet phldrT="[Text]" custT="1"/>
      <dgm:spPr/>
      <dgm:t>
        <a:bodyPr/>
        <a:lstStyle/>
        <a:p>
          <a:r>
            <a:rPr lang="en-GB" sz="1800" dirty="0" smtClean="0">
              <a:latin typeface="+mn-lt"/>
              <a:cs typeface="Arial" pitchFamily="34" charset="0"/>
            </a:rPr>
            <a:t>JESIP Vision &amp; Aims</a:t>
          </a:r>
          <a:endParaRPr lang="en-GB" sz="1800" dirty="0">
            <a:latin typeface="+mn-lt"/>
            <a:cs typeface="Arial" pitchFamily="34" charset="0"/>
          </a:endParaRPr>
        </a:p>
      </dgm:t>
    </dgm:pt>
    <dgm:pt modelId="{CC470919-74B3-45B5-BF04-5847D88BBC96}" type="parTrans" cxnId="{67245394-30FB-40AF-BB1C-8F8E0726FE71}">
      <dgm:prSet/>
      <dgm:spPr/>
      <dgm:t>
        <a:bodyPr/>
        <a:lstStyle/>
        <a:p>
          <a:endParaRPr lang="en-GB">
            <a:latin typeface="+mn-lt"/>
          </a:endParaRPr>
        </a:p>
      </dgm:t>
    </dgm:pt>
    <dgm:pt modelId="{DE8C1820-BDDA-4C2F-B4D2-172671E696E5}" type="sibTrans" cxnId="{67245394-30FB-40AF-BB1C-8F8E0726FE71}">
      <dgm:prSet/>
      <dgm:spPr/>
      <dgm:t>
        <a:bodyPr/>
        <a:lstStyle/>
        <a:p>
          <a:endParaRPr lang="en-GB">
            <a:latin typeface="+mn-lt"/>
          </a:endParaRPr>
        </a:p>
      </dgm:t>
    </dgm:pt>
    <dgm:pt modelId="{70651C15-308C-48C8-9B8D-C01BEA4856FC}">
      <dgm:prSet phldrT="[Text]" custT="1"/>
      <dgm:spPr/>
      <dgm:t>
        <a:bodyPr/>
        <a:lstStyle/>
        <a:p>
          <a:r>
            <a:rPr lang="en-GB" sz="1800" dirty="0" smtClean="0">
              <a:latin typeface="+mn-lt"/>
              <a:cs typeface="Arial" pitchFamily="34" charset="0"/>
            </a:rPr>
            <a:t>Why will it help?</a:t>
          </a:r>
          <a:endParaRPr lang="en-GB" sz="1800" dirty="0">
            <a:latin typeface="+mn-lt"/>
            <a:cs typeface="Arial" pitchFamily="34" charset="0"/>
          </a:endParaRPr>
        </a:p>
      </dgm:t>
    </dgm:pt>
    <dgm:pt modelId="{48D7542D-3DBD-4AA9-BA06-FF2960275B2E}" type="parTrans" cxnId="{6467B6A3-337E-4617-84DF-ED79430D6657}">
      <dgm:prSet/>
      <dgm:spPr/>
      <dgm:t>
        <a:bodyPr/>
        <a:lstStyle/>
        <a:p>
          <a:endParaRPr lang="en-GB"/>
        </a:p>
      </dgm:t>
    </dgm:pt>
    <dgm:pt modelId="{83776850-E95E-4618-A8BC-C4A13701165A}" type="sibTrans" cxnId="{6467B6A3-337E-4617-84DF-ED79430D6657}">
      <dgm:prSet/>
      <dgm:spPr/>
      <dgm:t>
        <a:bodyPr/>
        <a:lstStyle/>
        <a:p>
          <a:endParaRPr lang="en-GB"/>
        </a:p>
      </dgm:t>
    </dgm:pt>
    <dgm:pt modelId="{DDA580A3-CD42-46EB-AE0F-4ECB1805A752}">
      <dgm:prSet phldrT="[Text]" custT="1"/>
      <dgm:spPr/>
      <dgm:t>
        <a:bodyPr/>
        <a:lstStyle/>
        <a:p>
          <a:r>
            <a:rPr lang="en-GB" sz="1800" dirty="0" smtClean="0">
              <a:latin typeface="+mn-lt"/>
              <a:cs typeface="Arial" pitchFamily="34" charset="0"/>
            </a:rPr>
            <a:t>Understanding major or complex incidents</a:t>
          </a:r>
          <a:endParaRPr lang="en-GB" sz="1800" dirty="0">
            <a:latin typeface="+mn-lt"/>
            <a:cs typeface="Arial" pitchFamily="34" charset="0"/>
          </a:endParaRPr>
        </a:p>
      </dgm:t>
    </dgm:pt>
    <dgm:pt modelId="{79123764-7B61-42E6-A702-2CF869D9CF2E}" type="parTrans" cxnId="{6BB54E64-B01B-4A74-AC2B-B451B3363856}">
      <dgm:prSet/>
      <dgm:spPr/>
      <dgm:t>
        <a:bodyPr/>
        <a:lstStyle/>
        <a:p>
          <a:endParaRPr lang="en-GB"/>
        </a:p>
      </dgm:t>
    </dgm:pt>
    <dgm:pt modelId="{65879E93-9DDF-42B5-9484-DEEFA87624AD}" type="sibTrans" cxnId="{6BB54E64-B01B-4A74-AC2B-B451B3363856}">
      <dgm:prSet/>
      <dgm:spPr/>
      <dgm:t>
        <a:bodyPr/>
        <a:lstStyle/>
        <a:p>
          <a:endParaRPr lang="en-GB"/>
        </a:p>
      </dgm:t>
    </dgm:pt>
    <dgm:pt modelId="{D3C10629-431A-4212-AE12-EA6419BA2297}" type="pres">
      <dgm:prSet presAssocID="{D9FB052B-F0F6-4FB7-AAC7-81A3C1376E72}" presName="Name0" presStyleCnt="0">
        <dgm:presLayoutVars>
          <dgm:dir/>
          <dgm:animLvl val="lvl"/>
          <dgm:resizeHandles val="exact"/>
        </dgm:presLayoutVars>
      </dgm:prSet>
      <dgm:spPr/>
      <dgm:t>
        <a:bodyPr/>
        <a:lstStyle/>
        <a:p>
          <a:endParaRPr lang="en-GB"/>
        </a:p>
      </dgm:t>
    </dgm:pt>
    <dgm:pt modelId="{F1244C40-A72A-469F-B710-976C16C73A1D}" type="pres">
      <dgm:prSet presAssocID="{4FA5F194-6484-4145-B8AC-5B7E873E9661}" presName="linNode" presStyleCnt="0"/>
      <dgm:spPr/>
      <dgm:t>
        <a:bodyPr/>
        <a:lstStyle/>
        <a:p>
          <a:endParaRPr lang="en-GB"/>
        </a:p>
      </dgm:t>
    </dgm:pt>
    <dgm:pt modelId="{358322EF-6D84-48D9-9C5A-187E5D8AA05C}" type="pres">
      <dgm:prSet presAssocID="{4FA5F194-6484-4145-B8AC-5B7E873E9661}" presName="parentText" presStyleLbl="node1" presStyleIdx="0" presStyleCnt="3" custLinFactNeighborX="-2976" custLinFactNeighborY="-151">
        <dgm:presLayoutVars>
          <dgm:chMax val="1"/>
          <dgm:bulletEnabled val="1"/>
        </dgm:presLayoutVars>
      </dgm:prSet>
      <dgm:spPr/>
      <dgm:t>
        <a:bodyPr/>
        <a:lstStyle/>
        <a:p>
          <a:endParaRPr lang="en-GB"/>
        </a:p>
      </dgm:t>
    </dgm:pt>
    <dgm:pt modelId="{2E8C239E-5BD6-4828-9A59-ACDAD87A382C}" type="pres">
      <dgm:prSet presAssocID="{4FA5F194-6484-4145-B8AC-5B7E873E9661}" presName="descendantText" presStyleLbl="alignAccFollowNode1" presStyleIdx="0" presStyleCnt="3">
        <dgm:presLayoutVars>
          <dgm:bulletEnabled val="1"/>
        </dgm:presLayoutVars>
      </dgm:prSet>
      <dgm:spPr/>
      <dgm:t>
        <a:bodyPr/>
        <a:lstStyle/>
        <a:p>
          <a:endParaRPr lang="en-GB"/>
        </a:p>
      </dgm:t>
    </dgm:pt>
    <dgm:pt modelId="{839BE978-1A23-4BC0-A031-A64306048574}" type="pres">
      <dgm:prSet presAssocID="{8F841E9F-1275-4BCF-9744-E9E82ED81501}" presName="sp" presStyleCnt="0"/>
      <dgm:spPr/>
      <dgm:t>
        <a:bodyPr/>
        <a:lstStyle/>
        <a:p>
          <a:endParaRPr lang="en-GB"/>
        </a:p>
      </dgm:t>
    </dgm:pt>
    <dgm:pt modelId="{AA99690C-6A23-4F49-8052-ECEC9F624C9E}" type="pres">
      <dgm:prSet presAssocID="{728B8D72-7DEA-448D-8A41-7CD98FFD3ADF}" presName="linNode" presStyleCnt="0"/>
      <dgm:spPr/>
      <dgm:t>
        <a:bodyPr/>
        <a:lstStyle/>
        <a:p>
          <a:endParaRPr lang="en-GB"/>
        </a:p>
      </dgm:t>
    </dgm:pt>
    <dgm:pt modelId="{2EA8E83F-DEA0-49E3-B1EB-7ED93DAC26FD}" type="pres">
      <dgm:prSet presAssocID="{728B8D72-7DEA-448D-8A41-7CD98FFD3ADF}" presName="parentText" presStyleLbl="node1" presStyleIdx="1" presStyleCnt="3">
        <dgm:presLayoutVars>
          <dgm:chMax val="1"/>
          <dgm:bulletEnabled val="1"/>
        </dgm:presLayoutVars>
      </dgm:prSet>
      <dgm:spPr/>
      <dgm:t>
        <a:bodyPr/>
        <a:lstStyle/>
        <a:p>
          <a:endParaRPr lang="en-GB"/>
        </a:p>
      </dgm:t>
    </dgm:pt>
    <dgm:pt modelId="{E524BF53-D1C7-4C4F-8336-F6E5A6A4B145}" type="pres">
      <dgm:prSet presAssocID="{728B8D72-7DEA-448D-8A41-7CD98FFD3ADF}" presName="descendantText" presStyleLbl="alignAccFollowNode1" presStyleIdx="1" presStyleCnt="3">
        <dgm:presLayoutVars>
          <dgm:bulletEnabled val="1"/>
        </dgm:presLayoutVars>
      </dgm:prSet>
      <dgm:spPr/>
      <dgm:t>
        <a:bodyPr/>
        <a:lstStyle/>
        <a:p>
          <a:endParaRPr lang="en-GB"/>
        </a:p>
      </dgm:t>
    </dgm:pt>
    <dgm:pt modelId="{2FB7C78C-5B89-41DE-8C68-D0864DC0067E}" type="pres">
      <dgm:prSet presAssocID="{2A5A60FB-6B68-43A5-B742-DCB977634F42}" presName="sp" presStyleCnt="0"/>
      <dgm:spPr/>
      <dgm:t>
        <a:bodyPr/>
        <a:lstStyle/>
        <a:p>
          <a:endParaRPr lang="en-GB"/>
        </a:p>
      </dgm:t>
    </dgm:pt>
    <dgm:pt modelId="{DFDAE48A-9CE8-49CA-AA93-E610B6BCD7C7}" type="pres">
      <dgm:prSet presAssocID="{9C42B2D0-0A4D-4D7F-B52F-EF5D1D036332}" presName="linNode" presStyleCnt="0"/>
      <dgm:spPr/>
      <dgm:t>
        <a:bodyPr/>
        <a:lstStyle/>
        <a:p>
          <a:endParaRPr lang="en-GB"/>
        </a:p>
      </dgm:t>
    </dgm:pt>
    <dgm:pt modelId="{46581028-053A-4B43-8F9F-CBD767C68143}" type="pres">
      <dgm:prSet presAssocID="{9C42B2D0-0A4D-4D7F-B52F-EF5D1D036332}" presName="parentText" presStyleLbl="node1" presStyleIdx="2" presStyleCnt="3">
        <dgm:presLayoutVars>
          <dgm:chMax val="1"/>
          <dgm:bulletEnabled val="1"/>
        </dgm:presLayoutVars>
      </dgm:prSet>
      <dgm:spPr/>
      <dgm:t>
        <a:bodyPr/>
        <a:lstStyle/>
        <a:p>
          <a:endParaRPr lang="en-GB"/>
        </a:p>
      </dgm:t>
    </dgm:pt>
    <dgm:pt modelId="{AF7B2206-60D5-4AAC-B1C8-2F1C5C9211A7}" type="pres">
      <dgm:prSet presAssocID="{9C42B2D0-0A4D-4D7F-B52F-EF5D1D036332}" presName="descendantText" presStyleLbl="alignAccFollowNode1" presStyleIdx="2" presStyleCnt="3" custLinFactNeighborX="2458">
        <dgm:presLayoutVars>
          <dgm:bulletEnabled val="1"/>
        </dgm:presLayoutVars>
      </dgm:prSet>
      <dgm:spPr/>
      <dgm:t>
        <a:bodyPr/>
        <a:lstStyle/>
        <a:p>
          <a:endParaRPr lang="en-GB"/>
        </a:p>
      </dgm:t>
    </dgm:pt>
  </dgm:ptLst>
  <dgm:cxnLst>
    <dgm:cxn modelId="{E215A521-047F-461D-A73F-EF750089C25A}" srcId="{4FA5F194-6484-4145-B8AC-5B7E873E9661}" destId="{4F4532F7-E00E-4B89-9743-DED14EE7171D}" srcOrd="1" destOrd="0" parTransId="{3D29C189-3F91-4FCE-ADED-67A35F428AA3}" sibTransId="{55566EA4-536B-4184-8201-8D42321FC0A4}"/>
    <dgm:cxn modelId="{E72FF0CE-A322-4F3C-A2DE-4790A3532B68}" type="presOf" srcId="{1E6DC577-9DDE-4172-AA0B-2FAA1DEFBAA2}" destId="{AF7B2206-60D5-4AAC-B1C8-2F1C5C9211A7}" srcOrd="0" destOrd="0" presId="urn:microsoft.com/office/officeart/2005/8/layout/vList5"/>
    <dgm:cxn modelId="{6668F6A3-0CF0-457C-9E94-5DEEE3BC41E9}" type="presOf" srcId="{DDA580A3-CD42-46EB-AE0F-4ECB1805A752}" destId="{2E8C239E-5BD6-4828-9A59-ACDAD87A382C}" srcOrd="0" destOrd="2" presId="urn:microsoft.com/office/officeart/2005/8/layout/vList5"/>
    <dgm:cxn modelId="{1F97941D-4A1D-4599-8413-24602EA83B77}" type="presOf" srcId="{D9FB052B-F0F6-4FB7-AAC7-81A3C1376E72}" destId="{D3C10629-431A-4212-AE12-EA6419BA2297}" srcOrd="0" destOrd="0" presId="urn:microsoft.com/office/officeart/2005/8/layout/vList5"/>
    <dgm:cxn modelId="{E8CBBE5E-4E96-49E7-814E-B4F447FB1041}" type="presOf" srcId="{24B93D0F-84B1-4CF4-B380-F7D7DD2EEBE1}" destId="{AF7B2206-60D5-4AAC-B1C8-2F1C5C9211A7}" srcOrd="0" destOrd="2" presId="urn:microsoft.com/office/officeart/2005/8/layout/vList5"/>
    <dgm:cxn modelId="{C2B6C5BF-44A7-4741-AE4A-B0B3FCD9D691}" srcId="{4FA5F194-6484-4145-B8AC-5B7E873E9661}" destId="{49B61F00-56D7-4DF8-BDFF-F4B10275D809}" srcOrd="0" destOrd="0" parTransId="{111D1C78-9619-4FAA-B746-7283AFFA134C}" sibTransId="{3FD6D097-DE1B-43FE-BB13-47DCE1A93C87}"/>
    <dgm:cxn modelId="{48B69543-26DC-4BF6-8A27-4DB0581C40A4}" type="presOf" srcId="{728B8D72-7DEA-448D-8A41-7CD98FFD3ADF}" destId="{2EA8E83F-DEA0-49E3-B1EB-7ED93DAC26FD}" srcOrd="0" destOrd="0" presId="urn:microsoft.com/office/officeart/2005/8/layout/vList5"/>
    <dgm:cxn modelId="{7C6C5283-3C02-4399-826F-F516036F85B2}" srcId="{D9FB052B-F0F6-4FB7-AAC7-81A3C1376E72}" destId="{4FA5F194-6484-4145-B8AC-5B7E873E9661}" srcOrd="0" destOrd="0" parTransId="{3BDA43C5-0B5D-4132-88BA-C8CC3139BC5F}" sibTransId="{8F841E9F-1275-4BCF-9744-E9E82ED81501}"/>
    <dgm:cxn modelId="{6467B6A3-337E-4617-84DF-ED79430D6657}" srcId="{728B8D72-7DEA-448D-8A41-7CD98FFD3ADF}" destId="{70651C15-308C-48C8-9B8D-C01BEA4856FC}" srcOrd="1" destOrd="0" parTransId="{48D7542D-3DBD-4AA9-BA06-FF2960275B2E}" sibTransId="{83776850-E95E-4618-A8BC-C4A13701165A}"/>
    <dgm:cxn modelId="{B0E9BCB1-E895-4959-93ED-FCA685B3242B}" type="presOf" srcId="{4F4532F7-E00E-4B89-9743-DED14EE7171D}" destId="{2E8C239E-5BD6-4828-9A59-ACDAD87A382C}" srcOrd="0" destOrd="1" presId="urn:microsoft.com/office/officeart/2005/8/layout/vList5"/>
    <dgm:cxn modelId="{E94ED48D-4A05-49FD-884C-43FC3A916B7A}" type="presOf" srcId="{70651C15-308C-48C8-9B8D-C01BEA4856FC}" destId="{E524BF53-D1C7-4C4F-8336-F6E5A6A4B145}" srcOrd="0" destOrd="1" presId="urn:microsoft.com/office/officeart/2005/8/layout/vList5"/>
    <dgm:cxn modelId="{DF7CD2B6-7DA4-462C-AE40-6AC15306A544}" srcId="{9C42B2D0-0A4D-4D7F-B52F-EF5D1D036332}" destId="{58AEEC4B-1A9B-415A-99B8-6BEE35F8E425}" srcOrd="1" destOrd="0" parTransId="{E404DF7D-55C8-44F7-A89D-C8B37D6E5C33}" sibTransId="{D9166600-21DA-4AAD-AEB5-9B793AE28D66}"/>
    <dgm:cxn modelId="{387C15E8-32A0-4619-A212-82DAF200D02B}" type="presOf" srcId="{58AEEC4B-1A9B-415A-99B8-6BEE35F8E425}" destId="{AF7B2206-60D5-4AAC-B1C8-2F1C5C9211A7}" srcOrd="0" destOrd="1" presId="urn:microsoft.com/office/officeart/2005/8/layout/vList5"/>
    <dgm:cxn modelId="{B7269C0E-E42E-4EC1-A232-4701E143D219}" type="presOf" srcId="{04B452B9-401B-4C70-A53B-17E1252FAC87}" destId="{E524BF53-D1C7-4C4F-8336-F6E5A6A4B145}" srcOrd="0" destOrd="0" presId="urn:microsoft.com/office/officeart/2005/8/layout/vList5"/>
    <dgm:cxn modelId="{F1F13391-76D0-4D8D-B960-99F718B52A96}" srcId="{9C42B2D0-0A4D-4D7F-B52F-EF5D1D036332}" destId="{24B93D0F-84B1-4CF4-B380-F7D7DD2EEBE1}" srcOrd="2" destOrd="0" parTransId="{91D7CA80-85E0-4050-9732-271E0ABC24D1}" sibTransId="{F096AB77-E310-468C-812D-568D67A16C69}"/>
    <dgm:cxn modelId="{6BB54E64-B01B-4A74-AC2B-B451B3363856}" srcId="{4FA5F194-6484-4145-B8AC-5B7E873E9661}" destId="{DDA580A3-CD42-46EB-AE0F-4ECB1805A752}" srcOrd="2" destOrd="0" parTransId="{79123764-7B61-42E6-A702-2CF869D9CF2E}" sibTransId="{65879E93-9DDF-42B5-9484-DEEFA87624AD}"/>
    <dgm:cxn modelId="{67245394-30FB-40AF-BB1C-8F8E0726FE71}" srcId="{728B8D72-7DEA-448D-8A41-7CD98FFD3ADF}" destId="{04B452B9-401B-4C70-A53B-17E1252FAC87}" srcOrd="0" destOrd="0" parTransId="{CC470919-74B3-45B5-BF04-5847D88BBC96}" sibTransId="{DE8C1820-BDDA-4C2F-B4D2-172671E696E5}"/>
    <dgm:cxn modelId="{89125191-4783-4A83-8DF2-9B660B3747FB}" srcId="{9C42B2D0-0A4D-4D7F-B52F-EF5D1D036332}" destId="{1E6DC577-9DDE-4172-AA0B-2FAA1DEFBAA2}" srcOrd="0" destOrd="0" parTransId="{D2B62523-5CB0-4BD6-ACEC-157E59EE82FA}" sibTransId="{5F148969-E2DD-4412-88AB-7033BA8C63F8}"/>
    <dgm:cxn modelId="{5E8346BE-7EE5-4009-92A8-8C69A2B8E39A}" type="presOf" srcId="{9C42B2D0-0A4D-4D7F-B52F-EF5D1D036332}" destId="{46581028-053A-4B43-8F9F-CBD767C68143}" srcOrd="0" destOrd="0" presId="urn:microsoft.com/office/officeart/2005/8/layout/vList5"/>
    <dgm:cxn modelId="{1D782EE1-622F-4509-819B-31B156B9E7A8}" type="presOf" srcId="{49B61F00-56D7-4DF8-BDFF-F4B10275D809}" destId="{2E8C239E-5BD6-4828-9A59-ACDAD87A382C}" srcOrd="0" destOrd="0" presId="urn:microsoft.com/office/officeart/2005/8/layout/vList5"/>
    <dgm:cxn modelId="{959D4992-163C-4327-9604-831ED46069F6}" srcId="{D9FB052B-F0F6-4FB7-AAC7-81A3C1376E72}" destId="{9C42B2D0-0A4D-4D7F-B52F-EF5D1D036332}" srcOrd="2" destOrd="0" parTransId="{69290D0E-F0F3-4066-B027-233456F67D9A}" sibTransId="{2A41C692-FA9D-4AA5-B9AB-0F184D0FABE9}"/>
    <dgm:cxn modelId="{AA9E442C-379B-447B-A86E-7CA9F88300CD}" srcId="{D9FB052B-F0F6-4FB7-AAC7-81A3C1376E72}" destId="{728B8D72-7DEA-448D-8A41-7CD98FFD3ADF}" srcOrd="1" destOrd="0" parTransId="{589EB1A8-AAFB-4553-AF2F-BDD2F71AFE0E}" sibTransId="{2A5A60FB-6B68-43A5-B742-DCB977634F42}"/>
    <dgm:cxn modelId="{FCE9BDD6-7E16-4D3F-8352-3CC8909ACFFF}" type="presOf" srcId="{4FA5F194-6484-4145-B8AC-5B7E873E9661}" destId="{358322EF-6D84-48D9-9C5A-187E5D8AA05C}" srcOrd="0" destOrd="0" presId="urn:microsoft.com/office/officeart/2005/8/layout/vList5"/>
    <dgm:cxn modelId="{0E3A0689-DA4C-495F-B9DE-5FB0AF467AB6}" type="presParOf" srcId="{D3C10629-431A-4212-AE12-EA6419BA2297}" destId="{F1244C40-A72A-469F-B710-976C16C73A1D}" srcOrd="0" destOrd="0" presId="urn:microsoft.com/office/officeart/2005/8/layout/vList5"/>
    <dgm:cxn modelId="{FCA081E9-2CB7-4362-A6CD-445D4C16E0D6}" type="presParOf" srcId="{F1244C40-A72A-469F-B710-976C16C73A1D}" destId="{358322EF-6D84-48D9-9C5A-187E5D8AA05C}" srcOrd="0" destOrd="0" presId="urn:microsoft.com/office/officeart/2005/8/layout/vList5"/>
    <dgm:cxn modelId="{82D07B9A-D337-4AB0-8E8F-AE565392EB26}" type="presParOf" srcId="{F1244C40-A72A-469F-B710-976C16C73A1D}" destId="{2E8C239E-5BD6-4828-9A59-ACDAD87A382C}" srcOrd="1" destOrd="0" presId="urn:microsoft.com/office/officeart/2005/8/layout/vList5"/>
    <dgm:cxn modelId="{FA45DF36-674F-4B77-96FB-70FDD642A141}" type="presParOf" srcId="{D3C10629-431A-4212-AE12-EA6419BA2297}" destId="{839BE978-1A23-4BC0-A031-A64306048574}" srcOrd="1" destOrd="0" presId="urn:microsoft.com/office/officeart/2005/8/layout/vList5"/>
    <dgm:cxn modelId="{BEDAE4F5-552D-4C48-B975-DD4140FB0087}" type="presParOf" srcId="{D3C10629-431A-4212-AE12-EA6419BA2297}" destId="{AA99690C-6A23-4F49-8052-ECEC9F624C9E}" srcOrd="2" destOrd="0" presId="urn:microsoft.com/office/officeart/2005/8/layout/vList5"/>
    <dgm:cxn modelId="{174D93C7-4F3F-4D1F-A314-CFB02D1D24C4}" type="presParOf" srcId="{AA99690C-6A23-4F49-8052-ECEC9F624C9E}" destId="{2EA8E83F-DEA0-49E3-B1EB-7ED93DAC26FD}" srcOrd="0" destOrd="0" presId="urn:microsoft.com/office/officeart/2005/8/layout/vList5"/>
    <dgm:cxn modelId="{FF2E80A2-419C-4B86-BD19-9C89596C372F}" type="presParOf" srcId="{AA99690C-6A23-4F49-8052-ECEC9F624C9E}" destId="{E524BF53-D1C7-4C4F-8336-F6E5A6A4B145}" srcOrd="1" destOrd="0" presId="urn:microsoft.com/office/officeart/2005/8/layout/vList5"/>
    <dgm:cxn modelId="{71869AAB-4410-41C5-8F4B-B198C4E85011}" type="presParOf" srcId="{D3C10629-431A-4212-AE12-EA6419BA2297}" destId="{2FB7C78C-5B89-41DE-8C68-D0864DC0067E}" srcOrd="3" destOrd="0" presId="urn:microsoft.com/office/officeart/2005/8/layout/vList5"/>
    <dgm:cxn modelId="{EDD3D05D-ECE0-4250-9DA9-F029B688BA5C}" type="presParOf" srcId="{D3C10629-431A-4212-AE12-EA6419BA2297}" destId="{DFDAE48A-9CE8-49CA-AA93-E610B6BCD7C7}" srcOrd="4" destOrd="0" presId="urn:microsoft.com/office/officeart/2005/8/layout/vList5"/>
    <dgm:cxn modelId="{761AA546-767D-4059-8662-915C1072B868}" type="presParOf" srcId="{DFDAE48A-9CE8-49CA-AA93-E610B6BCD7C7}" destId="{46581028-053A-4B43-8F9F-CBD767C68143}" srcOrd="0" destOrd="0" presId="urn:microsoft.com/office/officeart/2005/8/layout/vList5"/>
    <dgm:cxn modelId="{0E77C1B7-2319-4B4D-A706-33BC44A5EA12}" type="presParOf" srcId="{DFDAE48A-9CE8-49CA-AA93-E610B6BCD7C7}" destId="{AF7B2206-60D5-4AAC-B1C8-2F1C5C9211A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E8A4F0-48B2-48E9-A34C-83A34DB3490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GB"/>
        </a:p>
      </dgm:t>
    </dgm:pt>
    <dgm:pt modelId="{7BC04AC2-736D-4A4A-9369-E4E204A86161}">
      <dgm:prSet phldrT="[Text]"/>
      <dgm:spPr/>
      <dgm:t>
        <a:bodyPr/>
        <a:lstStyle/>
        <a:p>
          <a:r>
            <a:rPr lang="en-GB" dirty="0" smtClean="0"/>
            <a:t>To raise awareness of  the importance of interoperability between services.</a:t>
          </a:r>
        </a:p>
        <a:p>
          <a:r>
            <a:rPr lang="en-GB" dirty="0" smtClean="0"/>
            <a:t>To introduce JESIP and help clarify the implications for staff working in emergency services</a:t>
          </a:r>
          <a:endParaRPr lang="en-GB" dirty="0"/>
        </a:p>
      </dgm:t>
    </dgm:pt>
    <dgm:pt modelId="{8BDA6B91-27CA-43A0-80E4-28D7260061F1}" type="parTrans" cxnId="{4FB5B9BE-8D46-40CB-9D90-FD84783A8E13}">
      <dgm:prSet/>
      <dgm:spPr/>
      <dgm:t>
        <a:bodyPr/>
        <a:lstStyle/>
        <a:p>
          <a:endParaRPr lang="en-GB"/>
        </a:p>
      </dgm:t>
    </dgm:pt>
    <dgm:pt modelId="{FF186728-4EB8-47C7-9CEE-E3D177542A27}" type="sibTrans" cxnId="{4FB5B9BE-8D46-40CB-9D90-FD84783A8E13}">
      <dgm:prSet/>
      <dgm:spPr/>
      <dgm:t>
        <a:bodyPr/>
        <a:lstStyle/>
        <a:p>
          <a:endParaRPr lang="en-GB"/>
        </a:p>
      </dgm:t>
    </dgm:pt>
    <dgm:pt modelId="{BFC55332-325D-4FD4-8AC9-4A87699D6A91}" type="pres">
      <dgm:prSet presAssocID="{64E8A4F0-48B2-48E9-A34C-83A34DB3490A}" presName="linear" presStyleCnt="0">
        <dgm:presLayoutVars>
          <dgm:animLvl val="lvl"/>
          <dgm:resizeHandles val="exact"/>
        </dgm:presLayoutVars>
      </dgm:prSet>
      <dgm:spPr/>
      <dgm:t>
        <a:bodyPr/>
        <a:lstStyle/>
        <a:p>
          <a:endParaRPr lang="en-GB"/>
        </a:p>
      </dgm:t>
    </dgm:pt>
    <dgm:pt modelId="{75D9953D-0D9E-4D2C-9322-FA826121F851}" type="pres">
      <dgm:prSet presAssocID="{7BC04AC2-736D-4A4A-9369-E4E204A86161}" presName="parentText" presStyleLbl="node1" presStyleIdx="0" presStyleCnt="1">
        <dgm:presLayoutVars>
          <dgm:chMax val="0"/>
          <dgm:bulletEnabled val="1"/>
        </dgm:presLayoutVars>
      </dgm:prSet>
      <dgm:spPr/>
      <dgm:t>
        <a:bodyPr/>
        <a:lstStyle/>
        <a:p>
          <a:endParaRPr lang="en-GB"/>
        </a:p>
      </dgm:t>
    </dgm:pt>
  </dgm:ptLst>
  <dgm:cxnLst>
    <dgm:cxn modelId="{3B7E1C14-B4BB-455D-A3F6-4FB1DA77ABBB}" type="presOf" srcId="{7BC04AC2-736D-4A4A-9369-E4E204A86161}" destId="{75D9953D-0D9E-4D2C-9322-FA826121F851}" srcOrd="0" destOrd="0" presId="urn:microsoft.com/office/officeart/2005/8/layout/vList2"/>
    <dgm:cxn modelId="{A5513672-8408-4BC1-89A5-D08D661F9B98}" type="presOf" srcId="{64E8A4F0-48B2-48E9-A34C-83A34DB3490A}" destId="{BFC55332-325D-4FD4-8AC9-4A87699D6A91}" srcOrd="0" destOrd="0" presId="urn:microsoft.com/office/officeart/2005/8/layout/vList2"/>
    <dgm:cxn modelId="{4FB5B9BE-8D46-40CB-9D90-FD84783A8E13}" srcId="{64E8A4F0-48B2-48E9-A34C-83A34DB3490A}" destId="{7BC04AC2-736D-4A4A-9369-E4E204A86161}" srcOrd="0" destOrd="0" parTransId="{8BDA6B91-27CA-43A0-80E4-28D7260061F1}" sibTransId="{FF186728-4EB8-47C7-9CEE-E3D177542A27}"/>
    <dgm:cxn modelId="{9E672481-2A61-4043-B090-8B08B7EA5E08}" type="presParOf" srcId="{BFC55332-325D-4FD4-8AC9-4A87699D6A91}" destId="{75D9953D-0D9E-4D2C-9322-FA826121F85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20240B-73FD-4E7A-B60C-CF1FBEC7483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GB"/>
        </a:p>
      </dgm:t>
    </dgm:pt>
    <dgm:pt modelId="{3F013D96-910E-4E07-80C9-9C54350A7040}">
      <dgm:prSet/>
      <dgm:spPr/>
      <dgm:t>
        <a:bodyPr/>
        <a:lstStyle/>
        <a:p>
          <a:pPr rtl="0"/>
          <a:r>
            <a:rPr lang="en-GB" dirty="0" smtClean="0"/>
            <a:t>Interoperability is defined as the extent to which organisations can work together coherently as a matter of routine</a:t>
          </a:r>
          <a:endParaRPr lang="en-GB" dirty="0"/>
        </a:p>
      </dgm:t>
    </dgm:pt>
    <dgm:pt modelId="{A0C3108E-2157-4515-975F-710AA18EE8A4}" type="parTrans" cxnId="{95F9EAE8-F115-4F13-B00E-F5D4DC899D5C}">
      <dgm:prSet/>
      <dgm:spPr/>
      <dgm:t>
        <a:bodyPr/>
        <a:lstStyle/>
        <a:p>
          <a:endParaRPr lang="en-GB"/>
        </a:p>
      </dgm:t>
    </dgm:pt>
    <dgm:pt modelId="{F133DCE0-CA04-4125-B860-A536464F6721}" type="sibTrans" cxnId="{95F9EAE8-F115-4F13-B00E-F5D4DC899D5C}">
      <dgm:prSet/>
      <dgm:spPr/>
      <dgm:t>
        <a:bodyPr/>
        <a:lstStyle/>
        <a:p>
          <a:endParaRPr lang="en-GB"/>
        </a:p>
      </dgm:t>
    </dgm:pt>
    <dgm:pt modelId="{24139573-0083-4C4B-9684-87E30DB658A0}">
      <dgm:prSet/>
      <dgm:spPr/>
      <dgm:t>
        <a:bodyPr/>
        <a:lstStyle/>
        <a:p>
          <a:pPr rtl="0"/>
          <a:r>
            <a:rPr lang="en-GB" dirty="0" smtClean="0"/>
            <a:t>Many services have local joint working arrangements in place but there is inconsistency across the country</a:t>
          </a:r>
          <a:endParaRPr lang="en-GB" dirty="0"/>
        </a:p>
      </dgm:t>
    </dgm:pt>
    <dgm:pt modelId="{5B4D87D9-5205-4747-B750-1F1D1564F593}" type="parTrans" cxnId="{4A538C34-32C0-4B2C-8FBF-FE9C52B00A9B}">
      <dgm:prSet/>
      <dgm:spPr/>
      <dgm:t>
        <a:bodyPr/>
        <a:lstStyle/>
        <a:p>
          <a:endParaRPr lang="en-GB"/>
        </a:p>
      </dgm:t>
    </dgm:pt>
    <dgm:pt modelId="{E01AD632-BF86-4AF7-966D-09E608F362C8}" type="sibTrans" cxnId="{4A538C34-32C0-4B2C-8FBF-FE9C52B00A9B}">
      <dgm:prSet/>
      <dgm:spPr/>
      <dgm:t>
        <a:bodyPr/>
        <a:lstStyle/>
        <a:p>
          <a:endParaRPr lang="en-GB"/>
        </a:p>
      </dgm:t>
    </dgm:pt>
    <dgm:pt modelId="{A5D53403-8637-4109-A4B1-38669E52E73B}">
      <dgm:prSet/>
      <dgm:spPr/>
      <dgm:t>
        <a:bodyPr/>
        <a:lstStyle/>
        <a:p>
          <a:pPr rtl="0"/>
          <a:r>
            <a:rPr lang="en-GB" dirty="0" smtClean="0"/>
            <a:t>Whilst it is recognised we have some of the best emergency services in the world, there is still room for improvement</a:t>
          </a:r>
          <a:endParaRPr lang="en-GB" dirty="0"/>
        </a:p>
      </dgm:t>
    </dgm:pt>
    <dgm:pt modelId="{1432781D-4BD6-4D25-8756-FB4EF7F10A2D}" type="parTrans" cxnId="{356A4765-8F36-4ECB-9D9E-783C2130AFF8}">
      <dgm:prSet/>
      <dgm:spPr/>
      <dgm:t>
        <a:bodyPr/>
        <a:lstStyle/>
        <a:p>
          <a:endParaRPr lang="en-GB"/>
        </a:p>
      </dgm:t>
    </dgm:pt>
    <dgm:pt modelId="{F06264BD-B57F-4EFF-9ECE-5C49C001AD29}" type="sibTrans" cxnId="{356A4765-8F36-4ECB-9D9E-783C2130AFF8}">
      <dgm:prSet/>
      <dgm:spPr/>
      <dgm:t>
        <a:bodyPr/>
        <a:lstStyle/>
        <a:p>
          <a:endParaRPr lang="en-GB"/>
        </a:p>
      </dgm:t>
    </dgm:pt>
    <dgm:pt modelId="{A30943E2-A0F8-4B28-9D67-CB0243CA4621}" type="pres">
      <dgm:prSet presAssocID="{7320240B-73FD-4E7A-B60C-CF1FBEC7483F}" presName="linear" presStyleCnt="0">
        <dgm:presLayoutVars>
          <dgm:animLvl val="lvl"/>
          <dgm:resizeHandles val="exact"/>
        </dgm:presLayoutVars>
      </dgm:prSet>
      <dgm:spPr/>
      <dgm:t>
        <a:bodyPr/>
        <a:lstStyle/>
        <a:p>
          <a:endParaRPr lang="en-GB"/>
        </a:p>
      </dgm:t>
    </dgm:pt>
    <dgm:pt modelId="{0D3B4FE8-8A57-49D1-B76D-FE055134F812}" type="pres">
      <dgm:prSet presAssocID="{3F013D96-910E-4E07-80C9-9C54350A7040}" presName="parentText" presStyleLbl="node1" presStyleIdx="0" presStyleCnt="3">
        <dgm:presLayoutVars>
          <dgm:chMax val="0"/>
          <dgm:bulletEnabled val="1"/>
        </dgm:presLayoutVars>
      </dgm:prSet>
      <dgm:spPr/>
      <dgm:t>
        <a:bodyPr/>
        <a:lstStyle/>
        <a:p>
          <a:endParaRPr lang="en-GB"/>
        </a:p>
      </dgm:t>
    </dgm:pt>
    <dgm:pt modelId="{FD89AF1D-F755-4103-84A2-1BD6EF10136F}" type="pres">
      <dgm:prSet presAssocID="{F133DCE0-CA04-4125-B860-A536464F6721}" presName="spacer" presStyleCnt="0"/>
      <dgm:spPr/>
      <dgm:t>
        <a:bodyPr/>
        <a:lstStyle/>
        <a:p>
          <a:endParaRPr lang="en-GB"/>
        </a:p>
      </dgm:t>
    </dgm:pt>
    <dgm:pt modelId="{40215C47-8F18-42D1-A0D1-E41CD6E7EDEC}" type="pres">
      <dgm:prSet presAssocID="{24139573-0083-4C4B-9684-87E30DB658A0}" presName="parentText" presStyleLbl="node1" presStyleIdx="1" presStyleCnt="3">
        <dgm:presLayoutVars>
          <dgm:chMax val="0"/>
          <dgm:bulletEnabled val="1"/>
        </dgm:presLayoutVars>
      </dgm:prSet>
      <dgm:spPr/>
      <dgm:t>
        <a:bodyPr/>
        <a:lstStyle/>
        <a:p>
          <a:endParaRPr lang="en-GB"/>
        </a:p>
      </dgm:t>
    </dgm:pt>
    <dgm:pt modelId="{82B0A36E-4CCA-43B2-90AD-638B6AFC8477}" type="pres">
      <dgm:prSet presAssocID="{E01AD632-BF86-4AF7-966D-09E608F362C8}" presName="spacer" presStyleCnt="0"/>
      <dgm:spPr/>
      <dgm:t>
        <a:bodyPr/>
        <a:lstStyle/>
        <a:p>
          <a:endParaRPr lang="en-GB"/>
        </a:p>
      </dgm:t>
    </dgm:pt>
    <dgm:pt modelId="{1A4126CE-8180-4D86-BF50-C226D77ADB34}" type="pres">
      <dgm:prSet presAssocID="{A5D53403-8637-4109-A4B1-38669E52E73B}" presName="parentText" presStyleLbl="node1" presStyleIdx="2" presStyleCnt="3">
        <dgm:presLayoutVars>
          <dgm:chMax val="0"/>
          <dgm:bulletEnabled val="1"/>
        </dgm:presLayoutVars>
      </dgm:prSet>
      <dgm:spPr/>
      <dgm:t>
        <a:bodyPr/>
        <a:lstStyle/>
        <a:p>
          <a:endParaRPr lang="en-GB"/>
        </a:p>
      </dgm:t>
    </dgm:pt>
  </dgm:ptLst>
  <dgm:cxnLst>
    <dgm:cxn modelId="{F23D42AC-81A2-4540-A491-F50D4A0CD21A}" type="presOf" srcId="{3F013D96-910E-4E07-80C9-9C54350A7040}" destId="{0D3B4FE8-8A57-49D1-B76D-FE055134F812}" srcOrd="0" destOrd="0" presId="urn:microsoft.com/office/officeart/2005/8/layout/vList2"/>
    <dgm:cxn modelId="{95F9EAE8-F115-4F13-B00E-F5D4DC899D5C}" srcId="{7320240B-73FD-4E7A-B60C-CF1FBEC7483F}" destId="{3F013D96-910E-4E07-80C9-9C54350A7040}" srcOrd="0" destOrd="0" parTransId="{A0C3108E-2157-4515-975F-710AA18EE8A4}" sibTransId="{F133DCE0-CA04-4125-B860-A536464F6721}"/>
    <dgm:cxn modelId="{356A4765-8F36-4ECB-9D9E-783C2130AFF8}" srcId="{7320240B-73FD-4E7A-B60C-CF1FBEC7483F}" destId="{A5D53403-8637-4109-A4B1-38669E52E73B}" srcOrd="2" destOrd="0" parTransId="{1432781D-4BD6-4D25-8756-FB4EF7F10A2D}" sibTransId="{F06264BD-B57F-4EFF-9ECE-5C49C001AD29}"/>
    <dgm:cxn modelId="{4A538C34-32C0-4B2C-8FBF-FE9C52B00A9B}" srcId="{7320240B-73FD-4E7A-B60C-CF1FBEC7483F}" destId="{24139573-0083-4C4B-9684-87E30DB658A0}" srcOrd="1" destOrd="0" parTransId="{5B4D87D9-5205-4747-B750-1F1D1564F593}" sibTransId="{E01AD632-BF86-4AF7-966D-09E608F362C8}"/>
    <dgm:cxn modelId="{CB65311A-C8EE-4F92-8730-1A7EA0C8ACE5}" type="presOf" srcId="{24139573-0083-4C4B-9684-87E30DB658A0}" destId="{40215C47-8F18-42D1-A0D1-E41CD6E7EDEC}" srcOrd="0" destOrd="0" presId="urn:microsoft.com/office/officeart/2005/8/layout/vList2"/>
    <dgm:cxn modelId="{7DC8776B-D9CD-48C9-ACEF-5E1ED75575F6}" type="presOf" srcId="{A5D53403-8637-4109-A4B1-38669E52E73B}" destId="{1A4126CE-8180-4D86-BF50-C226D77ADB34}" srcOrd="0" destOrd="0" presId="urn:microsoft.com/office/officeart/2005/8/layout/vList2"/>
    <dgm:cxn modelId="{73070818-68D2-4A69-AE4B-403DD367CCD2}" type="presOf" srcId="{7320240B-73FD-4E7A-B60C-CF1FBEC7483F}" destId="{A30943E2-A0F8-4B28-9D67-CB0243CA4621}" srcOrd="0" destOrd="0" presId="urn:microsoft.com/office/officeart/2005/8/layout/vList2"/>
    <dgm:cxn modelId="{D9E8DFBE-2D7D-47DF-9C19-F7C0A7B08C32}" type="presParOf" srcId="{A30943E2-A0F8-4B28-9D67-CB0243CA4621}" destId="{0D3B4FE8-8A57-49D1-B76D-FE055134F812}" srcOrd="0" destOrd="0" presId="urn:microsoft.com/office/officeart/2005/8/layout/vList2"/>
    <dgm:cxn modelId="{F19C483C-66EF-459E-B81D-4E98DC28E789}" type="presParOf" srcId="{A30943E2-A0F8-4B28-9D67-CB0243CA4621}" destId="{FD89AF1D-F755-4103-84A2-1BD6EF10136F}" srcOrd="1" destOrd="0" presId="urn:microsoft.com/office/officeart/2005/8/layout/vList2"/>
    <dgm:cxn modelId="{DF77DB2E-8744-40F8-9C08-C001552D9ED9}" type="presParOf" srcId="{A30943E2-A0F8-4B28-9D67-CB0243CA4621}" destId="{40215C47-8F18-42D1-A0D1-E41CD6E7EDEC}" srcOrd="2" destOrd="0" presId="urn:microsoft.com/office/officeart/2005/8/layout/vList2"/>
    <dgm:cxn modelId="{17B483FA-536B-4CED-9756-506F064D30F7}" type="presParOf" srcId="{A30943E2-A0F8-4B28-9D67-CB0243CA4621}" destId="{82B0A36E-4CCA-43B2-90AD-638B6AFC8477}" srcOrd="3" destOrd="0" presId="urn:microsoft.com/office/officeart/2005/8/layout/vList2"/>
    <dgm:cxn modelId="{9DE06D20-18C8-4230-B2BB-FF13AC304020}" type="presParOf" srcId="{A30943E2-A0F8-4B28-9D67-CB0243CA4621}" destId="{1A4126CE-8180-4D86-BF50-C226D77ADB3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E5A3A1-9E4A-4600-A6FA-73FA7A4EB69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5AC86588-07D5-4C44-AC1C-2487DD4A26E1}">
      <dgm:prSet/>
      <dgm:spPr/>
      <dgm:t>
        <a:bodyPr/>
        <a:lstStyle/>
        <a:p>
          <a:pPr algn="ctr" rtl="0"/>
          <a:r>
            <a:rPr lang="en-GB" i="1" dirty="0" smtClean="0"/>
            <a:t>“Working Together – Saving Lives”</a:t>
          </a:r>
          <a:endParaRPr lang="en-GB" i="1" dirty="0"/>
        </a:p>
      </dgm:t>
    </dgm:pt>
    <dgm:pt modelId="{C87CD070-C244-4B30-BDD4-A3DFD8F9F872}" type="parTrans" cxnId="{E2710DAE-0CF8-4C0D-B2F9-38260B29EDE5}">
      <dgm:prSet/>
      <dgm:spPr/>
      <dgm:t>
        <a:bodyPr/>
        <a:lstStyle/>
        <a:p>
          <a:endParaRPr lang="en-GB"/>
        </a:p>
      </dgm:t>
    </dgm:pt>
    <dgm:pt modelId="{C5AE58D5-C5B1-44A5-9CC1-834BAB360433}" type="sibTrans" cxnId="{E2710DAE-0CF8-4C0D-B2F9-38260B29EDE5}">
      <dgm:prSet/>
      <dgm:spPr/>
      <dgm:t>
        <a:bodyPr/>
        <a:lstStyle/>
        <a:p>
          <a:endParaRPr lang="en-GB"/>
        </a:p>
      </dgm:t>
    </dgm:pt>
    <dgm:pt modelId="{E2697427-4459-4903-921F-6EE11A73206A}" type="pres">
      <dgm:prSet presAssocID="{A9E5A3A1-9E4A-4600-A6FA-73FA7A4EB690}" presName="linear" presStyleCnt="0">
        <dgm:presLayoutVars>
          <dgm:animLvl val="lvl"/>
          <dgm:resizeHandles val="exact"/>
        </dgm:presLayoutVars>
      </dgm:prSet>
      <dgm:spPr/>
      <dgm:t>
        <a:bodyPr/>
        <a:lstStyle/>
        <a:p>
          <a:endParaRPr lang="en-GB"/>
        </a:p>
      </dgm:t>
    </dgm:pt>
    <dgm:pt modelId="{FC82EC03-68D1-4290-B4BD-76F39F35354D}" type="pres">
      <dgm:prSet presAssocID="{5AC86588-07D5-4C44-AC1C-2487DD4A26E1}" presName="parentText" presStyleLbl="node1" presStyleIdx="0" presStyleCnt="1" custLinFactNeighborX="-631" custLinFactNeighborY="-22575">
        <dgm:presLayoutVars>
          <dgm:chMax val="0"/>
          <dgm:bulletEnabled val="1"/>
        </dgm:presLayoutVars>
      </dgm:prSet>
      <dgm:spPr/>
      <dgm:t>
        <a:bodyPr/>
        <a:lstStyle/>
        <a:p>
          <a:endParaRPr lang="en-GB"/>
        </a:p>
      </dgm:t>
    </dgm:pt>
  </dgm:ptLst>
  <dgm:cxnLst>
    <dgm:cxn modelId="{44E53A75-DFDD-4E56-9DC7-4BBD8A94EB14}" type="presOf" srcId="{5AC86588-07D5-4C44-AC1C-2487DD4A26E1}" destId="{FC82EC03-68D1-4290-B4BD-76F39F35354D}" srcOrd="0" destOrd="0" presId="urn:microsoft.com/office/officeart/2005/8/layout/vList2"/>
    <dgm:cxn modelId="{DF0B6E16-D8E2-441F-B834-004E6DCC2FF1}" type="presOf" srcId="{A9E5A3A1-9E4A-4600-A6FA-73FA7A4EB690}" destId="{E2697427-4459-4903-921F-6EE11A73206A}" srcOrd="0" destOrd="0" presId="urn:microsoft.com/office/officeart/2005/8/layout/vList2"/>
    <dgm:cxn modelId="{E2710DAE-0CF8-4C0D-B2F9-38260B29EDE5}" srcId="{A9E5A3A1-9E4A-4600-A6FA-73FA7A4EB690}" destId="{5AC86588-07D5-4C44-AC1C-2487DD4A26E1}" srcOrd="0" destOrd="0" parTransId="{C87CD070-C244-4B30-BDD4-A3DFD8F9F872}" sibTransId="{C5AE58D5-C5B1-44A5-9CC1-834BAB360433}"/>
    <dgm:cxn modelId="{49C61155-D8F3-4C54-8CAD-0BD0FEF54732}" type="presParOf" srcId="{E2697427-4459-4903-921F-6EE11A73206A}" destId="{FC82EC03-68D1-4290-B4BD-76F39F35354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14F9CE-9B92-4A30-9EA9-811D4E616842}" type="doc">
      <dgm:prSet loTypeId="urn:microsoft.com/office/officeart/2005/8/layout/process1" loCatId="process" qsTypeId="urn:microsoft.com/office/officeart/2005/8/quickstyle/simple1" qsCatId="simple" csTypeId="urn:microsoft.com/office/officeart/2005/8/colors/accent1_2" csCatId="accent1" phldr="1"/>
      <dgm:spPr/>
    </dgm:pt>
    <dgm:pt modelId="{C0A7A16D-395D-4EC7-B3B3-80520F3DF3A9}">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Co-location</a:t>
          </a:r>
          <a:endParaRPr lang="en-GB" sz="1300" dirty="0">
            <a:latin typeface="Arial" pitchFamily="34" charset="0"/>
            <a:cs typeface="Arial" pitchFamily="34" charset="0"/>
          </a:endParaRPr>
        </a:p>
      </dgm:t>
    </dgm:pt>
    <dgm:pt modelId="{32491513-DC8B-4EB9-91D4-609FB1277D89}" type="parTrans" cxnId="{22BA90DE-D223-4D70-BB9F-D201379E9BB9}">
      <dgm:prSet/>
      <dgm:spPr/>
      <dgm:t>
        <a:bodyPr/>
        <a:lstStyle/>
        <a:p>
          <a:endParaRPr lang="en-GB" sz="1300">
            <a:latin typeface="Arial" pitchFamily="34" charset="0"/>
            <a:cs typeface="Arial" pitchFamily="34" charset="0"/>
          </a:endParaRPr>
        </a:p>
      </dgm:t>
    </dgm:pt>
    <dgm:pt modelId="{D3333AFF-93CC-4CCE-AEF3-45DEFFAF567E}" type="sibTrans" cxnId="{22BA90DE-D223-4D70-BB9F-D201379E9BB9}">
      <dgm:prSet custT="1"/>
      <dgm:spPr>
        <a:noFill/>
      </dgm:spPr>
      <dgm:t>
        <a:bodyPr/>
        <a:lstStyle/>
        <a:p>
          <a:endParaRPr lang="en-GB" sz="1300" dirty="0">
            <a:latin typeface="Arial" pitchFamily="34" charset="0"/>
            <a:cs typeface="Arial" pitchFamily="34" charset="0"/>
          </a:endParaRPr>
        </a:p>
      </dgm:t>
    </dgm:pt>
    <dgm:pt modelId="{650F8CF0-9D96-480B-9C8C-738F6AEF75E4}">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Co-ordination</a:t>
          </a:r>
          <a:endParaRPr lang="en-GB" sz="1300" dirty="0">
            <a:latin typeface="Arial" pitchFamily="34" charset="0"/>
            <a:cs typeface="Arial" pitchFamily="34" charset="0"/>
          </a:endParaRPr>
        </a:p>
      </dgm:t>
    </dgm:pt>
    <dgm:pt modelId="{A8C5DCE1-1EF2-457E-80A6-C4CD0FF4B7CE}" type="parTrans" cxnId="{261C722D-56E9-4A62-8BED-B482627343EB}">
      <dgm:prSet/>
      <dgm:spPr/>
      <dgm:t>
        <a:bodyPr/>
        <a:lstStyle/>
        <a:p>
          <a:endParaRPr lang="en-GB" sz="1300">
            <a:latin typeface="Arial" pitchFamily="34" charset="0"/>
            <a:cs typeface="Arial" pitchFamily="34" charset="0"/>
          </a:endParaRPr>
        </a:p>
      </dgm:t>
    </dgm:pt>
    <dgm:pt modelId="{050B2A02-2795-4411-83BC-5FDD340158FD}" type="sibTrans" cxnId="{261C722D-56E9-4A62-8BED-B482627343EB}">
      <dgm:prSet custT="1"/>
      <dgm:spPr>
        <a:noFill/>
      </dgm:spPr>
      <dgm:t>
        <a:bodyPr/>
        <a:lstStyle/>
        <a:p>
          <a:endParaRPr lang="en-GB" sz="1300" dirty="0">
            <a:latin typeface="Arial" pitchFamily="34" charset="0"/>
            <a:cs typeface="Arial" pitchFamily="34" charset="0"/>
          </a:endParaRPr>
        </a:p>
      </dgm:t>
    </dgm:pt>
    <dgm:pt modelId="{031F2318-942D-433F-BBC0-B53DB4C8894E}">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Joint understanding of risk</a:t>
          </a:r>
          <a:endParaRPr lang="en-GB" sz="1300" dirty="0">
            <a:latin typeface="Arial" pitchFamily="34" charset="0"/>
            <a:cs typeface="Arial" pitchFamily="34" charset="0"/>
          </a:endParaRPr>
        </a:p>
      </dgm:t>
    </dgm:pt>
    <dgm:pt modelId="{5D32B269-0982-4FA2-B3A7-711677707071}" type="parTrans" cxnId="{C75826F5-6796-4542-ACB0-5225BA8DB476}">
      <dgm:prSet/>
      <dgm:spPr/>
      <dgm:t>
        <a:bodyPr/>
        <a:lstStyle/>
        <a:p>
          <a:endParaRPr lang="en-GB" sz="1300">
            <a:latin typeface="Arial" pitchFamily="34" charset="0"/>
            <a:cs typeface="Arial" pitchFamily="34" charset="0"/>
          </a:endParaRPr>
        </a:p>
      </dgm:t>
    </dgm:pt>
    <dgm:pt modelId="{E73BBA4D-D30E-4AD4-A220-92C62861DDFA}" type="sibTrans" cxnId="{C75826F5-6796-4542-ACB0-5225BA8DB476}">
      <dgm:prSet custT="1"/>
      <dgm:spPr>
        <a:noFill/>
      </dgm:spPr>
      <dgm:t>
        <a:bodyPr/>
        <a:lstStyle/>
        <a:p>
          <a:endParaRPr lang="en-GB" sz="1300" dirty="0">
            <a:latin typeface="Arial" pitchFamily="34" charset="0"/>
            <a:cs typeface="Arial" pitchFamily="34" charset="0"/>
          </a:endParaRPr>
        </a:p>
      </dgm:t>
    </dgm:pt>
    <dgm:pt modelId="{1FA72AD4-47BF-4FC7-84BB-3D85A8FAE158}">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Communication</a:t>
          </a:r>
          <a:endParaRPr lang="en-GB" sz="1300" dirty="0">
            <a:latin typeface="Arial" pitchFamily="34" charset="0"/>
            <a:cs typeface="Arial" pitchFamily="34" charset="0"/>
          </a:endParaRPr>
        </a:p>
      </dgm:t>
    </dgm:pt>
    <dgm:pt modelId="{9879DFBA-3558-4E10-AE49-DED5E061E6AC}" type="parTrans" cxnId="{3A309D2C-6E2C-4EA5-BC5E-A90A8630F72D}">
      <dgm:prSet/>
      <dgm:spPr/>
      <dgm:t>
        <a:bodyPr/>
        <a:lstStyle/>
        <a:p>
          <a:endParaRPr lang="en-GB" sz="1300">
            <a:latin typeface="Arial" pitchFamily="34" charset="0"/>
            <a:cs typeface="Arial" pitchFamily="34" charset="0"/>
          </a:endParaRPr>
        </a:p>
      </dgm:t>
    </dgm:pt>
    <dgm:pt modelId="{C178470E-C273-406C-B775-C44640F6EA1D}" type="sibTrans" cxnId="{3A309D2C-6E2C-4EA5-BC5E-A90A8630F72D}">
      <dgm:prSet custT="1"/>
      <dgm:spPr>
        <a:noFill/>
      </dgm:spPr>
      <dgm:t>
        <a:bodyPr/>
        <a:lstStyle/>
        <a:p>
          <a:endParaRPr lang="en-GB" sz="1300" dirty="0">
            <a:latin typeface="Arial" pitchFamily="34" charset="0"/>
            <a:cs typeface="Arial" pitchFamily="34" charset="0"/>
          </a:endParaRPr>
        </a:p>
      </dgm:t>
    </dgm:pt>
    <dgm:pt modelId="{9C7816A1-9AE5-44EE-B641-CABE9CABA62E}">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Shared situational awareness</a:t>
          </a:r>
          <a:endParaRPr lang="en-GB" sz="1300" dirty="0">
            <a:latin typeface="Arial" pitchFamily="34" charset="0"/>
            <a:cs typeface="Arial" pitchFamily="34" charset="0"/>
          </a:endParaRPr>
        </a:p>
      </dgm:t>
    </dgm:pt>
    <dgm:pt modelId="{CA6101A1-D54E-473F-BC4F-821FF302711C}" type="parTrans" cxnId="{9EE2B3F3-2D04-4170-B3FE-CFB810A95B67}">
      <dgm:prSet/>
      <dgm:spPr/>
      <dgm:t>
        <a:bodyPr/>
        <a:lstStyle/>
        <a:p>
          <a:endParaRPr lang="en-GB" sz="1300">
            <a:latin typeface="Arial" pitchFamily="34" charset="0"/>
            <a:cs typeface="Arial" pitchFamily="34" charset="0"/>
          </a:endParaRPr>
        </a:p>
      </dgm:t>
    </dgm:pt>
    <dgm:pt modelId="{93C6A5E2-00EB-49AF-970C-EF5DD85D9229}" type="sibTrans" cxnId="{9EE2B3F3-2D04-4170-B3FE-CFB810A95B67}">
      <dgm:prSet/>
      <dgm:spPr/>
      <dgm:t>
        <a:bodyPr/>
        <a:lstStyle/>
        <a:p>
          <a:endParaRPr lang="en-GB" sz="1300">
            <a:latin typeface="Arial" pitchFamily="34" charset="0"/>
            <a:cs typeface="Arial" pitchFamily="34" charset="0"/>
          </a:endParaRPr>
        </a:p>
      </dgm:t>
    </dgm:pt>
    <dgm:pt modelId="{DB3F21F3-773A-45C2-BCCB-067B4BDBFE42}" type="pres">
      <dgm:prSet presAssocID="{B614F9CE-9B92-4A30-9EA9-811D4E616842}" presName="Name0" presStyleCnt="0">
        <dgm:presLayoutVars>
          <dgm:dir/>
          <dgm:resizeHandles val="exact"/>
        </dgm:presLayoutVars>
      </dgm:prSet>
      <dgm:spPr/>
    </dgm:pt>
    <dgm:pt modelId="{668A8E3F-1243-4613-A904-AB2287F85040}" type="pres">
      <dgm:prSet presAssocID="{C0A7A16D-395D-4EC7-B3B3-80520F3DF3A9}" presName="node" presStyleLbl="node1" presStyleIdx="0" presStyleCnt="5" custLinFactNeighborX="11809">
        <dgm:presLayoutVars>
          <dgm:bulletEnabled val="1"/>
        </dgm:presLayoutVars>
      </dgm:prSet>
      <dgm:spPr/>
      <dgm:t>
        <a:bodyPr/>
        <a:lstStyle/>
        <a:p>
          <a:endParaRPr lang="en-GB"/>
        </a:p>
      </dgm:t>
    </dgm:pt>
    <dgm:pt modelId="{42ACBA72-2A79-4BAD-89C6-72AB2B9C8B3E}" type="pres">
      <dgm:prSet presAssocID="{D3333AFF-93CC-4CCE-AEF3-45DEFFAF567E}" presName="sibTrans" presStyleLbl="sibTrans2D1" presStyleIdx="0" presStyleCnt="4"/>
      <dgm:spPr/>
      <dgm:t>
        <a:bodyPr/>
        <a:lstStyle/>
        <a:p>
          <a:endParaRPr lang="en-GB"/>
        </a:p>
      </dgm:t>
    </dgm:pt>
    <dgm:pt modelId="{040E2891-A9A7-4112-A438-0E9EA06B7627}" type="pres">
      <dgm:prSet presAssocID="{D3333AFF-93CC-4CCE-AEF3-45DEFFAF567E}" presName="connectorText" presStyleLbl="sibTrans2D1" presStyleIdx="0" presStyleCnt="4"/>
      <dgm:spPr/>
      <dgm:t>
        <a:bodyPr/>
        <a:lstStyle/>
        <a:p>
          <a:endParaRPr lang="en-GB"/>
        </a:p>
      </dgm:t>
    </dgm:pt>
    <dgm:pt modelId="{0F07BD79-BB3C-4F30-887A-E5BF1EC2D6EF}" type="pres">
      <dgm:prSet presAssocID="{1FA72AD4-47BF-4FC7-84BB-3D85A8FAE158}" presName="node" presStyleLbl="node1" presStyleIdx="1" presStyleCnt="5" custScaleX="126675">
        <dgm:presLayoutVars>
          <dgm:bulletEnabled val="1"/>
        </dgm:presLayoutVars>
      </dgm:prSet>
      <dgm:spPr/>
      <dgm:t>
        <a:bodyPr/>
        <a:lstStyle/>
        <a:p>
          <a:endParaRPr lang="en-GB"/>
        </a:p>
      </dgm:t>
    </dgm:pt>
    <dgm:pt modelId="{A27E045A-CB10-4255-A117-C0FA785E724F}" type="pres">
      <dgm:prSet presAssocID="{C178470E-C273-406C-B775-C44640F6EA1D}" presName="sibTrans" presStyleLbl="sibTrans2D1" presStyleIdx="1" presStyleCnt="4"/>
      <dgm:spPr/>
      <dgm:t>
        <a:bodyPr/>
        <a:lstStyle/>
        <a:p>
          <a:endParaRPr lang="en-GB"/>
        </a:p>
      </dgm:t>
    </dgm:pt>
    <dgm:pt modelId="{913ED7AE-2370-4457-A67B-581ACA54C248}" type="pres">
      <dgm:prSet presAssocID="{C178470E-C273-406C-B775-C44640F6EA1D}" presName="connectorText" presStyleLbl="sibTrans2D1" presStyleIdx="1" presStyleCnt="4"/>
      <dgm:spPr/>
      <dgm:t>
        <a:bodyPr/>
        <a:lstStyle/>
        <a:p>
          <a:endParaRPr lang="en-GB"/>
        </a:p>
      </dgm:t>
    </dgm:pt>
    <dgm:pt modelId="{07850546-D1A9-4457-869D-48E50BAF3108}" type="pres">
      <dgm:prSet presAssocID="{650F8CF0-9D96-480B-9C8C-738F6AEF75E4}" presName="node" presStyleLbl="node1" presStyleIdx="2" presStyleCnt="5">
        <dgm:presLayoutVars>
          <dgm:bulletEnabled val="1"/>
        </dgm:presLayoutVars>
      </dgm:prSet>
      <dgm:spPr/>
      <dgm:t>
        <a:bodyPr/>
        <a:lstStyle/>
        <a:p>
          <a:endParaRPr lang="en-GB"/>
        </a:p>
      </dgm:t>
    </dgm:pt>
    <dgm:pt modelId="{D6A51435-C5B0-4691-BD70-EB9B7D9CB00F}" type="pres">
      <dgm:prSet presAssocID="{050B2A02-2795-4411-83BC-5FDD340158FD}" presName="sibTrans" presStyleLbl="sibTrans2D1" presStyleIdx="2" presStyleCnt="4"/>
      <dgm:spPr/>
      <dgm:t>
        <a:bodyPr/>
        <a:lstStyle/>
        <a:p>
          <a:endParaRPr lang="en-GB"/>
        </a:p>
      </dgm:t>
    </dgm:pt>
    <dgm:pt modelId="{D3BD5166-7BBA-4FB2-858F-A8977E5D8DB8}" type="pres">
      <dgm:prSet presAssocID="{050B2A02-2795-4411-83BC-5FDD340158FD}" presName="connectorText" presStyleLbl="sibTrans2D1" presStyleIdx="2" presStyleCnt="4"/>
      <dgm:spPr/>
      <dgm:t>
        <a:bodyPr/>
        <a:lstStyle/>
        <a:p>
          <a:endParaRPr lang="en-GB"/>
        </a:p>
      </dgm:t>
    </dgm:pt>
    <dgm:pt modelId="{8C2BDFCC-2DE9-45C0-B932-DA6781447F8D}" type="pres">
      <dgm:prSet presAssocID="{031F2318-942D-433F-BBC0-B53DB4C8894E}" presName="node" presStyleLbl="node1" presStyleIdx="3" presStyleCnt="5">
        <dgm:presLayoutVars>
          <dgm:bulletEnabled val="1"/>
        </dgm:presLayoutVars>
      </dgm:prSet>
      <dgm:spPr/>
      <dgm:t>
        <a:bodyPr/>
        <a:lstStyle/>
        <a:p>
          <a:endParaRPr lang="en-GB"/>
        </a:p>
      </dgm:t>
    </dgm:pt>
    <dgm:pt modelId="{F66390D3-FB95-400F-974D-5D0010F68E15}" type="pres">
      <dgm:prSet presAssocID="{E73BBA4D-D30E-4AD4-A220-92C62861DDFA}" presName="sibTrans" presStyleLbl="sibTrans2D1" presStyleIdx="3" presStyleCnt="4"/>
      <dgm:spPr/>
      <dgm:t>
        <a:bodyPr/>
        <a:lstStyle/>
        <a:p>
          <a:endParaRPr lang="en-GB"/>
        </a:p>
      </dgm:t>
    </dgm:pt>
    <dgm:pt modelId="{4FC1D9AE-74B6-4075-83DA-732F112805E1}" type="pres">
      <dgm:prSet presAssocID="{E73BBA4D-D30E-4AD4-A220-92C62861DDFA}" presName="connectorText" presStyleLbl="sibTrans2D1" presStyleIdx="3" presStyleCnt="4"/>
      <dgm:spPr/>
      <dgm:t>
        <a:bodyPr/>
        <a:lstStyle/>
        <a:p>
          <a:endParaRPr lang="en-GB"/>
        </a:p>
      </dgm:t>
    </dgm:pt>
    <dgm:pt modelId="{155EC722-0520-47FD-B002-BE1725E63879}" type="pres">
      <dgm:prSet presAssocID="{9C7816A1-9AE5-44EE-B641-CABE9CABA62E}" presName="node" presStyleLbl="node1" presStyleIdx="4" presStyleCnt="5">
        <dgm:presLayoutVars>
          <dgm:bulletEnabled val="1"/>
        </dgm:presLayoutVars>
      </dgm:prSet>
      <dgm:spPr/>
      <dgm:t>
        <a:bodyPr/>
        <a:lstStyle/>
        <a:p>
          <a:endParaRPr lang="en-GB"/>
        </a:p>
      </dgm:t>
    </dgm:pt>
  </dgm:ptLst>
  <dgm:cxnLst>
    <dgm:cxn modelId="{27FA3037-00F8-4F0D-B390-CB11AEADCC3E}" type="presOf" srcId="{031F2318-942D-433F-BBC0-B53DB4C8894E}" destId="{8C2BDFCC-2DE9-45C0-B932-DA6781447F8D}" srcOrd="0" destOrd="0" presId="urn:microsoft.com/office/officeart/2005/8/layout/process1"/>
    <dgm:cxn modelId="{3574BE2A-9C9A-4D66-BD57-C42690068B57}" type="presOf" srcId="{050B2A02-2795-4411-83BC-5FDD340158FD}" destId="{D3BD5166-7BBA-4FB2-858F-A8977E5D8DB8}" srcOrd="1" destOrd="0" presId="urn:microsoft.com/office/officeart/2005/8/layout/process1"/>
    <dgm:cxn modelId="{C75826F5-6796-4542-ACB0-5225BA8DB476}" srcId="{B614F9CE-9B92-4A30-9EA9-811D4E616842}" destId="{031F2318-942D-433F-BBC0-B53DB4C8894E}" srcOrd="3" destOrd="0" parTransId="{5D32B269-0982-4FA2-B3A7-711677707071}" sibTransId="{E73BBA4D-D30E-4AD4-A220-92C62861DDFA}"/>
    <dgm:cxn modelId="{330A7FEF-6413-4F4E-8E0E-408BFF0C3A15}" type="presOf" srcId="{050B2A02-2795-4411-83BC-5FDD340158FD}" destId="{D6A51435-C5B0-4691-BD70-EB9B7D9CB00F}" srcOrd="0" destOrd="0" presId="urn:microsoft.com/office/officeart/2005/8/layout/process1"/>
    <dgm:cxn modelId="{1B6A675A-3C2F-476F-BE74-E0723A9B5392}" type="presOf" srcId="{C178470E-C273-406C-B775-C44640F6EA1D}" destId="{A27E045A-CB10-4255-A117-C0FA785E724F}" srcOrd="0" destOrd="0" presId="urn:microsoft.com/office/officeart/2005/8/layout/process1"/>
    <dgm:cxn modelId="{86161788-51E5-4A98-AAF7-E57624D9116E}" type="presOf" srcId="{E73BBA4D-D30E-4AD4-A220-92C62861DDFA}" destId="{4FC1D9AE-74B6-4075-83DA-732F112805E1}" srcOrd="1" destOrd="0" presId="urn:microsoft.com/office/officeart/2005/8/layout/process1"/>
    <dgm:cxn modelId="{6F5BD590-01A3-4409-A9AE-95B76D3A1611}" type="presOf" srcId="{D3333AFF-93CC-4CCE-AEF3-45DEFFAF567E}" destId="{42ACBA72-2A79-4BAD-89C6-72AB2B9C8B3E}" srcOrd="0" destOrd="0" presId="urn:microsoft.com/office/officeart/2005/8/layout/process1"/>
    <dgm:cxn modelId="{737578E6-8650-4934-B67E-B944989755A9}" type="presOf" srcId="{D3333AFF-93CC-4CCE-AEF3-45DEFFAF567E}" destId="{040E2891-A9A7-4112-A438-0E9EA06B7627}" srcOrd="1" destOrd="0" presId="urn:microsoft.com/office/officeart/2005/8/layout/process1"/>
    <dgm:cxn modelId="{261C722D-56E9-4A62-8BED-B482627343EB}" srcId="{B614F9CE-9B92-4A30-9EA9-811D4E616842}" destId="{650F8CF0-9D96-480B-9C8C-738F6AEF75E4}" srcOrd="2" destOrd="0" parTransId="{A8C5DCE1-1EF2-457E-80A6-C4CD0FF4B7CE}" sibTransId="{050B2A02-2795-4411-83BC-5FDD340158FD}"/>
    <dgm:cxn modelId="{21F31099-7425-4314-B1C1-867E2C725EFA}" type="presOf" srcId="{C178470E-C273-406C-B775-C44640F6EA1D}" destId="{913ED7AE-2370-4457-A67B-581ACA54C248}" srcOrd="1" destOrd="0" presId="urn:microsoft.com/office/officeart/2005/8/layout/process1"/>
    <dgm:cxn modelId="{F7528D61-D54B-4895-AA2B-BE6D213EBCC9}" type="presOf" srcId="{B614F9CE-9B92-4A30-9EA9-811D4E616842}" destId="{DB3F21F3-773A-45C2-BCCB-067B4BDBFE42}" srcOrd="0" destOrd="0" presId="urn:microsoft.com/office/officeart/2005/8/layout/process1"/>
    <dgm:cxn modelId="{523F218F-B082-4059-9518-90920B46D407}" type="presOf" srcId="{650F8CF0-9D96-480B-9C8C-738F6AEF75E4}" destId="{07850546-D1A9-4457-869D-48E50BAF3108}" srcOrd="0" destOrd="0" presId="urn:microsoft.com/office/officeart/2005/8/layout/process1"/>
    <dgm:cxn modelId="{3A309D2C-6E2C-4EA5-BC5E-A90A8630F72D}" srcId="{B614F9CE-9B92-4A30-9EA9-811D4E616842}" destId="{1FA72AD4-47BF-4FC7-84BB-3D85A8FAE158}" srcOrd="1" destOrd="0" parTransId="{9879DFBA-3558-4E10-AE49-DED5E061E6AC}" sibTransId="{C178470E-C273-406C-B775-C44640F6EA1D}"/>
    <dgm:cxn modelId="{EC0F353B-D129-4E6B-8043-6C550BF4982F}" type="presOf" srcId="{C0A7A16D-395D-4EC7-B3B3-80520F3DF3A9}" destId="{668A8E3F-1243-4613-A904-AB2287F85040}" srcOrd="0" destOrd="0" presId="urn:microsoft.com/office/officeart/2005/8/layout/process1"/>
    <dgm:cxn modelId="{22BA90DE-D223-4D70-BB9F-D201379E9BB9}" srcId="{B614F9CE-9B92-4A30-9EA9-811D4E616842}" destId="{C0A7A16D-395D-4EC7-B3B3-80520F3DF3A9}" srcOrd="0" destOrd="0" parTransId="{32491513-DC8B-4EB9-91D4-609FB1277D89}" sibTransId="{D3333AFF-93CC-4CCE-AEF3-45DEFFAF567E}"/>
    <dgm:cxn modelId="{111F702E-3642-4972-8796-5F917CA33000}" type="presOf" srcId="{E73BBA4D-D30E-4AD4-A220-92C62861DDFA}" destId="{F66390D3-FB95-400F-974D-5D0010F68E15}" srcOrd="0" destOrd="0" presId="urn:microsoft.com/office/officeart/2005/8/layout/process1"/>
    <dgm:cxn modelId="{20BA3520-E170-4FD7-97A2-B6847A21FE49}" type="presOf" srcId="{9C7816A1-9AE5-44EE-B641-CABE9CABA62E}" destId="{155EC722-0520-47FD-B002-BE1725E63879}" srcOrd="0" destOrd="0" presId="urn:microsoft.com/office/officeart/2005/8/layout/process1"/>
    <dgm:cxn modelId="{A59F780D-EE23-44C1-B066-7CA58DD957C9}" type="presOf" srcId="{1FA72AD4-47BF-4FC7-84BB-3D85A8FAE158}" destId="{0F07BD79-BB3C-4F30-887A-E5BF1EC2D6EF}" srcOrd="0" destOrd="0" presId="urn:microsoft.com/office/officeart/2005/8/layout/process1"/>
    <dgm:cxn modelId="{9EE2B3F3-2D04-4170-B3FE-CFB810A95B67}" srcId="{B614F9CE-9B92-4A30-9EA9-811D4E616842}" destId="{9C7816A1-9AE5-44EE-B641-CABE9CABA62E}" srcOrd="4" destOrd="0" parTransId="{CA6101A1-D54E-473F-BC4F-821FF302711C}" sibTransId="{93C6A5E2-00EB-49AF-970C-EF5DD85D9229}"/>
    <dgm:cxn modelId="{CDCF75B5-21AC-4585-80EE-19B2E65A96E8}" type="presParOf" srcId="{DB3F21F3-773A-45C2-BCCB-067B4BDBFE42}" destId="{668A8E3F-1243-4613-A904-AB2287F85040}" srcOrd="0" destOrd="0" presId="urn:microsoft.com/office/officeart/2005/8/layout/process1"/>
    <dgm:cxn modelId="{4B43A3FB-E57B-4EB6-82B2-6BA777C32519}" type="presParOf" srcId="{DB3F21F3-773A-45C2-BCCB-067B4BDBFE42}" destId="{42ACBA72-2A79-4BAD-89C6-72AB2B9C8B3E}" srcOrd="1" destOrd="0" presId="urn:microsoft.com/office/officeart/2005/8/layout/process1"/>
    <dgm:cxn modelId="{869CE264-2C63-4A69-809B-C9616E0599F7}" type="presParOf" srcId="{42ACBA72-2A79-4BAD-89C6-72AB2B9C8B3E}" destId="{040E2891-A9A7-4112-A438-0E9EA06B7627}" srcOrd="0" destOrd="0" presId="urn:microsoft.com/office/officeart/2005/8/layout/process1"/>
    <dgm:cxn modelId="{1F0566DC-80DA-4CDE-BC8B-9C33CC1F14D3}" type="presParOf" srcId="{DB3F21F3-773A-45C2-BCCB-067B4BDBFE42}" destId="{0F07BD79-BB3C-4F30-887A-E5BF1EC2D6EF}" srcOrd="2" destOrd="0" presId="urn:microsoft.com/office/officeart/2005/8/layout/process1"/>
    <dgm:cxn modelId="{ABC96755-D798-4CE8-A23F-E0DFC43E055D}" type="presParOf" srcId="{DB3F21F3-773A-45C2-BCCB-067B4BDBFE42}" destId="{A27E045A-CB10-4255-A117-C0FA785E724F}" srcOrd="3" destOrd="0" presId="urn:microsoft.com/office/officeart/2005/8/layout/process1"/>
    <dgm:cxn modelId="{32787F5E-BD0D-49A0-8193-7640E52B3059}" type="presParOf" srcId="{A27E045A-CB10-4255-A117-C0FA785E724F}" destId="{913ED7AE-2370-4457-A67B-581ACA54C248}" srcOrd="0" destOrd="0" presId="urn:microsoft.com/office/officeart/2005/8/layout/process1"/>
    <dgm:cxn modelId="{84476089-CA04-4871-B705-C0F99E43C054}" type="presParOf" srcId="{DB3F21F3-773A-45C2-BCCB-067B4BDBFE42}" destId="{07850546-D1A9-4457-869D-48E50BAF3108}" srcOrd="4" destOrd="0" presId="urn:microsoft.com/office/officeart/2005/8/layout/process1"/>
    <dgm:cxn modelId="{1FBB2632-34FF-497A-8CFE-FE70DF22F749}" type="presParOf" srcId="{DB3F21F3-773A-45C2-BCCB-067B4BDBFE42}" destId="{D6A51435-C5B0-4691-BD70-EB9B7D9CB00F}" srcOrd="5" destOrd="0" presId="urn:microsoft.com/office/officeart/2005/8/layout/process1"/>
    <dgm:cxn modelId="{C1FAD6C4-584A-454C-8717-D0521A0C19D0}" type="presParOf" srcId="{D6A51435-C5B0-4691-BD70-EB9B7D9CB00F}" destId="{D3BD5166-7BBA-4FB2-858F-A8977E5D8DB8}" srcOrd="0" destOrd="0" presId="urn:microsoft.com/office/officeart/2005/8/layout/process1"/>
    <dgm:cxn modelId="{3730229B-8AA7-41C8-9C50-4E80ACB7F439}" type="presParOf" srcId="{DB3F21F3-773A-45C2-BCCB-067B4BDBFE42}" destId="{8C2BDFCC-2DE9-45C0-B932-DA6781447F8D}" srcOrd="6" destOrd="0" presId="urn:microsoft.com/office/officeart/2005/8/layout/process1"/>
    <dgm:cxn modelId="{25B79653-0896-4F23-B880-6AC66E20F56C}" type="presParOf" srcId="{DB3F21F3-773A-45C2-BCCB-067B4BDBFE42}" destId="{F66390D3-FB95-400F-974D-5D0010F68E15}" srcOrd="7" destOrd="0" presId="urn:microsoft.com/office/officeart/2005/8/layout/process1"/>
    <dgm:cxn modelId="{09B2DDF6-AA2B-4FEA-BD0B-78915CD1EA4D}" type="presParOf" srcId="{F66390D3-FB95-400F-974D-5D0010F68E15}" destId="{4FC1D9AE-74B6-4075-83DA-732F112805E1}" srcOrd="0" destOrd="0" presId="urn:microsoft.com/office/officeart/2005/8/layout/process1"/>
    <dgm:cxn modelId="{ABE83303-16DA-4434-B1F5-3730EA741794}" type="presParOf" srcId="{DB3F21F3-773A-45C2-BCCB-067B4BDBFE42}" destId="{155EC722-0520-47FD-B002-BE1725E63879}"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3645AA-4529-450D-9C53-06362B36B2E5}" type="doc">
      <dgm:prSet loTypeId="urn:microsoft.com/office/officeart/2005/8/layout/vList5" loCatId="list" qsTypeId="urn:microsoft.com/office/officeart/2005/8/quickstyle/simple2" qsCatId="simple" csTypeId="urn:microsoft.com/office/officeart/2005/8/colors/accent1_1" csCatId="accent1" phldr="1"/>
      <dgm:spPr/>
      <dgm:t>
        <a:bodyPr/>
        <a:lstStyle/>
        <a:p>
          <a:endParaRPr lang="en-GB"/>
        </a:p>
      </dgm:t>
    </dgm:pt>
    <dgm:pt modelId="{4BD11DC6-A87C-4F7B-9A22-0C934F58CCE3}">
      <dgm:prSet phldrT="[Text]" custT="1"/>
      <dgm:spPr/>
      <dgm:t>
        <a:bodyPr/>
        <a:lstStyle/>
        <a:p>
          <a:r>
            <a:rPr lang="en-GB" sz="2400" b="1" smtClean="0">
              <a:latin typeface="+mn-lt"/>
              <a:cs typeface="Arial" pitchFamily="34" charset="0"/>
              <a:hlinkClick xmlns:r="http://schemas.openxmlformats.org/officeDocument/2006/relationships" r:id="rId1"/>
            </a:rPr>
            <a:t>www.jesip.org.uk</a:t>
          </a:r>
          <a:r>
            <a:rPr lang="en-GB" sz="2400" b="1" smtClean="0">
              <a:latin typeface="+mn-lt"/>
              <a:cs typeface="Arial" pitchFamily="34" charset="0"/>
            </a:rPr>
            <a:t> or follow us on Twitter @jesip999</a:t>
          </a:r>
          <a:endParaRPr lang="en-GB" sz="2400" b="1" dirty="0">
            <a:latin typeface="+mn-lt"/>
            <a:cs typeface="Arial" pitchFamily="34" charset="0"/>
          </a:endParaRPr>
        </a:p>
      </dgm:t>
    </dgm:pt>
    <dgm:pt modelId="{08F64473-1E2E-4CD9-A834-0FBAF8565153}" type="parTrans" cxnId="{29176655-9B60-4ADB-8263-10C8B3F7B9D4}">
      <dgm:prSet/>
      <dgm:spPr/>
      <dgm:t>
        <a:bodyPr/>
        <a:lstStyle/>
        <a:p>
          <a:endParaRPr lang="en-GB">
            <a:latin typeface="+mn-lt"/>
          </a:endParaRPr>
        </a:p>
      </dgm:t>
    </dgm:pt>
    <dgm:pt modelId="{48F7FEEE-D599-4362-9D3A-A0F599F0D6F1}" type="sibTrans" cxnId="{29176655-9B60-4ADB-8263-10C8B3F7B9D4}">
      <dgm:prSet/>
      <dgm:spPr/>
      <dgm:t>
        <a:bodyPr/>
        <a:lstStyle/>
        <a:p>
          <a:endParaRPr lang="en-GB">
            <a:latin typeface="+mn-lt"/>
          </a:endParaRPr>
        </a:p>
      </dgm:t>
    </dgm:pt>
    <dgm:pt modelId="{6FBF4DBB-E42C-48F9-8892-A7D17A90E663}">
      <dgm:prSet custT="1"/>
      <dgm:spPr/>
      <dgm:t>
        <a:bodyPr/>
        <a:lstStyle/>
        <a:p>
          <a:r>
            <a:rPr lang="en-GB" sz="1800" dirty="0" smtClean="0">
              <a:latin typeface="+mn-lt"/>
              <a:cs typeface="Arial" pitchFamily="34" charset="0"/>
            </a:rPr>
            <a:t>Watch the JESIP film and review other programme materials</a:t>
          </a:r>
          <a:endParaRPr lang="en-GB" sz="1800" dirty="0">
            <a:latin typeface="+mn-lt"/>
            <a:cs typeface="Arial" pitchFamily="34" charset="0"/>
          </a:endParaRPr>
        </a:p>
      </dgm:t>
    </dgm:pt>
    <dgm:pt modelId="{2E8603D9-48BE-46AE-BC79-1B324B7A0C1C}" type="parTrans" cxnId="{D53961CE-99A0-443E-8D86-6634752400D7}">
      <dgm:prSet/>
      <dgm:spPr/>
      <dgm:t>
        <a:bodyPr/>
        <a:lstStyle/>
        <a:p>
          <a:endParaRPr lang="en-GB">
            <a:latin typeface="+mn-lt"/>
          </a:endParaRPr>
        </a:p>
      </dgm:t>
    </dgm:pt>
    <dgm:pt modelId="{FD702901-612D-40D1-9BED-42371C06DDAB}" type="sibTrans" cxnId="{D53961CE-99A0-443E-8D86-6634752400D7}">
      <dgm:prSet/>
      <dgm:spPr/>
      <dgm:t>
        <a:bodyPr/>
        <a:lstStyle/>
        <a:p>
          <a:endParaRPr lang="en-GB">
            <a:latin typeface="+mn-lt"/>
          </a:endParaRPr>
        </a:p>
      </dgm:t>
    </dgm:pt>
    <dgm:pt modelId="{9A4CA552-F43B-4AB1-908C-DD9E24DFA095}">
      <dgm:prSet custT="1"/>
      <dgm:spPr/>
      <dgm:t>
        <a:bodyPr/>
        <a:lstStyle/>
        <a:p>
          <a:r>
            <a:rPr lang="en-GB" sz="2400" b="1" dirty="0" smtClean="0">
              <a:latin typeface="+mn-lt"/>
              <a:cs typeface="Arial" pitchFamily="34" charset="0"/>
            </a:rPr>
            <a:t>Local ownership &amp; engagement</a:t>
          </a:r>
        </a:p>
      </dgm:t>
    </dgm:pt>
    <dgm:pt modelId="{2A18F68A-148F-4FF2-B50C-85EF79AEA999}" type="parTrans" cxnId="{F0DCE531-F348-49DB-8B4B-9E64C77F891B}">
      <dgm:prSet/>
      <dgm:spPr/>
      <dgm:t>
        <a:bodyPr/>
        <a:lstStyle/>
        <a:p>
          <a:endParaRPr lang="en-GB">
            <a:latin typeface="+mn-lt"/>
          </a:endParaRPr>
        </a:p>
      </dgm:t>
    </dgm:pt>
    <dgm:pt modelId="{BBEC96DB-DD7A-45D0-AF74-7505F458FF95}" type="sibTrans" cxnId="{F0DCE531-F348-49DB-8B4B-9E64C77F891B}">
      <dgm:prSet/>
      <dgm:spPr/>
      <dgm:t>
        <a:bodyPr/>
        <a:lstStyle/>
        <a:p>
          <a:endParaRPr lang="en-GB">
            <a:latin typeface="+mn-lt"/>
          </a:endParaRPr>
        </a:p>
      </dgm:t>
    </dgm:pt>
    <dgm:pt modelId="{88187CA5-4C77-437A-BE3B-89A019057B1C}">
      <dgm:prSet custT="1"/>
      <dgm:spPr/>
      <dgm:t>
        <a:bodyPr/>
        <a:lstStyle/>
        <a:p>
          <a:r>
            <a:rPr lang="en-GB" sz="1800" b="0" dirty="0" smtClean="0">
              <a:latin typeface="+mn-lt"/>
              <a:cs typeface="Arial" pitchFamily="34" charset="0"/>
            </a:rPr>
            <a:t>Complete the All Staff E-Learning package</a:t>
          </a:r>
          <a:endParaRPr lang="en-GB" sz="1800" dirty="0">
            <a:latin typeface="+mn-lt"/>
            <a:cs typeface="Arial" pitchFamily="34" charset="0"/>
          </a:endParaRPr>
        </a:p>
      </dgm:t>
    </dgm:pt>
    <dgm:pt modelId="{E6065B16-6496-41A6-B2C2-90880AD97784}" type="parTrans" cxnId="{822BDAC7-F9B5-458C-B548-B65F84155F32}">
      <dgm:prSet/>
      <dgm:spPr/>
      <dgm:t>
        <a:bodyPr/>
        <a:lstStyle/>
        <a:p>
          <a:endParaRPr lang="en-GB">
            <a:latin typeface="+mn-lt"/>
          </a:endParaRPr>
        </a:p>
      </dgm:t>
    </dgm:pt>
    <dgm:pt modelId="{4E37F59F-C1A3-4F11-9AC0-A293AC742FF1}" type="sibTrans" cxnId="{822BDAC7-F9B5-458C-B548-B65F84155F32}">
      <dgm:prSet/>
      <dgm:spPr/>
      <dgm:t>
        <a:bodyPr/>
        <a:lstStyle/>
        <a:p>
          <a:endParaRPr lang="en-GB">
            <a:latin typeface="+mn-lt"/>
          </a:endParaRPr>
        </a:p>
      </dgm:t>
    </dgm:pt>
    <dgm:pt modelId="{64852624-CCF0-4636-9F2D-FEDFD1EF4693}">
      <dgm:prSet custT="1"/>
      <dgm:spPr/>
      <dgm:t>
        <a:bodyPr/>
        <a:lstStyle/>
        <a:p>
          <a:r>
            <a:rPr lang="en-GB" sz="1800" dirty="0" smtClean="0">
              <a:latin typeface="+mn-lt"/>
              <a:cs typeface="Arial" pitchFamily="34" charset="0"/>
            </a:rPr>
            <a:t>Download the </a:t>
          </a:r>
          <a:r>
            <a:rPr lang="en-GB" sz="1800" i="1" dirty="0" smtClean="0">
              <a:latin typeface="+mn-lt"/>
              <a:cs typeface="Arial" pitchFamily="34" charset="0"/>
            </a:rPr>
            <a:t>Joint Doctrine: the interoperability framework</a:t>
          </a:r>
          <a:endParaRPr lang="en-GB" sz="1800" i="1" dirty="0">
            <a:latin typeface="+mn-lt"/>
            <a:cs typeface="Arial" pitchFamily="34" charset="0"/>
          </a:endParaRPr>
        </a:p>
      </dgm:t>
    </dgm:pt>
    <dgm:pt modelId="{42C6663B-A9A8-4622-BEDC-E6902DEF4D35}" type="parTrans" cxnId="{89C0627E-8F99-4FBC-9B81-6F50E3DE84C1}">
      <dgm:prSet/>
      <dgm:spPr/>
      <dgm:t>
        <a:bodyPr/>
        <a:lstStyle/>
        <a:p>
          <a:endParaRPr lang="en-GB">
            <a:latin typeface="+mn-lt"/>
          </a:endParaRPr>
        </a:p>
      </dgm:t>
    </dgm:pt>
    <dgm:pt modelId="{E9AFB021-BC9D-4FEB-9539-C6ADBF60E0DF}" type="sibTrans" cxnId="{89C0627E-8F99-4FBC-9B81-6F50E3DE84C1}">
      <dgm:prSet/>
      <dgm:spPr/>
      <dgm:t>
        <a:bodyPr/>
        <a:lstStyle/>
        <a:p>
          <a:endParaRPr lang="en-GB">
            <a:latin typeface="+mn-lt"/>
          </a:endParaRPr>
        </a:p>
      </dgm:t>
    </dgm:pt>
    <dgm:pt modelId="{2F330E35-0318-4F79-B860-9FF60A25C2FF}">
      <dgm:prSet custT="1"/>
      <dgm:spPr/>
      <dgm:t>
        <a:bodyPr/>
        <a:lstStyle/>
        <a:p>
          <a:r>
            <a:rPr lang="en-GB" sz="2000" b="0" dirty="0" smtClean="0">
              <a:latin typeface="+mn-lt"/>
              <a:cs typeface="Arial" pitchFamily="34" charset="0"/>
            </a:rPr>
            <a:t>Find out more about how your service is embedding JESIP and working with local partners </a:t>
          </a:r>
        </a:p>
      </dgm:t>
    </dgm:pt>
    <dgm:pt modelId="{0A94C280-F469-40AA-8C44-80268F339F6A}" type="parTrans" cxnId="{B3DCAADE-8D56-4819-B2D1-E3DD3FE72702}">
      <dgm:prSet/>
      <dgm:spPr/>
      <dgm:t>
        <a:bodyPr/>
        <a:lstStyle/>
        <a:p>
          <a:endParaRPr lang="en-GB"/>
        </a:p>
      </dgm:t>
    </dgm:pt>
    <dgm:pt modelId="{D7F777C6-6EA4-4794-BFE8-9A19E8DED1AB}" type="sibTrans" cxnId="{B3DCAADE-8D56-4819-B2D1-E3DD3FE72702}">
      <dgm:prSet/>
      <dgm:spPr/>
      <dgm:t>
        <a:bodyPr/>
        <a:lstStyle/>
        <a:p>
          <a:endParaRPr lang="en-GB"/>
        </a:p>
      </dgm:t>
    </dgm:pt>
    <dgm:pt modelId="{318E31FB-00E0-4560-B831-C8FFBB61F0D4}" type="pres">
      <dgm:prSet presAssocID="{003645AA-4529-450D-9C53-06362B36B2E5}" presName="Name0" presStyleCnt="0">
        <dgm:presLayoutVars>
          <dgm:dir/>
          <dgm:animLvl val="lvl"/>
          <dgm:resizeHandles val="exact"/>
        </dgm:presLayoutVars>
      </dgm:prSet>
      <dgm:spPr/>
      <dgm:t>
        <a:bodyPr/>
        <a:lstStyle/>
        <a:p>
          <a:endParaRPr lang="en-GB"/>
        </a:p>
      </dgm:t>
    </dgm:pt>
    <dgm:pt modelId="{1B130A01-1B82-4900-8EDB-42BF5740CF67}" type="pres">
      <dgm:prSet presAssocID="{4BD11DC6-A87C-4F7B-9A22-0C934F58CCE3}" presName="linNode" presStyleCnt="0"/>
      <dgm:spPr/>
      <dgm:t>
        <a:bodyPr/>
        <a:lstStyle/>
        <a:p>
          <a:endParaRPr lang="en-GB"/>
        </a:p>
      </dgm:t>
    </dgm:pt>
    <dgm:pt modelId="{8B344447-22EA-47B2-8238-CF09849AD9E9}" type="pres">
      <dgm:prSet presAssocID="{4BD11DC6-A87C-4F7B-9A22-0C934F58CCE3}" presName="parentText" presStyleLbl="node1" presStyleIdx="0" presStyleCnt="2">
        <dgm:presLayoutVars>
          <dgm:chMax val="1"/>
          <dgm:bulletEnabled val="1"/>
        </dgm:presLayoutVars>
      </dgm:prSet>
      <dgm:spPr/>
      <dgm:t>
        <a:bodyPr/>
        <a:lstStyle/>
        <a:p>
          <a:endParaRPr lang="en-GB"/>
        </a:p>
      </dgm:t>
    </dgm:pt>
    <dgm:pt modelId="{08C03231-CDBB-42F2-9DC1-963F0FDDDFC8}" type="pres">
      <dgm:prSet presAssocID="{4BD11DC6-A87C-4F7B-9A22-0C934F58CCE3}" presName="descendantText" presStyleLbl="alignAccFollowNode1" presStyleIdx="0" presStyleCnt="2">
        <dgm:presLayoutVars>
          <dgm:bulletEnabled val="1"/>
        </dgm:presLayoutVars>
      </dgm:prSet>
      <dgm:spPr/>
      <dgm:t>
        <a:bodyPr/>
        <a:lstStyle/>
        <a:p>
          <a:endParaRPr lang="en-GB"/>
        </a:p>
      </dgm:t>
    </dgm:pt>
    <dgm:pt modelId="{8B630086-34FB-4E1F-B24A-22B413D659D9}" type="pres">
      <dgm:prSet presAssocID="{48F7FEEE-D599-4362-9D3A-A0F599F0D6F1}" presName="sp" presStyleCnt="0"/>
      <dgm:spPr/>
      <dgm:t>
        <a:bodyPr/>
        <a:lstStyle/>
        <a:p>
          <a:endParaRPr lang="en-GB"/>
        </a:p>
      </dgm:t>
    </dgm:pt>
    <dgm:pt modelId="{F07DFAF1-4092-476C-A51F-DAC4034AC7B2}" type="pres">
      <dgm:prSet presAssocID="{9A4CA552-F43B-4AB1-908C-DD9E24DFA095}" presName="linNode" presStyleCnt="0"/>
      <dgm:spPr/>
      <dgm:t>
        <a:bodyPr/>
        <a:lstStyle/>
        <a:p>
          <a:endParaRPr lang="en-GB"/>
        </a:p>
      </dgm:t>
    </dgm:pt>
    <dgm:pt modelId="{3B05D98B-3406-4384-AFCB-371CDEFEADBC}" type="pres">
      <dgm:prSet presAssocID="{9A4CA552-F43B-4AB1-908C-DD9E24DFA095}" presName="parentText" presStyleLbl="node1" presStyleIdx="1" presStyleCnt="2">
        <dgm:presLayoutVars>
          <dgm:chMax val="1"/>
          <dgm:bulletEnabled val="1"/>
        </dgm:presLayoutVars>
      </dgm:prSet>
      <dgm:spPr/>
      <dgm:t>
        <a:bodyPr/>
        <a:lstStyle/>
        <a:p>
          <a:endParaRPr lang="en-GB"/>
        </a:p>
      </dgm:t>
    </dgm:pt>
    <dgm:pt modelId="{38C6F104-270D-474D-A174-FFF411FD3257}" type="pres">
      <dgm:prSet presAssocID="{9A4CA552-F43B-4AB1-908C-DD9E24DFA095}" presName="descendantText" presStyleLbl="alignAccFollowNode1" presStyleIdx="1" presStyleCnt="2">
        <dgm:presLayoutVars>
          <dgm:bulletEnabled val="1"/>
        </dgm:presLayoutVars>
      </dgm:prSet>
      <dgm:spPr/>
      <dgm:t>
        <a:bodyPr/>
        <a:lstStyle/>
        <a:p>
          <a:endParaRPr lang="en-GB"/>
        </a:p>
      </dgm:t>
    </dgm:pt>
  </dgm:ptLst>
  <dgm:cxnLst>
    <dgm:cxn modelId="{822BDAC7-F9B5-458C-B548-B65F84155F32}" srcId="{4BD11DC6-A87C-4F7B-9A22-0C934F58CCE3}" destId="{88187CA5-4C77-437A-BE3B-89A019057B1C}" srcOrd="2" destOrd="0" parTransId="{E6065B16-6496-41A6-B2C2-90880AD97784}" sibTransId="{4E37F59F-C1A3-4F11-9AC0-A293AC742FF1}"/>
    <dgm:cxn modelId="{90DC0AA8-6631-4087-ABA9-6671F18F227E}" type="presOf" srcId="{88187CA5-4C77-437A-BE3B-89A019057B1C}" destId="{08C03231-CDBB-42F2-9DC1-963F0FDDDFC8}" srcOrd="0" destOrd="2" presId="urn:microsoft.com/office/officeart/2005/8/layout/vList5"/>
    <dgm:cxn modelId="{1F62D693-BCE7-4BB1-AE7D-277BEFDC785F}" type="presOf" srcId="{2F330E35-0318-4F79-B860-9FF60A25C2FF}" destId="{38C6F104-270D-474D-A174-FFF411FD3257}" srcOrd="0" destOrd="0" presId="urn:microsoft.com/office/officeart/2005/8/layout/vList5"/>
    <dgm:cxn modelId="{EEE91675-9F90-4C92-A993-15C01215AB56}" type="presOf" srcId="{003645AA-4529-450D-9C53-06362B36B2E5}" destId="{318E31FB-00E0-4560-B831-C8FFBB61F0D4}" srcOrd="0" destOrd="0" presId="urn:microsoft.com/office/officeart/2005/8/layout/vList5"/>
    <dgm:cxn modelId="{08AD62F9-9DFF-4211-A004-9ED4CC5C06E7}" type="presOf" srcId="{4BD11DC6-A87C-4F7B-9A22-0C934F58CCE3}" destId="{8B344447-22EA-47B2-8238-CF09849AD9E9}" srcOrd="0" destOrd="0" presId="urn:microsoft.com/office/officeart/2005/8/layout/vList5"/>
    <dgm:cxn modelId="{F0DCE531-F348-49DB-8B4B-9E64C77F891B}" srcId="{003645AA-4529-450D-9C53-06362B36B2E5}" destId="{9A4CA552-F43B-4AB1-908C-DD9E24DFA095}" srcOrd="1" destOrd="0" parTransId="{2A18F68A-148F-4FF2-B50C-85EF79AEA999}" sibTransId="{BBEC96DB-DD7A-45D0-AF74-7505F458FF95}"/>
    <dgm:cxn modelId="{9E8FD984-0C2F-4943-8BB1-B21B0980B717}" type="presOf" srcId="{9A4CA552-F43B-4AB1-908C-DD9E24DFA095}" destId="{3B05D98B-3406-4384-AFCB-371CDEFEADBC}" srcOrd="0" destOrd="0" presId="urn:microsoft.com/office/officeart/2005/8/layout/vList5"/>
    <dgm:cxn modelId="{D53961CE-99A0-443E-8D86-6634752400D7}" srcId="{4BD11DC6-A87C-4F7B-9A22-0C934F58CCE3}" destId="{6FBF4DBB-E42C-48F9-8892-A7D17A90E663}" srcOrd="0" destOrd="0" parTransId="{2E8603D9-48BE-46AE-BC79-1B324B7A0C1C}" sibTransId="{FD702901-612D-40D1-9BED-42371C06DDAB}"/>
    <dgm:cxn modelId="{B3DCAADE-8D56-4819-B2D1-E3DD3FE72702}" srcId="{9A4CA552-F43B-4AB1-908C-DD9E24DFA095}" destId="{2F330E35-0318-4F79-B860-9FF60A25C2FF}" srcOrd="0" destOrd="0" parTransId="{0A94C280-F469-40AA-8C44-80268F339F6A}" sibTransId="{D7F777C6-6EA4-4794-BFE8-9A19E8DED1AB}"/>
    <dgm:cxn modelId="{29176655-9B60-4ADB-8263-10C8B3F7B9D4}" srcId="{003645AA-4529-450D-9C53-06362B36B2E5}" destId="{4BD11DC6-A87C-4F7B-9A22-0C934F58CCE3}" srcOrd="0" destOrd="0" parTransId="{08F64473-1E2E-4CD9-A834-0FBAF8565153}" sibTransId="{48F7FEEE-D599-4362-9D3A-A0F599F0D6F1}"/>
    <dgm:cxn modelId="{89C0627E-8F99-4FBC-9B81-6F50E3DE84C1}" srcId="{4BD11DC6-A87C-4F7B-9A22-0C934F58CCE3}" destId="{64852624-CCF0-4636-9F2D-FEDFD1EF4693}" srcOrd="1" destOrd="0" parTransId="{42C6663B-A9A8-4622-BEDC-E6902DEF4D35}" sibTransId="{E9AFB021-BC9D-4FEB-9539-C6ADBF60E0DF}"/>
    <dgm:cxn modelId="{D013AB21-DADB-426B-8B04-2FFBF9CB2CCA}" type="presOf" srcId="{6FBF4DBB-E42C-48F9-8892-A7D17A90E663}" destId="{08C03231-CDBB-42F2-9DC1-963F0FDDDFC8}" srcOrd="0" destOrd="0" presId="urn:microsoft.com/office/officeart/2005/8/layout/vList5"/>
    <dgm:cxn modelId="{4619E719-0592-4B69-B6A4-6010A5F72351}" type="presOf" srcId="{64852624-CCF0-4636-9F2D-FEDFD1EF4693}" destId="{08C03231-CDBB-42F2-9DC1-963F0FDDDFC8}" srcOrd="0" destOrd="1" presId="urn:microsoft.com/office/officeart/2005/8/layout/vList5"/>
    <dgm:cxn modelId="{40D5D351-59EE-46F2-981F-3D5B0394CB36}" type="presParOf" srcId="{318E31FB-00E0-4560-B831-C8FFBB61F0D4}" destId="{1B130A01-1B82-4900-8EDB-42BF5740CF67}" srcOrd="0" destOrd="0" presId="urn:microsoft.com/office/officeart/2005/8/layout/vList5"/>
    <dgm:cxn modelId="{A884FDC6-03D8-4418-9334-D9D930EFB262}" type="presParOf" srcId="{1B130A01-1B82-4900-8EDB-42BF5740CF67}" destId="{8B344447-22EA-47B2-8238-CF09849AD9E9}" srcOrd="0" destOrd="0" presId="urn:microsoft.com/office/officeart/2005/8/layout/vList5"/>
    <dgm:cxn modelId="{29716111-2294-4ACC-AD0B-2929CD1EECF9}" type="presParOf" srcId="{1B130A01-1B82-4900-8EDB-42BF5740CF67}" destId="{08C03231-CDBB-42F2-9DC1-963F0FDDDFC8}" srcOrd="1" destOrd="0" presId="urn:microsoft.com/office/officeart/2005/8/layout/vList5"/>
    <dgm:cxn modelId="{D413E9EE-3622-4141-83B7-E2DC7F4CFDD3}" type="presParOf" srcId="{318E31FB-00E0-4560-B831-C8FFBB61F0D4}" destId="{8B630086-34FB-4E1F-B24A-22B413D659D9}" srcOrd="1" destOrd="0" presId="urn:microsoft.com/office/officeart/2005/8/layout/vList5"/>
    <dgm:cxn modelId="{B825DED7-C177-4B55-98DC-7EC34EB84BD4}" type="presParOf" srcId="{318E31FB-00E0-4560-B831-C8FFBB61F0D4}" destId="{F07DFAF1-4092-476C-A51F-DAC4034AC7B2}" srcOrd="2" destOrd="0" presId="urn:microsoft.com/office/officeart/2005/8/layout/vList5"/>
    <dgm:cxn modelId="{B3CA9BEA-0BFF-4CA5-9A8D-33C809C58D10}" type="presParOf" srcId="{F07DFAF1-4092-476C-A51F-DAC4034AC7B2}" destId="{3B05D98B-3406-4384-AFCB-371CDEFEADBC}" srcOrd="0" destOrd="0" presId="urn:microsoft.com/office/officeart/2005/8/layout/vList5"/>
    <dgm:cxn modelId="{DBAC8DEF-9024-462D-96C0-6B6343444439}" type="presParOf" srcId="{F07DFAF1-4092-476C-A51F-DAC4034AC7B2}" destId="{38C6F104-270D-474D-A174-FFF411FD325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C239E-5BD6-4828-9A59-ACDAD87A382C}">
      <dsp:nvSpPr>
        <dsp:cNvPr id="0" name=""/>
        <dsp:cNvSpPr/>
      </dsp:nvSpPr>
      <dsp:spPr>
        <a:xfrm rot="5400000">
          <a:off x="4901899" y="-1812424"/>
          <a:ext cx="1262390" cy="520761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Aim of this session</a:t>
          </a:r>
          <a:endParaRPr lang="en-GB" sz="1800" kern="1200" dirty="0">
            <a:latin typeface="+mn-lt"/>
            <a:cs typeface="Arial" pitchFamily="34" charset="0"/>
          </a:endParaRPr>
        </a:p>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What is Interoperability?</a:t>
          </a:r>
          <a:endParaRPr lang="en-GB" sz="1800" kern="1200" dirty="0">
            <a:latin typeface="+mn-lt"/>
            <a:cs typeface="Arial" pitchFamily="34" charset="0"/>
          </a:endParaRPr>
        </a:p>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Understanding major or complex incidents</a:t>
          </a:r>
          <a:endParaRPr lang="en-GB" sz="1800" kern="1200" dirty="0">
            <a:latin typeface="+mn-lt"/>
            <a:cs typeface="Arial" pitchFamily="34" charset="0"/>
          </a:endParaRPr>
        </a:p>
      </dsp:txBody>
      <dsp:txXfrm rot="-5400000">
        <a:off x="2929286" y="221814"/>
        <a:ext cx="5145993" cy="1139140"/>
      </dsp:txXfrm>
    </dsp:sp>
    <dsp:sp modelId="{358322EF-6D84-48D9-9C5A-187E5D8AA05C}">
      <dsp:nvSpPr>
        <dsp:cNvPr id="0" name=""/>
        <dsp:cNvSpPr/>
      </dsp:nvSpPr>
      <dsp:spPr>
        <a:xfrm>
          <a:off x="0" y="8"/>
          <a:ext cx="2929285" cy="157798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dirty="0" smtClean="0">
              <a:latin typeface="+mn-lt"/>
              <a:cs typeface="Arial" pitchFamily="34" charset="0"/>
            </a:rPr>
            <a:t>Introduction</a:t>
          </a:r>
          <a:endParaRPr lang="en-GB" sz="3600" kern="1200" dirty="0">
            <a:latin typeface="+mn-lt"/>
            <a:cs typeface="Arial" pitchFamily="34" charset="0"/>
          </a:endParaRPr>
        </a:p>
      </dsp:txBody>
      <dsp:txXfrm>
        <a:off x="77031" y="77039"/>
        <a:ext cx="2775223" cy="1423925"/>
      </dsp:txXfrm>
    </dsp:sp>
    <dsp:sp modelId="{E524BF53-D1C7-4C4F-8336-F6E5A6A4B145}">
      <dsp:nvSpPr>
        <dsp:cNvPr id="0" name=""/>
        <dsp:cNvSpPr/>
      </dsp:nvSpPr>
      <dsp:spPr>
        <a:xfrm rot="5400000">
          <a:off x="4901899" y="-155537"/>
          <a:ext cx="1262390" cy="520761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JESIP Vision &amp; Aims</a:t>
          </a:r>
          <a:endParaRPr lang="en-GB" sz="1800" kern="1200" dirty="0">
            <a:latin typeface="+mn-lt"/>
            <a:cs typeface="Arial" pitchFamily="34" charset="0"/>
          </a:endParaRPr>
        </a:p>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Why will it help?</a:t>
          </a:r>
          <a:endParaRPr lang="en-GB" sz="1800" kern="1200" dirty="0">
            <a:latin typeface="+mn-lt"/>
            <a:cs typeface="Arial" pitchFamily="34" charset="0"/>
          </a:endParaRPr>
        </a:p>
      </dsp:txBody>
      <dsp:txXfrm rot="-5400000">
        <a:off x="2929286" y="1878701"/>
        <a:ext cx="5145993" cy="1139140"/>
      </dsp:txXfrm>
    </dsp:sp>
    <dsp:sp modelId="{2EA8E83F-DEA0-49E3-B1EB-7ED93DAC26FD}">
      <dsp:nvSpPr>
        <dsp:cNvPr id="0" name=""/>
        <dsp:cNvSpPr/>
      </dsp:nvSpPr>
      <dsp:spPr>
        <a:xfrm>
          <a:off x="0" y="1659278"/>
          <a:ext cx="2929285" cy="157798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dirty="0" smtClean="0">
              <a:latin typeface="+mn-lt"/>
              <a:cs typeface="Arial" pitchFamily="34" charset="0"/>
            </a:rPr>
            <a:t>JESIP overview</a:t>
          </a:r>
          <a:endParaRPr lang="en-GB" sz="3600" kern="1200" dirty="0">
            <a:latin typeface="+mn-lt"/>
            <a:cs typeface="Arial" pitchFamily="34" charset="0"/>
          </a:endParaRPr>
        </a:p>
      </dsp:txBody>
      <dsp:txXfrm>
        <a:off x="77031" y="1736309"/>
        <a:ext cx="2775223" cy="1423925"/>
      </dsp:txXfrm>
    </dsp:sp>
    <dsp:sp modelId="{AF7B2206-60D5-4AAC-B1C8-2F1C5C9211A7}">
      <dsp:nvSpPr>
        <dsp:cNvPr id="0" name=""/>
        <dsp:cNvSpPr/>
      </dsp:nvSpPr>
      <dsp:spPr>
        <a:xfrm rot="5400000">
          <a:off x="4901899" y="1501349"/>
          <a:ext cx="1262390" cy="520761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What is the Joint Doctrine guidance?</a:t>
          </a:r>
          <a:endParaRPr lang="en-GB" sz="1800" kern="1200" dirty="0">
            <a:latin typeface="+mn-lt"/>
            <a:cs typeface="Arial" pitchFamily="34" charset="0"/>
          </a:endParaRPr>
        </a:p>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Joint Doctrine - The Basics</a:t>
          </a:r>
          <a:endParaRPr lang="en-GB" sz="1800" kern="1200" dirty="0">
            <a:latin typeface="+mn-lt"/>
            <a:cs typeface="Arial" pitchFamily="34" charset="0"/>
          </a:endParaRPr>
        </a:p>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Understanding the Joint Decision Model</a:t>
          </a:r>
          <a:endParaRPr lang="en-GB" sz="1800" kern="1200" dirty="0">
            <a:latin typeface="+mn-lt"/>
            <a:cs typeface="Arial" pitchFamily="34" charset="0"/>
          </a:endParaRPr>
        </a:p>
      </dsp:txBody>
      <dsp:txXfrm rot="-5400000">
        <a:off x="2929286" y="3535588"/>
        <a:ext cx="5145993" cy="1139140"/>
      </dsp:txXfrm>
    </dsp:sp>
    <dsp:sp modelId="{46581028-053A-4B43-8F9F-CBD767C68143}">
      <dsp:nvSpPr>
        <dsp:cNvPr id="0" name=""/>
        <dsp:cNvSpPr/>
      </dsp:nvSpPr>
      <dsp:spPr>
        <a:xfrm>
          <a:off x="0" y="3316165"/>
          <a:ext cx="2929285" cy="157798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dirty="0" smtClean="0">
              <a:latin typeface="+mn-lt"/>
              <a:cs typeface="Arial" pitchFamily="34" charset="0"/>
            </a:rPr>
            <a:t>JESIP doctrine</a:t>
          </a:r>
          <a:endParaRPr lang="en-GB" sz="3600" kern="1200" dirty="0">
            <a:latin typeface="+mn-lt"/>
            <a:cs typeface="Arial" pitchFamily="34" charset="0"/>
          </a:endParaRPr>
        </a:p>
      </dsp:txBody>
      <dsp:txXfrm>
        <a:off x="77031" y="3393196"/>
        <a:ext cx="2775223" cy="1423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9953D-0D9E-4D2C-9322-FA826121F851}">
      <dsp:nvSpPr>
        <dsp:cNvPr id="0" name=""/>
        <dsp:cNvSpPr/>
      </dsp:nvSpPr>
      <dsp:spPr>
        <a:xfrm>
          <a:off x="0" y="44187"/>
          <a:ext cx="8208912" cy="4736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GB" sz="4400" kern="1200" dirty="0" smtClean="0"/>
            <a:t>To raise awareness of  the importance of interoperability between services.</a:t>
          </a:r>
        </a:p>
        <a:p>
          <a:pPr lvl="0" algn="l" defTabSz="1955800">
            <a:lnSpc>
              <a:spcPct val="90000"/>
            </a:lnSpc>
            <a:spcBef>
              <a:spcPct val="0"/>
            </a:spcBef>
            <a:spcAft>
              <a:spcPct val="35000"/>
            </a:spcAft>
          </a:pPr>
          <a:r>
            <a:rPr lang="en-GB" sz="4400" kern="1200" dirty="0" smtClean="0"/>
            <a:t>To introduce JESIP and help clarify the implications for staff working in emergency services</a:t>
          </a:r>
          <a:endParaRPr lang="en-GB" sz="4400" kern="1200" dirty="0"/>
        </a:p>
      </dsp:txBody>
      <dsp:txXfrm>
        <a:off x="231200" y="275387"/>
        <a:ext cx="7746512" cy="4273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B4FE8-8A57-49D1-B76D-FE055134F812}">
      <dsp:nvSpPr>
        <dsp:cNvPr id="0" name=""/>
        <dsp:cNvSpPr/>
      </dsp:nvSpPr>
      <dsp:spPr>
        <a:xfrm>
          <a:off x="0" y="2142"/>
          <a:ext cx="8108950" cy="15397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t>Interoperability is defined as the extent to which organisations can work together coherently as a matter of routine</a:t>
          </a:r>
          <a:endParaRPr lang="en-GB" sz="2800" kern="1200" dirty="0"/>
        </a:p>
      </dsp:txBody>
      <dsp:txXfrm>
        <a:off x="75163" y="77305"/>
        <a:ext cx="7958624" cy="1389393"/>
      </dsp:txXfrm>
    </dsp:sp>
    <dsp:sp modelId="{40215C47-8F18-42D1-A0D1-E41CD6E7EDEC}">
      <dsp:nvSpPr>
        <dsp:cNvPr id="0" name=""/>
        <dsp:cNvSpPr/>
      </dsp:nvSpPr>
      <dsp:spPr>
        <a:xfrm>
          <a:off x="0" y="1622502"/>
          <a:ext cx="8108950" cy="15397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t>Many services have local joint working arrangements in place but there is inconsistency across the country</a:t>
          </a:r>
          <a:endParaRPr lang="en-GB" sz="2800" kern="1200" dirty="0"/>
        </a:p>
      </dsp:txBody>
      <dsp:txXfrm>
        <a:off x="75163" y="1697665"/>
        <a:ext cx="7958624" cy="1389393"/>
      </dsp:txXfrm>
    </dsp:sp>
    <dsp:sp modelId="{1A4126CE-8180-4D86-BF50-C226D77ADB34}">
      <dsp:nvSpPr>
        <dsp:cNvPr id="0" name=""/>
        <dsp:cNvSpPr/>
      </dsp:nvSpPr>
      <dsp:spPr>
        <a:xfrm>
          <a:off x="0" y="3242862"/>
          <a:ext cx="8108950" cy="15397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t>Whilst it is recognised we have some of the best emergency services in the world, there is still room for improvement</a:t>
          </a:r>
          <a:endParaRPr lang="en-GB" sz="2800" kern="1200" dirty="0"/>
        </a:p>
      </dsp:txBody>
      <dsp:txXfrm>
        <a:off x="75163" y="3318025"/>
        <a:ext cx="7958624" cy="1389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2EC03-68D1-4290-B4BD-76F39F35354D}">
      <dsp:nvSpPr>
        <dsp:cNvPr id="0" name=""/>
        <dsp:cNvSpPr/>
      </dsp:nvSpPr>
      <dsp:spPr>
        <a:xfrm>
          <a:off x="0" y="72010"/>
          <a:ext cx="7477125" cy="9354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GB" sz="3900" i="1" kern="1200" dirty="0" smtClean="0"/>
            <a:t>“Working Together – Saving Lives”</a:t>
          </a:r>
          <a:endParaRPr lang="en-GB" sz="3900" i="1" kern="1200" dirty="0"/>
        </a:p>
      </dsp:txBody>
      <dsp:txXfrm>
        <a:off x="45663" y="117673"/>
        <a:ext cx="7385799" cy="844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A8E3F-1243-4613-A904-AB2287F85040}">
      <dsp:nvSpPr>
        <dsp:cNvPr id="0" name=""/>
        <dsp:cNvSpPr/>
      </dsp:nvSpPr>
      <dsp:spPr>
        <a:xfrm>
          <a:off x="65474" y="252546"/>
          <a:ext cx="1224696" cy="73481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Co-location</a:t>
          </a:r>
          <a:endParaRPr lang="en-GB" sz="1300" kern="1200" dirty="0">
            <a:latin typeface="Arial" pitchFamily="34" charset="0"/>
            <a:cs typeface="Arial" pitchFamily="34" charset="0"/>
          </a:endParaRPr>
        </a:p>
      </dsp:txBody>
      <dsp:txXfrm>
        <a:off x="86996" y="274068"/>
        <a:ext cx="1181652" cy="691774"/>
      </dsp:txXfrm>
    </dsp:sp>
    <dsp:sp modelId="{42ACBA72-2A79-4BAD-89C6-72AB2B9C8B3E}">
      <dsp:nvSpPr>
        <dsp:cNvPr id="0" name=""/>
        <dsp:cNvSpPr/>
      </dsp:nvSpPr>
      <dsp:spPr>
        <a:xfrm>
          <a:off x="1398178" y="468093"/>
          <a:ext cx="228975" cy="30372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1398178" y="528838"/>
        <a:ext cx="160283" cy="182234"/>
      </dsp:txXfrm>
    </dsp:sp>
    <dsp:sp modelId="{0F07BD79-BB3C-4F30-887A-E5BF1EC2D6EF}">
      <dsp:nvSpPr>
        <dsp:cNvPr id="0" name=""/>
        <dsp:cNvSpPr/>
      </dsp:nvSpPr>
      <dsp:spPr>
        <a:xfrm>
          <a:off x="1722200" y="252546"/>
          <a:ext cx="1551384" cy="73481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Communication</a:t>
          </a:r>
          <a:endParaRPr lang="en-GB" sz="1300" kern="1200" dirty="0">
            <a:latin typeface="Arial" pitchFamily="34" charset="0"/>
            <a:cs typeface="Arial" pitchFamily="34" charset="0"/>
          </a:endParaRPr>
        </a:p>
      </dsp:txBody>
      <dsp:txXfrm>
        <a:off x="1743722" y="274068"/>
        <a:ext cx="1508340" cy="691774"/>
      </dsp:txXfrm>
    </dsp:sp>
    <dsp:sp modelId="{A27E045A-CB10-4255-A117-C0FA785E724F}">
      <dsp:nvSpPr>
        <dsp:cNvPr id="0" name=""/>
        <dsp:cNvSpPr/>
      </dsp:nvSpPr>
      <dsp:spPr>
        <a:xfrm>
          <a:off x="3396054" y="468093"/>
          <a:ext cx="259635" cy="30372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3396054" y="528838"/>
        <a:ext cx="181745" cy="182234"/>
      </dsp:txXfrm>
    </dsp:sp>
    <dsp:sp modelId="{07850546-D1A9-4457-869D-48E50BAF3108}">
      <dsp:nvSpPr>
        <dsp:cNvPr id="0" name=""/>
        <dsp:cNvSpPr/>
      </dsp:nvSpPr>
      <dsp:spPr>
        <a:xfrm>
          <a:off x="3763463" y="252546"/>
          <a:ext cx="1224696" cy="73481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Co-ordination</a:t>
          </a:r>
          <a:endParaRPr lang="en-GB" sz="1300" kern="1200" dirty="0">
            <a:latin typeface="Arial" pitchFamily="34" charset="0"/>
            <a:cs typeface="Arial" pitchFamily="34" charset="0"/>
          </a:endParaRPr>
        </a:p>
      </dsp:txBody>
      <dsp:txXfrm>
        <a:off x="3784985" y="274068"/>
        <a:ext cx="1181652" cy="691774"/>
      </dsp:txXfrm>
    </dsp:sp>
    <dsp:sp modelId="{D6A51435-C5B0-4691-BD70-EB9B7D9CB00F}">
      <dsp:nvSpPr>
        <dsp:cNvPr id="0" name=""/>
        <dsp:cNvSpPr/>
      </dsp:nvSpPr>
      <dsp:spPr>
        <a:xfrm>
          <a:off x="5110630" y="468093"/>
          <a:ext cx="259635" cy="30372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5110630" y="528838"/>
        <a:ext cx="181745" cy="182234"/>
      </dsp:txXfrm>
    </dsp:sp>
    <dsp:sp modelId="{8C2BDFCC-2DE9-45C0-B932-DA6781447F8D}">
      <dsp:nvSpPr>
        <dsp:cNvPr id="0" name=""/>
        <dsp:cNvSpPr/>
      </dsp:nvSpPr>
      <dsp:spPr>
        <a:xfrm>
          <a:off x="5478039" y="252546"/>
          <a:ext cx="1224696" cy="73481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Joint understanding of risk</a:t>
          </a:r>
          <a:endParaRPr lang="en-GB" sz="1300" kern="1200" dirty="0">
            <a:latin typeface="Arial" pitchFamily="34" charset="0"/>
            <a:cs typeface="Arial" pitchFamily="34" charset="0"/>
          </a:endParaRPr>
        </a:p>
      </dsp:txBody>
      <dsp:txXfrm>
        <a:off x="5499561" y="274068"/>
        <a:ext cx="1181652" cy="691774"/>
      </dsp:txXfrm>
    </dsp:sp>
    <dsp:sp modelId="{F66390D3-FB95-400F-974D-5D0010F68E15}">
      <dsp:nvSpPr>
        <dsp:cNvPr id="0" name=""/>
        <dsp:cNvSpPr/>
      </dsp:nvSpPr>
      <dsp:spPr>
        <a:xfrm>
          <a:off x="6825205" y="468093"/>
          <a:ext cx="259635" cy="30372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6825205" y="528838"/>
        <a:ext cx="181745" cy="182234"/>
      </dsp:txXfrm>
    </dsp:sp>
    <dsp:sp modelId="{155EC722-0520-47FD-B002-BE1725E63879}">
      <dsp:nvSpPr>
        <dsp:cNvPr id="0" name=""/>
        <dsp:cNvSpPr/>
      </dsp:nvSpPr>
      <dsp:spPr>
        <a:xfrm>
          <a:off x="7192614" y="252546"/>
          <a:ext cx="1224696" cy="73481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Shared situational awareness</a:t>
          </a:r>
          <a:endParaRPr lang="en-GB" sz="1300" kern="1200" dirty="0">
            <a:latin typeface="Arial" pitchFamily="34" charset="0"/>
            <a:cs typeface="Arial" pitchFamily="34" charset="0"/>
          </a:endParaRPr>
        </a:p>
      </dsp:txBody>
      <dsp:txXfrm>
        <a:off x="7214136" y="274068"/>
        <a:ext cx="1181652" cy="6917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03231-CDBB-42F2-9DC1-963F0FDDDFC8}">
      <dsp:nvSpPr>
        <dsp:cNvPr id="0" name=""/>
        <dsp:cNvSpPr/>
      </dsp:nvSpPr>
      <dsp:spPr>
        <a:xfrm rot="5400000">
          <a:off x="4518416" y="-1335398"/>
          <a:ext cx="2029356" cy="5207618"/>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Watch the JESIP film and review other programme materials</a:t>
          </a:r>
          <a:endParaRPr lang="en-GB" sz="1800" kern="1200" dirty="0">
            <a:latin typeface="+mn-lt"/>
            <a:cs typeface="Arial" pitchFamily="34" charset="0"/>
          </a:endParaRPr>
        </a:p>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Download the </a:t>
          </a:r>
          <a:r>
            <a:rPr lang="en-GB" sz="1800" i="1" kern="1200" dirty="0" smtClean="0">
              <a:latin typeface="+mn-lt"/>
              <a:cs typeface="Arial" pitchFamily="34" charset="0"/>
            </a:rPr>
            <a:t>Joint Doctrine: the interoperability framework</a:t>
          </a:r>
          <a:endParaRPr lang="en-GB" sz="1800" i="1" kern="1200" dirty="0">
            <a:latin typeface="+mn-lt"/>
            <a:cs typeface="Arial" pitchFamily="34" charset="0"/>
          </a:endParaRPr>
        </a:p>
        <a:p>
          <a:pPr marL="171450" lvl="1" indent="-171450" algn="l" defTabSz="800100">
            <a:lnSpc>
              <a:spcPct val="90000"/>
            </a:lnSpc>
            <a:spcBef>
              <a:spcPct val="0"/>
            </a:spcBef>
            <a:spcAft>
              <a:spcPct val="15000"/>
            </a:spcAft>
            <a:buChar char="••"/>
          </a:pPr>
          <a:r>
            <a:rPr lang="en-GB" sz="1800" b="0" kern="1200" dirty="0" smtClean="0">
              <a:latin typeface="+mn-lt"/>
              <a:cs typeface="Arial" pitchFamily="34" charset="0"/>
            </a:rPr>
            <a:t>Complete the All Staff E-Learning package</a:t>
          </a:r>
          <a:endParaRPr lang="en-GB" sz="1800" kern="1200" dirty="0">
            <a:latin typeface="+mn-lt"/>
            <a:cs typeface="Arial" pitchFamily="34" charset="0"/>
          </a:endParaRPr>
        </a:p>
      </dsp:txBody>
      <dsp:txXfrm rot="-5400000">
        <a:off x="2929286" y="352797"/>
        <a:ext cx="5108553" cy="1831226"/>
      </dsp:txXfrm>
    </dsp:sp>
    <dsp:sp modelId="{8B344447-22EA-47B2-8238-CF09849AD9E9}">
      <dsp:nvSpPr>
        <dsp:cNvPr id="0" name=""/>
        <dsp:cNvSpPr/>
      </dsp:nvSpPr>
      <dsp:spPr>
        <a:xfrm>
          <a:off x="0" y="63"/>
          <a:ext cx="2929285" cy="2536695"/>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1" kern="1200" smtClean="0">
              <a:latin typeface="+mn-lt"/>
              <a:cs typeface="Arial" pitchFamily="34" charset="0"/>
              <a:hlinkClick xmlns:r="http://schemas.openxmlformats.org/officeDocument/2006/relationships" r:id="rId1"/>
            </a:rPr>
            <a:t>www.jesip.org.uk</a:t>
          </a:r>
          <a:r>
            <a:rPr lang="en-GB" sz="2400" b="1" kern="1200" smtClean="0">
              <a:latin typeface="+mn-lt"/>
              <a:cs typeface="Arial" pitchFamily="34" charset="0"/>
            </a:rPr>
            <a:t> or follow us on Twitter @jesip999</a:t>
          </a:r>
          <a:endParaRPr lang="en-GB" sz="2400" b="1" kern="1200" dirty="0">
            <a:latin typeface="+mn-lt"/>
            <a:cs typeface="Arial" pitchFamily="34" charset="0"/>
          </a:endParaRPr>
        </a:p>
      </dsp:txBody>
      <dsp:txXfrm>
        <a:off x="123831" y="123894"/>
        <a:ext cx="2681623" cy="2289033"/>
      </dsp:txXfrm>
    </dsp:sp>
    <dsp:sp modelId="{38C6F104-270D-474D-A174-FFF411FD3257}">
      <dsp:nvSpPr>
        <dsp:cNvPr id="0" name=""/>
        <dsp:cNvSpPr/>
      </dsp:nvSpPr>
      <dsp:spPr>
        <a:xfrm rot="5400000">
          <a:off x="4518416" y="1328131"/>
          <a:ext cx="2029356" cy="5207618"/>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b="0" kern="1200" dirty="0" smtClean="0">
              <a:latin typeface="+mn-lt"/>
              <a:cs typeface="Arial" pitchFamily="34" charset="0"/>
            </a:rPr>
            <a:t>Find out more about how your service is embedding JESIP and working with local partners </a:t>
          </a:r>
        </a:p>
      </dsp:txBody>
      <dsp:txXfrm rot="-5400000">
        <a:off x="2929286" y="3016327"/>
        <a:ext cx="5108553" cy="1831226"/>
      </dsp:txXfrm>
    </dsp:sp>
    <dsp:sp modelId="{3B05D98B-3406-4384-AFCB-371CDEFEADBC}">
      <dsp:nvSpPr>
        <dsp:cNvPr id="0" name=""/>
        <dsp:cNvSpPr/>
      </dsp:nvSpPr>
      <dsp:spPr>
        <a:xfrm>
          <a:off x="0" y="2663593"/>
          <a:ext cx="2929285" cy="2536695"/>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1" kern="1200" dirty="0" smtClean="0">
              <a:latin typeface="+mn-lt"/>
              <a:cs typeface="Arial" pitchFamily="34" charset="0"/>
            </a:rPr>
            <a:t>Local ownership &amp; engagement</a:t>
          </a:r>
        </a:p>
      </dsp:txBody>
      <dsp:txXfrm>
        <a:off x="123831" y="2787424"/>
        <a:ext cx="2681623" cy="22890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5300"/>
          </a:xfrm>
          <a:prstGeom prst="rect">
            <a:avLst/>
          </a:prstGeom>
        </p:spPr>
        <p:txBody>
          <a:bodyPr vert="horz" lIns="91440" tIns="45720" rIns="91440" bIns="45720" rtlCol="0"/>
          <a:lstStyle>
            <a:lvl1pPr algn="l">
              <a:defRPr sz="1200">
                <a:latin typeface="Arial" charset="0"/>
              </a:defRPr>
            </a:lvl1pPr>
          </a:lstStyle>
          <a:p>
            <a:pPr>
              <a:defRPr/>
            </a:pPr>
            <a:endParaRPr lang="en-GB" dirty="0"/>
          </a:p>
        </p:txBody>
      </p:sp>
      <p:sp>
        <p:nvSpPr>
          <p:cNvPr id="3" name="Date Placeholder 2"/>
          <p:cNvSpPr>
            <a:spLocks noGrp="1"/>
          </p:cNvSpPr>
          <p:nvPr>
            <p:ph type="dt" idx="1"/>
          </p:nvPr>
        </p:nvSpPr>
        <p:spPr>
          <a:xfrm>
            <a:off x="3856038" y="0"/>
            <a:ext cx="2949575" cy="495300"/>
          </a:xfrm>
          <a:prstGeom prst="rect">
            <a:avLst/>
          </a:prstGeom>
        </p:spPr>
        <p:txBody>
          <a:bodyPr vert="horz" lIns="91440" tIns="45720" rIns="91440" bIns="45720" rtlCol="0"/>
          <a:lstStyle>
            <a:lvl1pPr algn="r">
              <a:defRPr sz="1200">
                <a:latin typeface="Arial" charset="0"/>
              </a:defRPr>
            </a:lvl1pPr>
          </a:lstStyle>
          <a:p>
            <a:pPr>
              <a:defRPr/>
            </a:pPr>
            <a:fld id="{D4A53F3A-B4D1-4D37-B461-FAD5593E5B16}" type="datetimeFigureOut">
              <a:rPr lang="en-GB"/>
              <a:pPr>
                <a:defRPr/>
              </a:pPr>
              <a:t>18/09/2015</a:t>
            </a:fld>
            <a:endParaRPr lang="en-GB" dirty="0"/>
          </a:p>
        </p:txBody>
      </p:sp>
      <p:sp>
        <p:nvSpPr>
          <p:cNvPr id="4" name="Slide Image Placeholder 3"/>
          <p:cNvSpPr>
            <a:spLocks noGrp="1" noRot="1" noChangeAspect="1"/>
          </p:cNvSpPr>
          <p:nvPr>
            <p:ph type="sldImg" idx="2"/>
          </p:nvPr>
        </p:nvSpPr>
        <p:spPr>
          <a:xfrm>
            <a:off x="927100" y="742950"/>
            <a:ext cx="4953000" cy="37147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1038" y="4705350"/>
            <a:ext cx="5445125" cy="44577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09113"/>
            <a:ext cx="2949575" cy="495300"/>
          </a:xfrm>
          <a:prstGeom prst="rect">
            <a:avLst/>
          </a:prstGeom>
        </p:spPr>
        <p:txBody>
          <a:bodyPr vert="horz" lIns="91440" tIns="45720" rIns="91440" bIns="45720" rtlCol="0" anchor="b"/>
          <a:lstStyle>
            <a:lvl1pPr algn="l">
              <a:defRPr sz="1200">
                <a:latin typeface="Arial" charset="0"/>
              </a:defRPr>
            </a:lvl1pPr>
          </a:lstStyle>
          <a:p>
            <a:pPr>
              <a:defRPr/>
            </a:pPr>
            <a:endParaRPr lang="en-GB" dirty="0"/>
          </a:p>
        </p:txBody>
      </p:sp>
      <p:sp>
        <p:nvSpPr>
          <p:cNvPr id="7" name="Slide Number Placeholder 6"/>
          <p:cNvSpPr>
            <a:spLocks noGrp="1"/>
          </p:cNvSpPr>
          <p:nvPr>
            <p:ph type="sldNum" sz="quarter" idx="5"/>
          </p:nvPr>
        </p:nvSpPr>
        <p:spPr>
          <a:xfrm>
            <a:off x="3856038" y="9409113"/>
            <a:ext cx="2949575" cy="495300"/>
          </a:xfrm>
          <a:prstGeom prst="rect">
            <a:avLst/>
          </a:prstGeom>
        </p:spPr>
        <p:txBody>
          <a:bodyPr vert="horz" lIns="91440" tIns="45720" rIns="91440" bIns="45720" rtlCol="0" anchor="b"/>
          <a:lstStyle>
            <a:lvl1pPr algn="r">
              <a:defRPr sz="1200">
                <a:latin typeface="Arial" charset="0"/>
              </a:defRPr>
            </a:lvl1pPr>
          </a:lstStyle>
          <a:p>
            <a:pPr>
              <a:defRPr/>
            </a:pPr>
            <a:fld id="{715568B4-BB1E-46D5-B061-DC81340F9316}" type="slidenum">
              <a:rPr lang="en-GB"/>
              <a:pPr>
                <a:defRPr/>
              </a:pPr>
              <a:t>‹#›</a:t>
            </a:fld>
            <a:endParaRPr lang="en-GB" dirty="0"/>
          </a:p>
        </p:txBody>
      </p:sp>
    </p:spTree>
    <p:extLst>
      <p:ext uri="{BB962C8B-B14F-4D97-AF65-F5344CB8AC3E}">
        <p14:creationId xmlns:p14="http://schemas.microsoft.com/office/powerpoint/2010/main" val="1926580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15568B4-BB1E-46D5-B061-DC81340F9316}"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dirty="0" smtClean="0">
                <a:latin typeface="Arial" charset="0"/>
                <a:ea typeface="ＭＳ Ｐゴシック" pitchFamily="34" charset="-128"/>
              </a:rPr>
              <a:t>[read text from slide]</a:t>
            </a:r>
          </a:p>
          <a:p>
            <a:pPr>
              <a:spcBef>
                <a:spcPct val="0"/>
              </a:spcBef>
            </a:pPr>
            <a:r>
              <a:rPr lang="en-GB" altLang="en-US" dirty="0" smtClean="0">
                <a:latin typeface="Arial" charset="0"/>
                <a:ea typeface="ＭＳ Ｐゴシック" pitchFamily="34" charset="-128"/>
              </a:rPr>
              <a:t>Today, the public want to PLAY the role of the interactive audience and they use social networks and mobile technology, to share their thoughts, views and concerns on what they have witnessed.  Social Media is immediate and allows organisations to proactively push out large volumes of useful and sometimes critical information to ever increasing numbers of people at the push of a button, ensuring there is no vacuum of official information. </a:t>
            </a:r>
            <a:endParaRPr lang="en-US" altLang="en-US" dirty="0" smtClean="0">
              <a:latin typeface="Arial" charset="0"/>
              <a:ea typeface="ＭＳ Ｐゴシック"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9187079-5AF0-4D14-8515-7EB4A0739F13}" type="slidenum">
              <a:rPr lang="en-GB" altLang="en-US" smtClean="0"/>
              <a:pPr eaLnBrk="1" hangingPunct="1">
                <a:spcBef>
                  <a:spcPct val="0"/>
                </a:spcBef>
              </a:pPr>
              <a:t>10</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Next is an overview of JESIP,</a:t>
            </a:r>
            <a:r>
              <a:rPr lang="en-GB" altLang="en-US" baseline="0" dirty="0" smtClean="0">
                <a:latin typeface="Arial" pitchFamily="34" charset="0"/>
                <a:cs typeface="Arial" pitchFamily="34" charset="0"/>
              </a:rPr>
              <a:t> why it was started and what it plans to do.</a:t>
            </a:r>
            <a:endParaRPr lang="en-GB" altLang="en-US" dirty="0" smtClean="0">
              <a:latin typeface="Arial" pitchFamily="34" charset="0"/>
              <a:cs typeface="Arial"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103785-D490-487D-B423-0369997C72A1}" type="slidenum">
              <a:rPr lang="en-GB" altLang="en-US" smtClean="0"/>
              <a:pPr eaLnBrk="1" hangingPunct="1"/>
              <a:t>11</a:t>
            </a:fld>
            <a:endParaRPr lang="en-GB"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JESIP vision and aim are [read text on slide] </a:t>
            </a:r>
          </a:p>
          <a:p>
            <a:r>
              <a:rPr lang="en-GB" dirty="0" smtClean="0"/>
              <a:t>This is why we are all here – to save as many lives as possible should disaster</a:t>
            </a:r>
            <a:r>
              <a:rPr lang="en-GB" baseline="0" dirty="0" smtClean="0"/>
              <a:t> occur</a:t>
            </a:r>
            <a:r>
              <a:rPr lang="en-GB" dirty="0" smtClean="0"/>
              <a:t>.</a:t>
            </a:r>
            <a:endParaRPr lang="en-GB" dirty="0"/>
          </a:p>
        </p:txBody>
      </p:sp>
      <p:sp>
        <p:nvSpPr>
          <p:cNvPr id="4" name="Slide Number Placeholder 3"/>
          <p:cNvSpPr>
            <a:spLocks noGrp="1"/>
          </p:cNvSpPr>
          <p:nvPr>
            <p:ph type="sldNum" sz="quarter" idx="10"/>
          </p:nvPr>
        </p:nvSpPr>
        <p:spPr/>
        <p:txBody>
          <a:bodyPr/>
          <a:lstStyle/>
          <a:p>
            <a:fld id="{4F92995A-5FFD-4484-9AA0-6E209DFD0BDC}" type="slidenum">
              <a:rPr lang="en-GB" smtClean="0"/>
              <a:pPr/>
              <a:t>12</a:t>
            </a:fld>
            <a:endParaRPr lang="en-GB"/>
          </a:p>
        </p:txBody>
      </p:sp>
    </p:spTree>
    <p:extLst>
      <p:ext uri="{BB962C8B-B14F-4D97-AF65-F5344CB8AC3E}">
        <p14:creationId xmlns:p14="http://schemas.microsoft.com/office/powerpoint/2010/main" val="3844951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presenter should hand out the generic roles and responsibilities documents</a:t>
            </a:r>
          </a:p>
          <a:p>
            <a:endParaRPr lang="en-GB" dirty="0" smtClean="0"/>
          </a:p>
          <a:p>
            <a:r>
              <a:rPr lang="en-GB" dirty="0" smtClean="0"/>
              <a:t>Explain these are only for multi-agency incidents and not for when working single agency</a:t>
            </a:r>
          </a:p>
          <a:p>
            <a:endParaRPr lang="en-GB" dirty="0" smtClean="0"/>
          </a:p>
          <a:p>
            <a:r>
              <a:rPr lang="en-GB" dirty="0" smtClean="0"/>
              <a:t>Principles</a:t>
            </a:r>
            <a:r>
              <a:rPr lang="en-GB" baseline="0" dirty="0" smtClean="0"/>
              <a:t> will be covered later in the presentation</a:t>
            </a:r>
          </a:p>
          <a:p>
            <a:endParaRPr lang="en-GB" baseline="0" dirty="0" smtClean="0"/>
          </a:p>
          <a:p>
            <a:r>
              <a:rPr lang="en-GB" baseline="0" dirty="0" smtClean="0"/>
              <a:t>The importance of having a single decision model helps responders understand the incident, the impact on each organisation and what they can jointly do about it.</a:t>
            </a:r>
          </a:p>
          <a:p>
            <a:endParaRPr lang="en-GB" baseline="0" dirty="0" smtClean="0"/>
          </a:p>
          <a:p>
            <a:r>
              <a:rPr lang="en-GB" baseline="0" dirty="0" smtClean="0"/>
              <a:t>METHANE provides a standard way of passing information between responders and control rooms and control room to control room.</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715568B4-BB1E-46D5-B061-DC81340F9316}" type="slidenum">
              <a:rPr lang="en-GB" smtClean="0"/>
              <a:pPr>
                <a:defRPr/>
              </a:pPr>
              <a:t>13</a:t>
            </a:fld>
            <a:endParaRPr lang="en-GB" dirty="0"/>
          </a:p>
        </p:txBody>
      </p:sp>
    </p:spTree>
    <p:extLst>
      <p:ext uri="{BB962C8B-B14F-4D97-AF65-F5344CB8AC3E}">
        <p14:creationId xmlns:p14="http://schemas.microsoft.com/office/powerpoint/2010/main" val="271216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“Joint doctrine: the interoperability framework” is core guidance that sets the national</a:t>
            </a:r>
            <a:r>
              <a:rPr lang="en-GB" altLang="en-US" baseline="0" dirty="0" smtClean="0">
                <a:latin typeface="Arial" pitchFamily="34" charset="0"/>
                <a:cs typeface="Arial" pitchFamily="34" charset="0"/>
              </a:rPr>
              <a:t> standard</a:t>
            </a:r>
            <a:r>
              <a:rPr lang="en-GB" altLang="en-US" dirty="0" smtClean="0">
                <a:latin typeface="Arial" pitchFamily="34" charset="0"/>
                <a:cs typeface="Arial" pitchFamily="34" charset="0"/>
              </a:rPr>
              <a:t>. It provides specific guidance to police, fire and ambulance commanders on the principles for effective joint working at major or complex incidents. It also provides other responder organisations an understanding of joint police, fire and ambulance operations.</a:t>
            </a:r>
          </a:p>
          <a:p>
            <a:endParaRPr lang="en-GB" altLang="en-US" dirty="0" smtClean="0">
              <a:latin typeface="Arial" pitchFamily="34" charset="0"/>
              <a:cs typeface="Arial" pitchFamily="34" charset="0"/>
            </a:endParaRPr>
          </a:p>
          <a:p>
            <a:r>
              <a:rPr lang="en-GB" altLang="en-US" dirty="0" smtClean="0">
                <a:latin typeface="Arial" pitchFamily="34" charset="0"/>
                <a:cs typeface="Arial" pitchFamily="34" charset="0"/>
              </a:rPr>
              <a:t>The joint doctrine sets out what front line staff should do and how they should do it in a multi-agency working environment, in order to achieve the degree of interoperability that is essential to joint response.  It provides Responders, at the scene and elsewhere, with generic guidance on what actions they should undertake when responding to major and complex incidents, and the principles are equally relevant to day-to-day joint operations.</a:t>
            </a:r>
          </a:p>
          <a:p>
            <a:endParaRPr lang="en-GB" altLang="en-US" dirty="0" smtClean="0">
              <a:latin typeface="Arial" pitchFamily="34" charset="0"/>
              <a:cs typeface="Arial" pitchFamily="34" charset="0"/>
            </a:endParaRPr>
          </a:p>
          <a:p>
            <a:r>
              <a:rPr lang="en-GB" altLang="en-US" dirty="0" smtClean="0">
                <a:latin typeface="Arial" pitchFamily="34" charset="0"/>
                <a:cs typeface="Arial" pitchFamily="34" charset="0"/>
              </a:rPr>
              <a:t>It does not constitute a set of rules to be applied without thought, but rather seeks to guide, explain and inform.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9848AB-1D45-4631-AF02-D851B317452E}" type="slidenum">
              <a:rPr lang="en-GB" altLang="en-US" smtClean="0"/>
              <a:pPr eaLnBrk="1" hangingPunct="1"/>
              <a:t>14</a:t>
            </a:fld>
            <a:endParaRPr lang="en-GB"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[Read slide text]</a:t>
            </a:r>
          </a:p>
          <a:p>
            <a:endParaRPr lang="en-GB" altLang="en-US" dirty="0" smtClean="0">
              <a:latin typeface="Arial" pitchFamily="34" charset="0"/>
              <a:cs typeface="Arial" pitchFamily="34" charset="0"/>
            </a:endParaRPr>
          </a:p>
          <a:p>
            <a:r>
              <a:rPr lang="en-GB" altLang="en-US" dirty="0" smtClean="0">
                <a:latin typeface="Arial" pitchFamily="34" charset="0"/>
                <a:cs typeface="Arial" pitchFamily="34" charset="0"/>
              </a:rPr>
              <a:t>[text below for presenters</a:t>
            </a:r>
            <a:r>
              <a:rPr lang="en-GB" altLang="en-US" baseline="0" dirty="0" smtClean="0">
                <a:latin typeface="Arial" pitchFamily="34" charset="0"/>
                <a:cs typeface="Arial" pitchFamily="34" charset="0"/>
              </a:rPr>
              <a:t> - </a:t>
            </a:r>
            <a:r>
              <a:rPr lang="en-GB" altLang="en-US" dirty="0" smtClean="0">
                <a:latin typeface="Arial" pitchFamily="34" charset="0"/>
                <a:cs typeface="Arial" pitchFamily="34" charset="0"/>
              </a:rPr>
              <a:t>read before slide text]</a:t>
            </a:r>
          </a:p>
          <a:p>
            <a:r>
              <a:rPr lang="en-GB" altLang="en-US" dirty="0" smtClean="0">
                <a:latin typeface="Arial" pitchFamily="34" charset="0"/>
                <a:cs typeface="Arial" pitchFamily="34" charset="0"/>
              </a:rPr>
              <a:t>The public expects that the emergency services will work together, in order to preserve life and reduce harm at any emergency.  The purpose of clear, simple principles is to help Responders to take action under pressure that will enable the achievement of successful outcomes.</a:t>
            </a:r>
          </a:p>
          <a:p>
            <a:endParaRPr lang="en-GB" altLang="en-US" dirty="0" smtClean="0">
              <a:latin typeface="Arial" pitchFamily="34" charset="0"/>
              <a:cs typeface="Arial" pitchFamily="34" charset="0"/>
            </a:endParaRPr>
          </a:p>
          <a:p>
            <a:r>
              <a:rPr lang="en-GB" altLang="en-US" dirty="0" smtClean="0">
                <a:latin typeface="Arial" pitchFamily="34" charset="0"/>
                <a:cs typeface="Arial" pitchFamily="34" charset="0"/>
              </a:rPr>
              <a:t>This simplicity is of paramount importance in the early stages of an incident or emergency, when clear, robust decisions and actions need to be taken with minimum delay in an often rapidly changing environment. </a:t>
            </a:r>
          </a:p>
          <a:p>
            <a:endParaRPr lang="en-GB" altLang="en-US" dirty="0" smtClean="0">
              <a:latin typeface="Arial" pitchFamily="34" charset="0"/>
              <a:cs typeface="Arial" pitchFamily="34" charset="0"/>
            </a:endParaRPr>
          </a:p>
          <a:p>
            <a:r>
              <a:rPr lang="en-GB" altLang="en-US" dirty="0" smtClean="0">
                <a:latin typeface="Arial" pitchFamily="34" charset="0"/>
                <a:cs typeface="Arial" pitchFamily="34" charset="0"/>
              </a:rPr>
              <a:t>The principles should be reflected in all joint or standard operating procedures for joint working in the response to and co-ordination of an emergency.</a:t>
            </a:r>
          </a:p>
          <a:p>
            <a:endParaRPr lang="en-GB" altLang="en-US" dirty="0" smtClean="0">
              <a:latin typeface="Arial" pitchFamily="34" charset="0"/>
              <a:cs typeface="Arial" pitchFamily="34" charset="0"/>
            </a:endParaRPr>
          </a:p>
          <a:p>
            <a:r>
              <a:rPr lang="en-GB" altLang="en-US" b="1" dirty="0" smtClean="0">
                <a:latin typeface="Arial" pitchFamily="34" charset="0"/>
                <a:cs typeface="Arial" pitchFamily="34" charset="0"/>
              </a:rPr>
              <a:t>Co-Location</a:t>
            </a:r>
            <a:r>
              <a:rPr lang="en-GB" altLang="en-US" dirty="0" smtClean="0">
                <a:latin typeface="Arial" pitchFamily="34" charset="0"/>
                <a:cs typeface="Arial" pitchFamily="34" charset="0"/>
              </a:rPr>
              <a:t> –</a:t>
            </a:r>
            <a:r>
              <a:rPr lang="en-GB" altLang="en-US" baseline="0" dirty="0" smtClean="0">
                <a:latin typeface="Arial" pitchFamily="34" charset="0"/>
                <a:cs typeface="Arial" pitchFamily="34" charset="0"/>
              </a:rPr>
              <a:t> Responders should identify who is in charge from the other services, this is made easier by the use of tabards.  If you have access to a relevant tabard from your organisation then you should put this on.</a:t>
            </a:r>
          </a:p>
          <a:p>
            <a:endParaRPr lang="en-GB" altLang="en-US" baseline="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b="1" baseline="0" dirty="0" smtClean="0">
                <a:latin typeface="Arial" pitchFamily="34" charset="0"/>
                <a:cs typeface="Arial" pitchFamily="34" charset="0"/>
              </a:rPr>
              <a:t>Communication</a:t>
            </a:r>
            <a:r>
              <a:rPr lang="en-GB" altLang="en-US" baseline="0" dirty="0" smtClean="0">
                <a:latin typeface="Arial" pitchFamily="34" charset="0"/>
                <a:cs typeface="Arial" pitchFamily="34" charset="0"/>
              </a:rPr>
              <a:t> - </a:t>
            </a:r>
            <a:r>
              <a:rPr lang="en-GB" altLang="en-US" dirty="0" smtClean="0">
                <a:latin typeface="Arial" pitchFamily="34" charset="0"/>
                <a:cs typeface="Arial" pitchFamily="34" charset="0"/>
              </a:rPr>
              <a:t>The JESIP doctrine does not provide guidance on the technical solutions that are available to the emergency services. A technical solution already exists – Airwave – and is in widespread use by the emergency services and other responders. The replacement of Airwave is subject to a separate, cross-governmental and emergency service programme.  </a:t>
            </a:r>
            <a:r>
              <a:rPr lang="en-GB" sz="1200" b="1" dirty="0" smtClean="0">
                <a:solidFill>
                  <a:schemeClr val="accent1">
                    <a:lumMod val="50000"/>
                  </a:schemeClr>
                </a:solidFill>
                <a:latin typeface="+mn-lt"/>
                <a:cs typeface="Arial" pitchFamily="34" charset="0"/>
              </a:rPr>
              <a:t>The sharing of information, free of acronyms, across service boundaries is essential to operational success</a:t>
            </a:r>
            <a:r>
              <a:rPr lang="en-GB" sz="1200" dirty="0" smtClean="0">
                <a:solidFill>
                  <a:schemeClr val="accent1">
                    <a:lumMod val="50000"/>
                  </a:schemeClr>
                </a:solidFill>
                <a:latin typeface="+mn-lt"/>
                <a:cs typeface="Arial" pitchFamily="34" charset="0"/>
              </a:rPr>
              <a:t>.  </a:t>
            </a:r>
            <a:r>
              <a:rPr lang="en-GB" sz="1200" dirty="0" smtClean="0">
                <a:latin typeface="+mn-lt"/>
                <a:cs typeface="Arial" pitchFamily="34" charset="0"/>
              </a:rPr>
              <a:t>The understanding of any information shared ensures the achievement </a:t>
            </a:r>
            <a:r>
              <a:rPr lang="en-GB" sz="1200" b="1" dirty="0" smtClean="0">
                <a:solidFill>
                  <a:schemeClr val="accent1">
                    <a:lumMod val="50000"/>
                  </a:schemeClr>
                </a:solidFill>
                <a:latin typeface="+mn-lt"/>
                <a:cs typeface="Arial" pitchFamily="34" charset="0"/>
              </a:rPr>
              <a:t>of shared situational awareness</a:t>
            </a:r>
            <a:r>
              <a:rPr lang="en-GB" sz="1200" dirty="0" smtClean="0">
                <a:latin typeface="+mn-lt"/>
                <a:cs typeface="Arial" pitchFamily="34" charset="0"/>
              </a:rPr>
              <a:t> which underpins the best possible outcomes of an incident.</a:t>
            </a:r>
          </a:p>
          <a:p>
            <a:endParaRPr lang="en-GB" altLang="en-US" dirty="0" smtClean="0">
              <a:latin typeface="Arial" pitchFamily="34" charset="0"/>
              <a:cs typeface="Arial" pitchFamily="34" charset="0"/>
            </a:endParaRPr>
          </a:p>
          <a:p>
            <a:pPr>
              <a:defRPr/>
            </a:pPr>
            <a:r>
              <a:rPr lang="en-GB" sz="1200" b="1" dirty="0" smtClean="0">
                <a:latin typeface="+mn-lt"/>
              </a:rPr>
              <a:t>Co-ordination</a:t>
            </a:r>
            <a:r>
              <a:rPr lang="en-GB" sz="1200" dirty="0" smtClean="0">
                <a:latin typeface="+mn-lt"/>
              </a:rPr>
              <a:t> - Involves  joint decision making and response activities of each emergency service in order to avoid potential conflicts, prevent duplication of effort, minimise risk and promote successful outcomes.  </a:t>
            </a:r>
          </a:p>
          <a:p>
            <a:endParaRPr lang="en-GB" altLang="en-US"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latin typeface="+mn-lt"/>
              </a:rPr>
              <a:t>Joint Understanding of Risk</a:t>
            </a:r>
            <a:r>
              <a:rPr lang="en-GB" baseline="0" dirty="0" smtClean="0">
                <a:latin typeface="+mn-lt"/>
              </a:rPr>
              <a:t> - </a:t>
            </a:r>
            <a:r>
              <a:rPr lang="en-GB" dirty="0" smtClean="0">
                <a:latin typeface="+mn-lt"/>
              </a:rPr>
              <a:t>This will include</a:t>
            </a:r>
            <a:r>
              <a:rPr lang="en-GB" b="1" dirty="0" smtClean="0">
                <a:solidFill>
                  <a:schemeClr val="accent1"/>
                </a:solidFill>
                <a:latin typeface="+mn-lt"/>
              </a:rPr>
              <a:t> </a:t>
            </a:r>
            <a:r>
              <a:rPr lang="en-GB" b="1" dirty="0" smtClean="0">
                <a:solidFill>
                  <a:schemeClr val="accent1">
                    <a:lumMod val="50000"/>
                  </a:schemeClr>
                </a:solidFill>
                <a:latin typeface="+mn-lt"/>
              </a:rPr>
              <a:t>ensuring the safety of responders and mitigating the impact of risks to members of the public, infrastructure and the environment</a:t>
            </a:r>
            <a:r>
              <a:rPr lang="en-GB" dirty="0" smtClean="0">
                <a:solidFill>
                  <a:schemeClr val="accent1">
                    <a:lumMod val="50000"/>
                  </a:schemeClr>
                </a:solidFill>
                <a:latin typeface="+mn-lt"/>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solidFill>
                <a:schemeClr val="accent1">
                  <a:lumMod val="50000"/>
                </a:schemeClr>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solidFill>
                  <a:schemeClr val="accent1">
                    <a:lumMod val="50000"/>
                  </a:schemeClr>
                </a:solidFill>
                <a:latin typeface="+mn-lt"/>
              </a:rPr>
              <a:t>Shared Situational Awareness </a:t>
            </a:r>
            <a:r>
              <a:rPr lang="en-GB" dirty="0" smtClean="0">
                <a:solidFill>
                  <a:schemeClr val="accent1">
                    <a:lumMod val="50000"/>
                  </a:schemeClr>
                </a:solidFill>
                <a:latin typeface="+mn-lt"/>
              </a:rPr>
              <a:t>- </a:t>
            </a:r>
            <a:r>
              <a:rPr lang="en-GB" dirty="0" smtClean="0">
                <a:latin typeface="+mn-lt"/>
              </a:rPr>
              <a:t>Shared situational awareness (SSA) is a common understanding of the circumstances and immediate consequences of the emergency, together with an appreciation of the available capabilities and emergency services’ priorities.  Using METHANE to pass information regarding the incident will help to ensure SSA, as will using the JDM for decision making amongst responders.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solidFill>
                <a:schemeClr val="accent1">
                  <a:lumMod val="50000"/>
                </a:schemeClr>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Arial" pitchFamily="34" charset="0"/>
                <a:cs typeface="Arial" pitchFamily="34" charset="0"/>
              </a:rPr>
              <a:t>To learn more about the Five Principles </a:t>
            </a:r>
            <a:r>
              <a:rPr lang="en-GB" dirty="0" smtClean="0">
                <a:latin typeface="+mn-lt"/>
              </a:rPr>
              <a:t>please  see the additional awareness package : JESIP Joint Doctrine – The Five Principles</a:t>
            </a:r>
            <a:r>
              <a:rPr lang="en-GB" baseline="0" dirty="0" smtClean="0">
                <a:latin typeface="+mn-lt"/>
              </a:rPr>
              <a:t> also available on the JESIP website and on YouTube.</a:t>
            </a:r>
            <a:endParaRPr lang="en-GB" dirty="0" smtClean="0">
              <a:latin typeface="+mn-lt"/>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3677DB-65B2-48FB-A7B4-279D25E4E86C}" type="slidenum">
              <a:rPr lang="en-GB" altLang="en-US" smtClean="0"/>
              <a:pPr eaLnBrk="1" hangingPunct="1"/>
              <a:t>15</a:t>
            </a:fld>
            <a:endParaRPr lang="en-GB"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Joint Doctrine is built around the five principles</a:t>
            </a:r>
            <a:r>
              <a:rPr lang="en-GB" baseline="0" dirty="0" smtClean="0"/>
              <a:t> which, if followed, will improve the initial incident response often called the golden hour.</a:t>
            </a:r>
          </a:p>
        </p:txBody>
      </p:sp>
      <p:sp>
        <p:nvSpPr>
          <p:cNvPr id="4" name="Slide Number Placeholder 3"/>
          <p:cNvSpPr>
            <a:spLocks noGrp="1"/>
          </p:cNvSpPr>
          <p:nvPr>
            <p:ph type="sldNum" sz="quarter" idx="10"/>
          </p:nvPr>
        </p:nvSpPr>
        <p:spPr/>
        <p:txBody>
          <a:bodyPr/>
          <a:lstStyle/>
          <a:p>
            <a:pPr>
              <a:defRPr/>
            </a:pPr>
            <a:fld id="{715568B4-BB1E-46D5-B061-DC81340F9316}" type="slidenum">
              <a:rPr lang="en-GB" smtClean="0"/>
              <a:pPr>
                <a:defRPr/>
              </a:pPr>
              <a:t>16</a:t>
            </a:fld>
            <a:endParaRPr lang="en-GB" dirty="0"/>
          </a:p>
        </p:txBody>
      </p:sp>
    </p:spTree>
    <p:extLst>
      <p:ext uri="{BB962C8B-B14F-4D97-AF65-F5344CB8AC3E}">
        <p14:creationId xmlns:p14="http://schemas.microsoft.com/office/powerpoint/2010/main" val="1471806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t>The Joint Decision Model or JDM [read other bullets]</a:t>
            </a:r>
          </a:p>
          <a:p>
            <a:pPr eaLnBrk="1" hangingPunct="1"/>
            <a:endParaRPr lang="en-GB" altLang="en-US" dirty="0" smtClean="0"/>
          </a:p>
          <a:p>
            <a:pPr eaLnBrk="1" hangingPunct="1"/>
            <a:r>
              <a:rPr lang="en-GB" altLang="en-US" dirty="0" smtClean="0"/>
              <a:t>Again, all</a:t>
            </a:r>
            <a:r>
              <a:rPr lang="en-GB" altLang="en-US" baseline="0" dirty="0" smtClean="0"/>
              <a:t> services train their staff in decision making techniques and have used differing models in the past. JESIP has taken the best from all models and instigated the use of a common Joint Decision Model. </a:t>
            </a:r>
          </a:p>
          <a:p>
            <a:pPr eaLnBrk="1" hangingPunct="1"/>
            <a:endParaRPr lang="en-GB" altLang="en-US" baseline="0" dirty="0" smtClean="0"/>
          </a:p>
          <a:p>
            <a:pPr eaLnBrk="1" hangingPunct="1"/>
            <a:r>
              <a:rPr lang="en-GB" altLang="en-US" baseline="0" dirty="0" smtClean="0"/>
              <a:t>All decision models perform the same or very similar functions but the fact that Responders on the scene in very rapidly changing circumstances will be using the same model, will improve how they make decisions and help plan the actions required more quickly. </a:t>
            </a:r>
            <a:endParaRPr lang="en-GB" altLang="en-US" dirty="0" smtClean="0"/>
          </a:p>
        </p:txBody>
      </p:sp>
      <p:sp>
        <p:nvSpPr>
          <p:cNvPr id="4" name="Slide Number Placeholder 3"/>
          <p:cNvSpPr>
            <a:spLocks noGrp="1"/>
          </p:cNvSpPr>
          <p:nvPr>
            <p:ph type="sldNum" sz="quarter" idx="5"/>
          </p:nvPr>
        </p:nvSpPr>
        <p:spPr/>
        <p:txBody>
          <a:bodyPr/>
          <a:lstStyle/>
          <a:p>
            <a:pPr>
              <a:defRPr/>
            </a:pPr>
            <a:fld id="{1C2D40D4-CC20-4BA2-9357-235CCFDCDB5F}"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5568B4-BB1E-46D5-B061-DC81340F9316}" type="slidenum">
              <a:rPr lang="en-GB" smtClean="0"/>
              <a:pPr>
                <a:defRPr/>
              </a:pPr>
              <a:t>18</a:t>
            </a:fld>
            <a:endParaRPr lang="en-GB" dirty="0"/>
          </a:p>
        </p:txBody>
      </p:sp>
    </p:spTree>
    <p:extLst>
      <p:ext uri="{BB962C8B-B14F-4D97-AF65-F5344CB8AC3E}">
        <p14:creationId xmlns:p14="http://schemas.microsoft.com/office/powerpoint/2010/main" val="2629236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GB" dirty="0" smtClean="0">
                <a:latin typeface="Arial" pitchFamily="34" charset="0"/>
                <a:cs typeface="Arial" pitchFamily="34" charset="0"/>
              </a:rPr>
              <a:t>One of the difficulties facing Responders from different organisations in a joint emergency response is how to bring together the available information, reconcile objectives and then make effective joint decisions. The JDM has been developed to enable this to happen.</a:t>
            </a:r>
          </a:p>
          <a:p>
            <a:pPr>
              <a:defRPr/>
            </a:pPr>
            <a:endParaRPr lang="en-GB" dirty="0" smtClean="0">
              <a:latin typeface="Arial" pitchFamily="34" charset="0"/>
              <a:cs typeface="Arial" pitchFamily="34" charset="0"/>
            </a:endParaRPr>
          </a:p>
          <a:p>
            <a:pPr>
              <a:defRPr/>
            </a:pPr>
            <a:r>
              <a:rPr lang="en-GB" dirty="0" smtClean="0">
                <a:latin typeface="Arial" pitchFamily="34" charset="0"/>
                <a:cs typeface="Arial" pitchFamily="34" charset="0"/>
              </a:rPr>
              <a:t>In common with most decision models, the JDM is organised around three primary considerations:</a:t>
            </a:r>
          </a:p>
          <a:p>
            <a:pPr>
              <a:defRPr/>
            </a:pPr>
            <a:endParaRPr lang="en-GB" dirty="0" smtClean="0">
              <a:latin typeface="Arial" pitchFamily="34" charset="0"/>
              <a:cs typeface="Arial" pitchFamily="34" charset="0"/>
            </a:endParaRPr>
          </a:p>
          <a:p>
            <a:pPr>
              <a:defRPr/>
            </a:pPr>
            <a:r>
              <a:rPr lang="en-GB" b="1" i="1" dirty="0" smtClean="0">
                <a:latin typeface="Arial" pitchFamily="34" charset="0"/>
                <a:cs typeface="Arial" pitchFamily="34" charset="0"/>
              </a:rPr>
              <a:t>Situation:  </a:t>
            </a:r>
            <a:r>
              <a:rPr lang="en-GB" dirty="0" smtClean="0">
                <a:latin typeface="Arial" pitchFamily="34" charset="0"/>
                <a:cs typeface="Arial" pitchFamily="34" charset="0"/>
              </a:rPr>
              <a:t>what is happening, what are the impacts, what are the risks, what might happen and what is being done about it? Situational awareness is having an appropriate knowledge of these factors.</a:t>
            </a:r>
            <a:endParaRPr lang="en-GB" i="1" dirty="0" smtClean="0">
              <a:latin typeface="Arial" pitchFamily="34" charset="0"/>
              <a:cs typeface="Arial" pitchFamily="34" charset="0"/>
            </a:endParaRPr>
          </a:p>
          <a:p>
            <a:pPr>
              <a:defRPr/>
            </a:pPr>
            <a:r>
              <a:rPr lang="en-GB" b="1" i="1" dirty="0" smtClean="0">
                <a:latin typeface="Arial" pitchFamily="34" charset="0"/>
                <a:cs typeface="Arial" pitchFamily="34" charset="0"/>
              </a:rPr>
              <a:t>Direction:  </a:t>
            </a:r>
            <a:r>
              <a:rPr lang="en-GB" dirty="0" smtClean="0">
                <a:latin typeface="Arial" pitchFamily="34" charset="0"/>
                <a:cs typeface="Arial" pitchFamily="34" charset="0"/>
              </a:rPr>
              <a:t>what end state is desired, what are the aims and objectives of the emergency response and what overarching values and priorities will inform and guide this?</a:t>
            </a:r>
            <a:endParaRPr lang="en-GB" i="1" dirty="0" smtClean="0">
              <a:latin typeface="Arial" pitchFamily="34" charset="0"/>
              <a:cs typeface="Arial" pitchFamily="34" charset="0"/>
            </a:endParaRPr>
          </a:p>
          <a:p>
            <a:pPr>
              <a:defRPr/>
            </a:pPr>
            <a:r>
              <a:rPr lang="en-GB" b="1" i="1" dirty="0" smtClean="0">
                <a:latin typeface="Arial" pitchFamily="34" charset="0"/>
                <a:cs typeface="Arial" pitchFamily="34" charset="0"/>
              </a:rPr>
              <a:t>Action:  </a:t>
            </a:r>
            <a:r>
              <a:rPr lang="en-GB" dirty="0" smtClean="0">
                <a:latin typeface="Arial" pitchFamily="34" charset="0"/>
                <a:cs typeface="Arial" pitchFamily="34" charset="0"/>
              </a:rPr>
              <a:t>what needs to be decided and what needs to be done to resolve the situation and achieve the desired end state?</a:t>
            </a:r>
          </a:p>
          <a:p>
            <a:pPr>
              <a:defRPr/>
            </a:pPr>
            <a:endParaRPr lang="en-GB" dirty="0" smtClean="0">
              <a:latin typeface="Arial" pitchFamily="34" charset="0"/>
              <a:cs typeface="Arial" pitchFamily="34" charset="0"/>
            </a:endParaRPr>
          </a:p>
          <a:p>
            <a:pPr>
              <a:defRPr/>
            </a:pPr>
            <a:r>
              <a:rPr lang="en-GB" dirty="0" smtClean="0">
                <a:latin typeface="Arial" pitchFamily="34" charset="0"/>
                <a:cs typeface="Arial" pitchFamily="34" charset="0"/>
              </a:rPr>
              <a:t>The JDM develops these considerations and sets out the various stages of how joint decisions should be reached. </a:t>
            </a:r>
          </a:p>
          <a:p>
            <a:pPr>
              <a:defRPr/>
            </a:pPr>
            <a:endParaRPr lang="en-GB" dirty="0" smtClean="0">
              <a:latin typeface="Arial" pitchFamily="34" charset="0"/>
              <a:cs typeface="Arial" pitchFamily="34" charset="0"/>
            </a:endParaRPr>
          </a:p>
          <a:p>
            <a:pPr>
              <a:defRPr/>
            </a:pPr>
            <a:r>
              <a:rPr lang="en-GB" dirty="0" smtClean="0">
                <a:latin typeface="Arial" pitchFamily="34" charset="0"/>
                <a:cs typeface="Arial" pitchFamily="34" charset="0"/>
              </a:rPr>
              <a:t>One of the guiding principles of the JDM is that decision makers will use their judgement and experience in deciding what additional questions to ask and considerations to take into account, to reach a jointly agreed decision.  They are</a:t>
            </a:r>
            <a:r>
              <a:rPr lang="en-GB" baseline="0" dirty="0" smtClean="0">
                <a:latin typeface="Arial" pitchFamily="34" charset="0"/>
                <a:cs typeface="Arial" pitchFamily="34" charset="0"/>
              </a:rPr>
              <a:t> </a:t>
            </a:r>
            <a:r>
              <a:rPr lang="en-GB" dirty="0" smtClean="0">
                <a:latin typeface="Arial" pitchFamily="34" charset="0"/>
                <a:cs typeface="Arial" pitchFamily="34" charset="0"/>
              </a:rPr>
              <a:t>therefore free to interpret the JDM for themselves, reasonably and according to the circumstances facing them at any given time.  Strict adherence to the stepped process outlined in the JDM should always be secondary to achieving desired outcomes, particularly in time sensitive situations.</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D2918F-9DEF-467E-BCD4-F7481126547C}" type="slidenum">
              <a:rPr lang="en-GB" altLang="en-US" smtClean="0"/>
              <a:pPr eaLnBrk="1" hangingPunct="1"/>
              <a:t>19</a:t>
            </a:fld>
            <a:endParaRPr lang="en-GB"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latin typeface="Arial" pitchFamily="34" charset="0"/>
                <a:cs typeface="Arial" pitchFamily="34" charset="0"/>
              </a:rPr>
              <a:t>This</a:t>
            </a:r>
            <a:r>
              <a:rPr lang="en-GB" altLang="en-US" baseline="0" dirty="0" smtClean="0">
                <a:latin typeface="Arial" pitchFamily="34" charset="0"/>
                <a:cs typeface="Arial" pitchFamily="34" charset="0"/>
              </a:rPr>
              <a:t> presentation is aimed at those working in emergency services who may be involved in response to major incidents and those staff that may support them. It aims to improve the understanding of the importance of interoperability between services and also introduce JESIP, the Joint Emergency Services Interoperability Programme.</a:t>
            </a:r>
            <a:endParaRPr lang="en-GB" altLang="en-US" dirty="0" smtClean="0">
              <a:latin typeface="Arial" pitchFamily="34" charset="0"/>
              <a:cs typeface="Arial" pitchFamily="34"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0FDF01-7930-40AD-8BD6-004961BEDCF4}" type="slidenum">
              <a:rPr lang="en-GB" altLang="en-US" smtClean="0">
                <a:solidFill>
                  <a:srgbClr val="000000"/>
                </a:solidFill>
              </a:rPr>
              <a:pPr eaLnBrk="1" hangingPunct="1"/>
              <a:t>2</a:t>
            </a:fld>
            <a:endParaRPr lang="en-GB" altLang="en-US" dirty="0"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charset="0"/>
                <a:ea typeface="ＭＳ Ｐゴシック" pitchFamily="34" charset="-128"/>
              </a:rPr>
              <a:t>The trainer should explain that situational awareness is having appropriate answers to the following questions: what is happening, what are the impacts, what are the risks, what might happen and what is being done about it?  </a:t>
            </a:r>
          </a:p>
          <a:p>
            <a:endParaRPr lang="en-GB" altLang="en-US" dirty="0" smtClean="0">
              <a:latin typeface="Arial" charset="0"/>
              <a:ea typeface="ＭＳ Ｐゴシック" pitchFamily="34" charset="-128"/>
            </a:endParaRPr>
          </a:p>
          <a:p>
            <a:r>
              <a:rPr lang="en-GB" altLang="en-US" dirty="0" smtClean="0">
                <a:latin typeface="Arial" charset="0"/>
                <a:ea typeface="ＭＳ Ｐゴシック" pitchFamily="34" charset="-128"/>
              </a:rPr>
              <a:t>In the context of the </a:t>
            </a:r>
            <a:r>
              <a:rPr lang="en-GB" altLang="en-US" b="1" dirty="0" smtClean="0">
                <a:latin typeface="Arial" charset="0"/>
                <a:ea typeface="ＭＳ Ｐゴシック" pitchFamily="34" charset="-128"/>
              </a:rPr>
              <a:t>Joint</a:t>
            </a:r>
            <a:r>
              <a:rPr lang="en-GB" altLang="en-US" dirty="0" smtClean="0">
                <a:latin typeface="Arial" charset="0"/>
                <a:ea typeface="ＭＳ Ｐゴシック" pitchFamily="34" charset="-128"/>
              </a:rPr>
              <a:t> Decision Model, </a:t>
            </a:r>
            <a:r>
              <a:rPr lang="en-GB" altLang="en-US" b="1" dirty="0" smtClean="0">
                <a:latin typeface="Arial" charset="0"/>
                <a:ea typeface="ＭＳ Ｐゴシック" pitchFamily="34" charset="-128"/>
              </a:rPr>
              <a:t>shared</a:t>
            </a:r>
            <a:r>
              <a:rPr lang="en-GB" altLang="en-US" dirty="0" smtClean="0">
                <a:latin typeface="Arial" charset="0"/>
                <a:ea typeface="ＭＳ Ｐゴシック" pitchFamily="34" charset="-128"/>
              </a:rPr>
              <a:t> situational awareness becomes critically important.  Shared situational awareness is achieved by </a:t>
            </a:r>
            <a:r>
              <a:rPr lang="en-GB" altLang="en-US" b="1" dirty="0" smtClean="0">
                <a:latin typeface="Arial" charset="0"/>
                <a:ea typeface="ＭＳ Ｐゴシック" pitchFamily="34" charset="-128"/>
              </a:rPr>
              <a:t>sharing</a:t>
            </a:r>
            <a:r>
              <a:rPr lang="en-GB" altLang="en-US" dirty="0" smtClean="0">
                <a:latin typeface="Arial" charset="0"/>
                <a:ea typeface="ＭＳ Ｐゴシック" pitchFamily="34" charset="-128"/>
              </a:rPr>
              <a:t> information and understanding between the involved organisations to build a stronger, multi-dimensional understanding of events, their implications, associated risks and potential outcomes.  </a:t>
            </a:r>
          </a:p>
          <a:p>
            <a:r>
              <a:rPr lang="en-GB" altLang="en-US" dirty="0" smtClean="0">
                <a:latin typeface="Arial" charset="0"/>
                <a:ea typeface="ＭＳ Ｐゴシック" pitchFamily="34" charset="-128"/>
              </a:rPr>
              <a:t>Responders cannot assume other emergency service personnel see things or say things in the same way, and a sustained effort is required to reach a common view and understanding of events, risks and their implications.  </a:t>
            </a:r>
          </a:p>
          <a:p>
            <a:r>
              <a:rPr lang="en-GB" altLang="en-US" b="1" dirty="0" smtClean="0">
                <a:latin typeface="Arial" charset="0"/>
                <a:ea typeface="ＭＳ Ｐゴシック" pitchFamily="34" charset="-128"/>
              </a:rPr>
              <a:t> </a:t>
            </a:r>
            <a:endParaRPr lang="en-GB" altLang="en-US" dirty="0" smtClean="0">
              <a:latin typeface="Arial" charset="0"/>
              <a:ea typeface="ＭＳ Ｐゴシック" pitchFamily="34" charset="-128"/>
            </a:endParaRPr>
          </a:p>
          <a:p>
            <a:r>
              <a:rPr lang="en-GB" altLang="en-US" b="1" dirty="0" smtClean="0">
                <a:latin typeface="Arial" charset="0"/>
                <a:ea typeface="ＭＳ Ｐゴシック" pitchFamily="34" charset="-128"/>
              </a:rPr>
              <a:t> </a:t>
            </a:r>
            <a:endParaRPr lang="en-GB" altLang="en-US" dirty="0" smtClean="0">
              <a:latin typeface="Arial" charset="0"/>
              <a:ea typeface="ＭＳ Ｐゴシック" pitchFamily="34" charset="-128"/>
            </a:endParaRPr>
          </a:p>
          <a:p>
            <a:endParaRPr lang="en-US" altLang="en-US" dirty="0" smtClean="0">
              <a:latin typeface="Arial" charset="0"/>
              <a:ea typeface="ＭＳ Ｐゴシック" pitchFamily="3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48AF6E5C-2972-4588-8906-FCDADE6A45F3}" type="slidenum">
              <a:rPr lang="en-GB" altLang="en-US" smtClean="0"/>
              <a:pPr eaLnBrk="1" hangingPunct="1">
                <a:spcBef>
                  <a:spcPct val="0"/>
                </a:spcBef>
              </a:pPr>
              <a:t>20</a:t>
            </a:fld>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a:t>
            </a:r>
            <a:r>
              <a:rPr lang="en-GB" baseline="0" dirty="0" smtClean="0"/>
              <a:t> key component of the Joint Doctrine is a common model for passing incident information between services and their control rooms.</a:t>
            </a:r>
          </a:p>
          <a:p>
            <a:r>
              <a:rPr lang="en-GB" dirty="0" smtClean="0"/>
              <a:t>All</a:t>
            </a:r>
            <a:r>
              <a:rPr lang="en-GB" baseline="0" dirty="0" smtClean="0"/>
              <a:t> services have used similar models for passing information in the past but JESIP has instigated the use of a common model which will mean information can be shared in a consistent way, quickly and easily, whoever the information is passing between.</a:t>
            </a:r>
          </a:p>
          <a:p>
            <a:r>
              <a:rPr lang="en-GB" baseline="0" dirty="0" smtClean="0"/>
              <a:t>Dependant on your role in your organisation, this is a model you may need to become familiar with. You can do this via the All Staff e-learning package available from the JESIP website.</a:t>
            </a:r>
            <a:endParaRPr lang="en-GB" dirty="0"/>
          </a:p>
        </p:txBody>
      </p:sp>
      <p:sp>
        <p:nvSpPr>
          <p:cNvPr id="4" name="Slide Number Placeholder 3"/>
          <p:cNvSpPr>
            <a:spLocks noGrp="1"/>
          </p:cNvSpPr>
          <p:nvPr>
            <p:ph type="sldNum" sz="quarter" idx="10"/>
          </p:nvPr>
        </p:nvSpPr>
        <p:spPr/>
        <p:txBody>
          <a:bodyPr/>
          <a:lstStyle/>
          <a:p>
            <a:pPr>
              <a:defRPr/>
            </a:pPr>
            <a:fld id="{715568B4-BB1E-46D5-B061-DC81340F9316}" type="slidenum">
              <a:rPr lang="en-GB" smtClean="0"/>
              <a:pPr>
                <a:defRPr/>
              </a:pPr>
              <a:t>21</a:t>
            </a:fld>
            <a:endParaRPr lang="en-GB" dirty="0"/>
          </a:p>
        </p:txBody>
      </p:sp>
    </p:spTree>
    <p:extLst>
      <p:ext uri="{BB962C8B-B14F-4D97-AF65-F5344CB8AC3E}">
        <p14:creationId xmlns:p14="http://schemas.microsoft.com/office/powerpoint/2010/main" val="1727545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charset="0"/>
                <a:ea typeface="ＭＳ Ｐゴシック" pitchFamily="34" charset="-128"/>
              </a:rPr>
              <a:t>The trainer should explain that emphasis should be placed upon the importance of the first 60 minutes of response to a major incident, during which responder intervention is recognised to have the greatest impact on saving life.</a:t>
            </a:r>
          </a:p>
          <a:p>
            <a:endParaRPr lang="en-GB" altLang="en-US" dirty="0" smtClean="0">
              <a:latin typeface="Arial" charset="0"/>
              <a:ea typeface="ＭＳ Ｐゴシック" pitchFamily="34" charset="-128"/>
            </a:endParaRPr>
          </a:p>
          <a:p>
            <a:r>
              <a:rPr lang="en-GB" altLang="en-US" dirty="0" smtClean="0">
                <a:latin typeface="Arial" charset="0"/>
                <a:ea typeface="ＭＳ Ｐゴシック" pitchFamily="34" charset="-128"/>
              </a:rPr>
              <a:t>Understanding risk is central to emergency response, and one of the major challenges in joint emergency response is for responders to build and maintain a common understanding of the full range of risks, and the way that those risks may be increased, or controlled by decisions made and actions taken by the emergency responders.  </a:t>
            </a:r>
          </a:p>
          <a:p>
            <a:endParaRPr lang="en-GB" altLang="en-US" dirty="0" smtClean="0">
              <a:latin typeface="Arial" charset="0"/>
              <a:ea typeface="ＭＳ Ｐゴシック" pitchFamily="34" charset="-128"/>
            </a:endParaRPr>
          </a:p>
          <a:p>
            <a:r>
              <a:rPr lang="en-GB" altLang="en-US" dirty="0" smtClean="0">
                <a:latin typeface="Arial" charset="0"/>
                <a:ea typeface="ＭＳ Ｐゴシック" pitchFamily="34" charset="-128"/>
              </a:rPr>
              <a:t>In a major or complex emergency the different emergency services will have unique insights into those risks, and by </a:t>
            </a:r>
            <a:r>
              <a:rPr lang="en-GB" altLang="en-US" b="1" dirty="0" smtClean="0">
                <a:latin typeface="Arial" charset="0"/>
                <a:ea typeface="ＭＳ Ｐゴシック" pitchFamily="34" charset="-128"/>
              </a:rPr>
              <a:t>sharing</a:t>
            </a:r>
            <a:r>
              <a:rPr lang="en-GB" altLang="en-US" dirty="0" smtClean="0">
                <a:latin typeface="Arial" charset="0"/>
                <a:ea typeface="ＭＳ Ｐゴシック" pitchFamily="34" charset="-128"/>
              </a:rPr>
              <a:t> that knowledge a common understanding of the various risks can be established, considered in the context of the agreed priorities and can inform a jointly agreed working strategy to resolve the incident.  </a:t>
            </a:r>
          </a:p>
          <a:p>
            <a:endParaRPr lang="en-US" altLang="en-US" dirty="0" smtClean="0">
              <a:latin typeface="Arial" charset="0"/>
              <a:ea typeface="ＭＳ Ｐゴシック" pitchFamily="34"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2218A3AE-AB97-4BA3-AB53-01F22656655D}" type="slidenum">
              <a:rPr lang="en-GB" altLang="en-US" smtClean="0"/>
              <a:pPr eaLnBrk="1" hangingPunct="1">
                <a:spcBef>
                  <a:spcPct val="0"/>
                </a:spcBef>
              </a:pPr>
              <a:t>22</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charset="0"/>
                <a:ea typeface="ＭＳ Ｐゴシック" pitchFamily="34" charset="-128"/>
              </a:rPr>
              <a:t>The trainer should explain that in the context of a joint response, a common understanding of any relevant powers, policies, capabilities and procedures is essential in order that the activities of one service complement, and do not compromise, the approach of the other services.</a:t>
            </a:r>
          </a:p>
          <a:p>
            <a:endParaRPr lang="en-US" altLang="en-US" dirty="0" smtClean="0">
              <a:latin typeface="Arial" charset="0"/>
              <a:ea typeface="ＭＳ Ｐゴシック" pitchFamily="34"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7D80BF7F-7A06-41AD-9AE7-7735785AB65B}" type="slidenum">
              <a:rPr lang="en-GB" altLang="en-US" smtClean="0"/>
              <a:pPr eaLnBrk="1" hangingPunct="1">
                <a:spcBef>
                  <a:spcPct val="0"/>
                </a:spcBef>
              </a:pPr>
              <a:t>23</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charset="0"/>
                <a:ea typeface="ＭＳ Ｐゴシック" pitchFamily="34" charset="-128"/>
              </a:rPr>
              <a:t>The trainer should explain that there will almost always be more than one option to achieve the desired end state, and it is good practice that a range of options are identified and rigorously evaluated.  </a:t>
            </a:r>
            <a:r>
              <a:rPr lang="en-US" altLang="en-US" dirty="0" smtClean="0">
                <a:latin typeface="Arial" charset="0"/>
                <a:ea typeface="ＭＳ Ｐゴシック" pitchFamily="34" charset="-128"/>
              </a:rPr>
              <a:t>All potential options or courses of action should be evaluated with respect to:</a:t>
            </a:r>
            <a:endParaRPr lang="en-GB" altLang="en-US" dirty="0" smtClean="0">
              <a:latin typeface="Arial" charset="0"/>
              <a:ea typeface="ＭＳ Ｐゴシック" pitchFamily="34" charset="-128"/>
            </a:endParaRPr>
          </a:p>
          <a:p>
            <a:r>
              <a:rPr lang="en-US" altLang="en-US" b="1" dirty="0" smtClean="0">
                <a:latin typeface="Arial" charset="0"/>
                <a:ea typeface="ＭＳ Ｐゴシック" pitchFamily="34" charset="-128"/>
              </a:rPr>
              <a:t>Suitability</a:t>
            </a:r>
            <a:r>
              <a:rPr lang="en-US" altLang="en-US" dirty="0" smtClean="0">
                <a:latin typeface="Arial" charset="0"/>
                <a:ea typeface="ＭＳ Ｐゴシック" pitchFamily="34" charset="-128"/>
              </a:rPr>
              <a:t> – </a:t>
            </a:r>
            <a:r>
              <a:rPr lang="en-GB" altLang="en-US" dirty="0" smtClean="0">
                <a:latin typeface="Arial" charset="0"/>
                <a:ea typeface="ＭＳ Ｐゴシック" pitchFamily="34" charset="-128"/>
              </a:rPr>
              <a:t>Is what you are doing in line with achieving the direction required to successfully conclude the incident</a:t>
            </a:r>
          </a:p>
          <a:p>
            <a:r>
              <a:rPr lang="en-US" altLang="en-US" b="1" dirty="0" smtClean="0">
                <a:latin typeface="Arial" charset="0"/>
                <a:ea typeface="ＭＳ Ｐゴシック" pitchFamily="34" charset="-128"/>
              </a:rPr>
              <a:t>Feasibility</a:t>
            </a:r>
            <a:r>
              <a:rPr lang="en-US" altLang="en-US" dirty="0" smtClean="0">
                <a:latin typeface="Arial" charset="0"/>
                <a:ea typeface="ＭＳ Ｐゴシック" pitchFamily="34" charset="-128"/>
              </a:rPr>
              <a:t> - in resource terms can it be done?</a:t>
            </a:r>
            <a:r>
              <a:rPr lang="en-US" altLang="en-US" baseline="0" dirty="0" smtClean="0">
                <a:latin typeface="Arial" charset="0"/>
                <a:ea typeface="ＭＳ Ｐゴシック" pitchFamily="34" charset="-128"/>
              </a:rPr>
              <a:t> Do you have sufficient resources, skills or equipment.</a:t>
            </a:r>
            <a:endParaRPr lang="en-GB" altLang="en-US" dirty="0" smtClean="0">
              <a:latin typeface="Arial" charset="0"/>
              <a:ea typeface="ＭＳ Ｐゴシック" pitchFamily="34" charset="-128"/>
            </a:endParaRPr>
          </a:p>
          <a:p>
            <a:r>
              <a:rPr lang="en-US" altLang="en-US" b="1" dirty="0" smtClean="0">
                <a:latin typeface="Arial" charset="0"/>
                <a:ea typeface="ＭＳ Ｐゴシック" pitchFamily="34" charset="-128"/>
              </a:rPr>
              <a:t>Acceptability</a:t>
            </a:r>
            <a:r>
              <a:rPr lang="en-US" altLang="en-US" dirty="0" smtClean="0">
                <a:latin typeface="Arial" charset="0"/>
                <a:ea typeface="ＭＳ Ｐゴシック" pitchFamily="34" charset="-128"/>
              </a:rPr>
              <a:t> - is it legal, morally defensible and justifiable?</a:t>
            </a:r>
          </a:p>
          <a:p>
            <a:endParaRPr lang="en-US" altLang="en-US" dirty="0" smtClean="0">
              <a:latin typeface="Arial" charset="0"/>
              <a:ea typeface="ＭＳ Ｐゴシック" pitchFamily="34" charset="-128"/>
            </a:endParaRPr>
          </a:p>
          <a:p>
            <a:r>
              <a:rPr lang="en-US" altLang="en-US" dirty="0" smtClean="0">
                <a:latin typeface="Arial" charset="0"/>
                <a:ea typeface="ＭＳ Ｐゴシック" pitchFamily="34" charset="-128"/>
              </a:rPr>
              <a:t>Whichever option(s) is/are chosen at the scene, it is essential that responders are clear about what they are required to carry out and, where the option is time-critical, there should be clearly agreed procedures for communicating any decision to defer, abort or initiate a specific tactic.</a:t>
            </a:r>
          </a:p>
          <a:p>
            <a:endParaRPr lang="en-GB" altLang="en-US" dirty="0" smtClean="0">
              <a:latin typeface="Arial" charset="0"/>
              <a:ea typeface="ＭＳ Ｐゴシック" pitchFamily="34" charset="-128"/>
            </a:endParaRPr>
          </a:p>
          <a:p>
            <a:r>
              <a:rPr lang="en-US" altLang="en-US" dirty="0" smtClean="0">
                <a:latin typeface="Arial" charset="0"/>
                <a:ea typeface="ＭＳ Ｐゴシック" pitchFamily="34" charset="-128"/>
              </a:rPr>
              <a:t>Contingencies are events that may occur and the arrangements that are put in place to respond to them should they occur.  For example, strong evidence may suggest that an emergency is being successfully dealt with and the impacts safely controlled, but there remains a low likelihood that the situation could deteriorate with significant impacts.  Simply hoping for the best is not a defensible option, and a contingency in this case would be to define measures to adjust the response, should the situation deteriorate.</a:t>
            </a:r>
            <a:endParaRPr lang="en-GB" altLang="en-US" dirty="0" smtClean="0">
              <a:latin typeface="Arial" charset="0"/>
              <a:ea typeface="ＭＳ Ｐゴシック" pitchFamily="34" charset="-128"/>
            </a:endParaRPr>
          </a:p>
          <a:p>
            <a:endParaRPr lang="en-US" altLang="en-US" dirty="0" smtClean="0">
              <a:latin typeface="Arial" charset="0"/>
              <a:ea typeface="ＭＳ Ｐゴシック" pitchFamily="34"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A9A02E2-8C94-469C-A82A-FC041DFE373D}" type="slidenum">
              <a:rPr lang="en-GB" altLang="en-US" smtClean="0"/>
              <a:pPr eaLnBrk="1" hangingPunct="1">
                <a:spcBef>
                  <a:spcPct val="0"/>
                </a:spcBef>
              </a:pPr>
              <a:t>24</a:t>
            </a:fld>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charset="0"/>
                <a:ea typeface="ＭＳ Ｐゴシック" pitchFamily="34" charset="-128"/>
              </a:rPr>
              <a:t>The trainer should explain that building situational awareness, setting direction and evaluating options all lead to taking the actions that are judged to be the most effective and efficient in resolving an emergency and returning to a new normality.  </a:t>
            </a:r>
          </a:p>
          <a:p>
            <a:r>
              <a:rPr lang="en-GB" altLang="en-US" dirty="0" smtClean="0">
                <a:latin typeface="Arial" charset="0"/>
                <a:ea typeface="ＭＳ Ｐゴシック" pitchFamily="34" charset="-128"/>
              </a:rPr>
              <a:t>As the JDM is a continuous loop, it is essential that the results of those actions are fed back into the first box - Gather and share information and intelligence - which establishes shared situational awareness.  </a:t>
            </a:r>
          </a:p>
          <a:p>
            <a:r>
              <a:rPr lang="en-GB" altLang="en-US" dirty="0" smtClean="0">
                <a:latin typeface="Arial" charset="0"/>
                <a:ea typeface="ＭＳ Ｐゴシック" pitchFamily="34" charset="-128"/>
              </a:rPr>
              <a:t>This will, in turn, shape any revision to the direction and risk assessment, and the cycle continues.</a:t>
            </a:r>
          </a:p>
          <a:p>
            <a:endParaRPr lang="en-US" altLang="en-US" sz="1100" dirty="0" smtClean="0">
              <a:latin typeface="Verdana" pitchFamily="34" charset="0"/>
              <a:ea typeface="ＭＳ Ｐゴシック"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E9CBD05-F170-4FE5-9384-AD9222F7AFE2}" type="slidenum">
              <a:rPr lang="en-GB" altLang="en-US" smtClean="0"/>
              <a:pPr eaLnBrk="1" hangingPunct="1">
                <a:spcBef>
                  <a:spcPct val="0"/>
                </a:spcBef>
              </a:pPr>
              <a:t>25</a:t>
            </a:fld>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JESIP website is regularly updated</a:t>
            </a:r>
            <a:r>
              <a:rPr lang="en-GB" altLang="en-US" baseline="0" dirty="0" smtClean="0"/>
              <a:t> with the latest information from the programme team.</a:t>
            </a:r>
          </a:p>
          <a:p>
            <a:endParaRPr lang="en-GB" altLang="en-US" baseline="0" dirty="0" smtClean="0"/>
          </a:p>
          <a:p>
            <a:r>
              <a:rPr lang="en-GB" altLang="en-US" baseline="0" dirty="0" smtClean="0"/>
              <a:t>The JESIP team welcome enquiries to the team email address.</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A310FF-262C-4E67-B399-98F5C4CC6F78}" type="slidenum">
              <a:rPr lang="en-GB" altLang="en-US" smtClean="0"/>
              <a:pPr eaLnBrk="1" hangingPunct="1"/>
              <a:t>26</a:t>
            </a:fld>
            <a:endParaRPr lang="en-GB"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working more closely with our partners we can improve how we work together and achieve the</a:t>
            </a:r>
            <a:r>
              <a:rPr lang="en-GB" baseline="0" dirty="0" smtClean="0"/>
              <a:t> JESIP vision of Working Together – Saving Lives.</a:t>
            </a:r>
            <a:endParaRPr lang="en-GB" dirty="0"/>
          </a:p>
        </p:txBody>
      </p:sp>
      <p:sp>
        <p:nvSpPr>
          <p:cNvPr id="4" name="Slide Number Placeholder 3"/>
          <p:cNvSpPr>
            <a:spLocks noGrp="1"/>
          </p:cNvSpPr>
          <p:nvPr>
            <p:ph type="sldNum" sz="quarter" idx="10"/>
          </p:nvPr>
        </p:nvSpPr>
        <p:spPr/>
        <p:txBody>
          <a:bodyPr/>
          <a:lstStyle/>
          <a:p>
            <a:fld id="{8B8E8700-357D-449B-B9B5-ADF5E332516B}" type="slidenum">
              <a:rPr lang="en-GB" smtClean="0"/>
              <a:t>27</a:t>
            </a:fld>
            <a:endParaRPr lang="en-GB"/>
          </a:p>
        </p:txBody>
      </p:sp>
    </p:spTree>
    <p:extLst>
      <p:ext uri="{BB962C8B-B14F-4D97-AF65-F5344CB8AC3E}">
        <p14:creationId xmlns:p14="http://schemas.microsoft.com/office/powerpoint/2010/main" val="2240571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Here is what we will cover.</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706588-9A56-4A0B-B44E-C862E624DE10}" type="slidenum">
              <a:rPr lang="en-GB" altLang="en-US" smtClean="0"/>
              <a:pPr eaLnBrk="1" hangingPunct="1"/>
              <a:t>3</a:t>
            </a:fld>
            <a:endParaRPr lang="en-GB"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Introduction.</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26E1A39-5782-47BF-94E2-1EF0CD0AB870}" type="slidenum">
              <a:rPr lang="en-GB" altLang="en-US" smtClean="0"/>
              <a:pPr eaLnBrk="1" hangingPunct="1"/>
              <a:t>4</a:t>
            </a:fld>
            <a:endParaRPr lang="en-GB"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The aims of this session are [read text on slide].</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C1C409-85F4-4D3D-802E-EE16E8CE3FF5}" type="slidenum">
              <a:rPr lang="en-GB" altLang="en-US" smtClean="0"/>
              <a:pPr eaLnBrk="1" hangingPunct="1"/>
              <a:t>5</a:t>
            </a:fld>
            <a:endParaRPr lang="en-GB"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Interoperability? [read text]</a:t>
            </a:r>
          </a:p>
          <a:p>
            <a:endParaRPr lang="en-GB" dirty="0"/>
          </a:p>
        </p:txBody>
      </p:sp>
      <p:sp>
        <p:nvSpPr>
          <p:cNvPr id="4" name="Slide Number Placeholder 3"/>
          <p:cNvSpPr>
            <a:spLocks noGrp="1"/>
          </p:cNvSpPr>
          <p:nvPr>
            <p:ph type="sldNum" sz="quarter" idx="10"/>
          </p:nvPr>
        </p:nvSpPr>
        <p:spPr/>
        <p:txBody>
          <a:bodyPr/>
          <a:lstStyle/>
          <a:p>
            <a:pPr>
              <a:defRPr/>
            </a:pPr>
            <a:fld id="{715568B4-BB1E-46D5-B061-DC81340F9316}" type="slidenum">
              <a:rPr lang="en-GB" smtClean="0"/>
              <a:pPr>
                <a:defRPr/>
              </a:pPr>
              <a:t>6</a:t>
            </a:fld>
            <a:endParaRPr lang="en-GB" dirty="0"/>
          </a:p>
        </p:txBody>
      </p:sp>
    </p:spTree>
    <p:extLst>
      <p:ext uri="{BB962C8B-B14F-4D97-AF65-F5344CB8AC3E}">
        <p14:creationId xmlns:p14="http://schemas.microsoft.com/office/powerpoint/2010/main" val="848261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charset="0"/>
                <a:ea typeface="ＭＳ Ｐゴシック" pitchFamily="34" charset="-128"/>
              </a:rPr>
              <a:t>The presenter should explain the definition of a major incident, so they are aware of the scale of the incidents this awareness session is relating to.</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80D7E016-C73F-4B47-AC92-7CB760B97A45}" type="slidenum">
              <a:rPr lang="en-GB" altLang="en-US" smtClean="0"/>
              <a:pPr eaLnBrk="1" hangingPunct="1">
                <a:spcBef>
                  <a:spcPct val="0"/>
                </a:spcBef>
              </a:pPr>
              <a:t>7</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the scene of a major</a:t>
            </a:r>
            <a:r>
              <a:rPr lang="en-GB" baseline="0" dirty="0" smtClean="0"/>
              <a:t> incident, the three services need to carry out their respective roles and they tend to have differing priorities. However, they need to be aware of the impact their actions have on others and of the priorities of their peers. What may be critically important to one service, may be much less important for another. It is this understanding about each other JESIP hopes to help services improve.</a:t>
            </a:r>
          </a:p>
          <a:p>
            <a:endParaRPr lang="en-GB" baseline="0" dirty="0" smtClean="0"/>
          </a:p>
          <a:p>
            <a:r>
              <a:rPr lang="en-GB" baseline="0" dirty="0" smtClean="0"/>
              <a:t>We need to improve they way in which we establish what is happening at the scene to ensure each service can carry out their role as quickly and effectively as possible. Each service has a different role to play but they should all complement each other and work together to provide the best response possible for the causalities involved.</a:t>
            </a:r>
          </a:p>
          <a:p>
            <a:endParaRPr lang="en-GB" baseline="0" dirty="0" smtClean="0"/>
          </a:p>
          <a:p>
            <a:r>
              <a:rPr lang="en-GB" baseline="0" dirty="0" smtClean="0"/>
              <a:t>The roles of each service in the context of a major incident are: [read text]</a:t>
            </a:r>
            <a:endParaRPr lang="en-GB" dirty="0"/>
          </a:p>
        </p:txBody>
      </p:sp>
      <p:sp>
        <p:nvSpPr>
          <p:cNvPr id="4" name="Slide Number Placeholder 3"/>
          <p:cNvSpPr>
            <a:spLocks noGrp="1"/>
          </p:cNvSpPr>
          <p:nvPr>
            <p:ph type="sldNum" sz="quarter" idx="10"/>
          </p:nvPr>
        </p:nvSpPr>
        <p:spPr/>
        <p:txBody>
          <a:bodyPr/>
          <a:lstStyle/>
          <a:p>
            <a:pPr>
              <a:defRPr/>
            </a:pPr>
            <a:fld id="{715568B4-BB1E-46D5-B061-DC81340F9316}" type="slidenum">
              <a:rPr lang="en-GB" smtClean="0"/>
              <a:pPr>
                <a:defRPr/>
              </a:pPr>
              <a:t>8</a:t>
            </a:fld>
            <a:endParaRPr lang="en-GB" dirty="0"/>
          </a:p>
        </p:txBody>
      </p:sp>
    </p:spTree>
    <p:extLst>
      <p:ext uri="{BB962C8B-B14F-4D97-AF65-F5344CB8AC3E}">
        <p14:creationId xmlns:p14="http://schemas.microsoft.com/office/powerpoint/2010/main" val="4024666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charset="0"/>
                <a:ea typeface="ＭＳ Ｐゴシック" pitchFamily="34" charset="-128"/>
              </a:rPr>
              <a:t>Depending on the type and scale of an incident, many organisations can be involved. </a:t>
            </a:r>
          </a:p>
          <a:p>
            <a:endParaRPr lang="en-GB" altLang="en-US" dirty="0" smtClean="0">
              <a:latin typeface="Arial" charset="0"/>
              <a:ea typeface="ＭＳ Ｐゴシック" pitchFamily="34" charset="-128"/>
            </a:endParaRPr>
          </a:p>
          <a:p>
            <a:r>
              <a:rPr lang="en-GB" altLang="en-US" dirty="0" smtClean="0">
                <a:latin typeface="Arial" charset="0"/>
                <a:ea typeface="ＭＳ Ｐゴシック" pitchFamily="34" charset="-128"/>
              </a:rPr>
              <a:t>Successful</a:t>
            </a:r>
            <a:r>
              <a:rPr lang="en-GB" altLang="en-US" baseline="0" dirty="0" smtClean="0">
                <a:latin typeface="Arial" charset="0"/>
                <a:ea typeface="ＭＳ Ｐゴシック" pitchFamily="34" charset="-128"/>
              </a:rPr>
              <a:t> interoperability is when they can all work together to provide the public with the best emergency response possible.</a:t>
            </a:r>
            <a:endParaRPr lang="en-GB" altLang="en-US" dirty="0" smtClean="0">
              <a:latin typeface="Arial" charset="0"/>
              <a:ea typeface="ＭＳ Ｐゴシック"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98C6E8D-9C9C-42E3-9AF8-94C569BFA4D1}" type="slidenum">
              <a:rPr lang="en-GB" altLang="en-US" smtClean="0">
                <a:solidFill>
                  <a:srgbClr val="000000"/>
                </a:solidFill>
              </a:rPr>
              <a:pPr eaLnBrk="1" hangingPunct="1">
                <a:spcBef>
                  <a:spcPct val="0"/>
                </a:spcBef>
              </a:pPr>
              <a:t>9</a:t>
            </a:fld>
            <a:endParaRPr lang="en-GB"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lvl1pPr algn="ctr">
              <a:defRPr/>
            </a:lvl1pPr>
          </a:lstStyle>
          <a:p>
            <a:r>
              <a:rPr lang="en-US" smtClean="0"/>
              <a:t>Click to edit Master title style</a:t>
            </a:r>
            <a:endParaRPr lang="en-GB" dirty="0"/>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pPr>
              <a:defRPr/>
            </a:pPr>
            <a:fld id="{232BBA04-B321-43EF-9577-FECB0B2A0BBC}" type="datetime1">
              <a:rPr lang="en-GB" smtClean="0"/>
              <a:t>18/09/2015</a:t>
            </a:fld>
            <a:endParaRPr lang="en-GB" dirty="0"/>
          </a:p>
        </p:txBody>
      </p:sp>
      <p:sp>
        <p:nvSpPr>
          <p:cNvPr id="5" name="Footer Placeholder 4"/>
          <p:cNvSpPr>
            <a:spLocks noGrp="1"/>
          </p:cNvSpPr>
          <p:nvPr>
            <p:ph type="ftr" sz="quarter" idx="11"/>
          </p:nvPr>
        </p:nvSpPr>
        <p:spPr/>
        <p:txBody>
          <a:bodyPr/>
          <a:lstStyle/>
          <a:p>
            <a:pPr>
              <a:defRPr/>
            </a:pPr>
            <a:r>
              <a:rPr lang="en-GB" dirty="0" smtClean="0"/>
              <a:t>V2.0</a:t>
            </a:r>
            <a:endParaRPr lang="en-GB" dirty="0"/>
          </a:p>
        </p:txBody>
      </p:sp>
      <p:sp>
        <p:nvSpPr>
          <p:cNvPr id="6" name="Slide Number Placeholder 5"/>
          <p:cNvSpPr>
            <a:spLocks noGrp="1"/>
          </p:cNvSpPr>
          <p:nvPr>
            <p:ph type="sldNum" sz="quarter" idx="12"/>
          </p:nvPr>
        </p:nvSpPr>
        <p:spPr/>
        <p:txBody>
          <a:bodyPr/>
          <a:lstStyle/>
          <a:p>
            <a:pPr>
              <a:defRPr/>
            </a:pPr>
            <a:fld id="{8DE5920A-983F-4185-B612-3A196955EB96}" type="slidenum">
              <a:rPr lang="en-GB" smtClean="0"/>
              <a:pPr>
                <a:defRPr/>
              </a:pPr>
              <a:t>‹#›</a:t>
            </a:fld>
            <a:endParaRPr lang="en-GB" dirty="0"/>
          </a:p>
        </p:txBody>
      </p:sp>
    </p:spTree>
    <p:extLst>
      <p:ext uri="{BB962C8B-B14F-4D97-AF65-F5344CB8AC3E}">
        <p14:creationId xmlns:p14="http://schemas.microsoft.com/office/powerpoint/2010/main" val="3517223925"/>
      </p:ext>
    </p:extLst>
  </p:cSld>
  <p:clrMapOvr>
    <a:masterClrMapping/>
  </p:clrMapOvr>
  <p:transition spd="slow">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D735E53-EC1A-47AD-91C6-413F8E4B9866}" type="datetime1">
              <a:rPr lang="en-GB" smtClean="0"/>
              <a:t>18/09/2015</a:t>
            </a:fld>
            <a:endParaRPr lang="en-GB" dirty="0"/>
          </a:p>
        </p:txBody>
      </p:sp>
      <p:sp>
        <p:nvSpPr>
          <p:cNvPr id="5" name="Footer Placeholder 4"/>
          <p:cNvSpPr>
            <a:spLocks noGrp="1"/>
          </p:cNvSpPr>
          <p:nvPr>
            <p:ph type="ftr" sz="quarter" idx="11"/>
          </p:nvPr>
        </p:nvSpPr>
        <p:spPr/>
        <p:txBody>
          <a:bodyPr/>
          <a:lstStyle/>
          <a:p>
            <a:pPr>
              <a:defRPr/>
            </a:pPr>
            <a:r>
              <a:rPr lang="en-GB" dirty="0" smtClean="0"/>
              <a:t>V2.0</a:t>
            </a:r>
            <a:endParaRPr lang="en-GB" dirty="0"/>
          </a:p>
        </p:txBody>
      </p:sp>
      <p:sp>
        <p:nvSpPr>
          <p:cNvPr id="6" name="Slide Number Placeholder 5"/>
          <p:cNvSpPr>
            <a:spLocks noGrp="1"/>
          </p:cNvSpPr>
          <p:nvPr>
            <p:ph type="sldNum" sz="quarter" idx="12"/>
          </p:nvPr>
        </p:nvSpPr>
        <p:spPr/>
        <p:txBody>
          <a:bodyPr/>
          <a:lstStyle/>
          <a:p>
            <a:pPr>
              <a:defRPr/>
            </a:pPr>
            <a:fld id="{E583FC68-0775-4EDB-B5EB-D5CA8C7C9D05}" type="slidenum">
              <a:rPr lang="en-GB" smtClean="0"/>
              <a:pPr>
                <a:defRPr/>
              </a:pPr>
              <a:t>‹#›</a:t>
            </a:fld>
            <a:endParaRPr lang="en-GB" dirty="0"/>
          </a:p>
        </p:txBody>
      </p:sp>
    </p:spTree>
    <p:extLst>
      <p:ext uri="{BB962C8B-B14F-4D97-AF65-F5344CB8AC3E}">
        <p14:creationId xmlns:p14="http://schemas.microsoft.com/office/powerpoint/2010/main" val="1909896786"/>
      </p:ext>
    </p:extLst>
  </p:cSld>
  <p:clrMapOvr>
    <a:masterClrMapping/>
  </p:clrMapOvr>
  <p:transition spd="slow">
    <p:cov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4EF8DA8D-99D8-43B2-9558-A9FA1B4D6D04}" type="datetime1">
              <a:rPr lang="en-GB" smtClean="0"/>
              <a:t>18/09/2015</a:t>
            </a:fld>
            <a:endParaRPr lang="en-GB" dirty="0"/>
          </a:p>
        </p:txBody>
      </p:sp>
      <p:sp>
        <p:nvSpPr>
          <p:cNvPr id="5" name="Footer Placeholder 4"/>
          <p:cNvSpPr>
            <a:spLocks noGrp="1"/>
          </p:cNvSpPr>
          <p:nvPr>
            <p:ph type="ftr" sz="quarter" idx="11"/>
          </p:nvPr>
        </p:nvSpPr>
        <p:spPr/>
        <p:txBody>
          <a:bodyPr/>
          <a:lstStyle/>
          <a:p>
            <a:pPr>
              <a:defRPr/>
            </a:pPr>
            <a:r>
              <a:rPr lang="en-GB" dirty="0" smtClean="0"/>
              <a:t>V2.0</a:t>
            </a:r>
            <a:endParaRPr lang="en-GB" dirty="0"/>
          </a:p>
        </p:txBody>
      </p:sp>
      <p:sp>
        <p:nvSpPr>
          <p:cNvPr id="6" name="Slide Number Placeholder 5"/>
          <p:cNvSpPr>
            <a:spLocks noGrp="1"/>
          </p:cNvSpPr>
          <p:nvPr>
            <p:ph type="sldNum" sz="quarter" idx="12"/>
          </p:nvPr>
        </p:nvSpPr>
        <p:spPr/>
        <p:txBody>
          <a:bodyPr/>
          <a:lstStyle/>
          <a:p>
            <a:pPr>
              <a:defRPr/>
            </a:pPr>
            <a:fld id="{E583FC68-0775-4EDB-B5EB-D5CA8C7C9D05}" type="slidenum">
              <a:rPr lang="en-GB" smtClean="0"/>
              <a:pPr>
                <a:defRPr/>
              </a:pPr>
              <a:t>‹#›</a:t>
            </a:fld>
            <a:endParaRPr lang="en-GB" dirty="0"/>
          </a:p>
        </p:txBody>
      </p:sp>
    </p:spTree>
    <p:extLst>
      <p:ext uri="{BB962C8B-B14F-4D97-AF65-F5344CB8AC3E}">
        <p14:creationId xmlns:p14="http://schemas.microsoft.com/office/powerpoint/2010/main" val="1669644909"/>
      </p:ext>
    </p:extLst>
  </p:cSld>
  <p:clrMapOvr>
    <a:masterClrMapping/>
  </p:clrMapOvr>
  <p:transition spd="slow">
    <p:cove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54224" y="6356350"/>
            <a:ext cx="2133600" cy="365125"/>
          </a:xfrm>
          <a:prstGeom prst="rect">
            <a:avLst/>
          </a:prstGeom>
        </p:spPr>
        <p:txBody>
          <a:bodyPr/>
          <a:lstStyle/>
          <a:p>
            <a:fld id="{D306E530-4C63-42B2-8816-C9A3292CDFDE}" type="datetime1">
              <a:rPr lang="en-GB" smtClean="0"/>
              <a:t>18/09/2015</a:t>
            </a:fld>
            <a:endParaRPr lang="en-GB" dirty="0"/>
          </a:p>
        </p:txBody>
      </p:sp>
      <p:sp>
        <p:nvSpPr>
          <p:cNvPr id="4" name="Footer Placeholder 3"/>
          <p:cNvSpPr>
            <a:spLocks noGrp="1"/>
          </p:cNvSpPr>
          <p:nvPr>
            <p:ph type="ftr" sz="quarter" idx="11"/>
          </p:nvPr>
        </p:nvSpPr>
        <p:spPr>
          <a:xfrm>
            <a:off x="3347864" y="6356350"/>
            <a:ext cx="2895600" cy="365125"/>
          </a:xfrm>
          <a:prstGeom prst="rect">
            <a:avLst/>
          </a:prstGeom>
        </p:spPr>
        <p:txBody>
          <a:bodyPr/>
          <a:lstStyle/>
          <a:p>
            <a:pPr algn="ctr"/>
            <a:r>
              <a:rPr lang="en-GB" dirty="0" smtClean="0"/>
              <a:t>V2.0</a:t>
            </a:r>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pPr/>
              <a:t>‹#›</a:t>
            </a:fld>
            <a:endParaRPr lang="en-GB" dirty="0"/>
          </a:p>
        </p:txBody>
      </p:sp>
    </p:spTree>
    <p:extLst>
      <p:ext uri="{BB962C8B-B14F-4D97-AF65-F5344CB8AC3E}">
        <p14:creationId xmlns:p14="http://schemas.microsoft.com/office/powerpoint/2010/main" val="33014372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679055"/>
            <a:ext cx="7772400" cy="1470025"/>
          </a:xfr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2700000" scaled="1"/>
            <a:tileRect/>
          </a:gradFill>
          <a:ln cap="sq"/>
        </p:spPr>
        <p:style>
          <a:lnRef idx="0">
            <a:schemeClr val="accent1"/>
          </a:lnRef>
          <a:fillRef idx="3">
            <a:schemeClr val="accent1"/>
          </a:fillRef>
          <a:effectRef idx="3">
            <a:schemeClr val="accent1"/>
          </a:effectRef>
          <a:fontRef idx="none"/>
        </p:style>
        <p:txBody>
          <a:bodyPr/>
          <a:lstStyle>
            <a:lvl1pPr>
              <a:defRPr>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1555576" y="4628728"/>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783718042"/>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54224" y="6356350"/>
            <a:ext cx="2133600" cy="365125"/>
          </a:xfrm>
          <a:prstGeom prst="rect">
            <a:avLst/>
          </a:prstGeom>
        </p:spPr>
        <p:txBody>
          <a:bodyPr/>
          <a:lstStyle/>
          <a:p>
            <a:fld id="{47472C7C-B9D1-4F37-AF05-0B11B5CB3450}" type="datetime1">
              <a:rPr lang="en-GB" smtClean="0"/>
              <a:t>18/09/2015</a:t>
            </a:fld>
            <a:endParaRPr lang="en-GB" dirty="0"/>
          </a:p>
        </p:txBody>
      </p:sp>
      <p:sp>
        <p:nvSpPr>
          <p:cNvPr id="5" name="Footer Placeholder 4"/>
          <p:cNvSpPr>
            <a:spLocks noGrp="1"/>
          </p:cNvSpPr>
          <p:nvPr>
            <p:ph type="ftr" sz="quarter" idx="11"/>
          </p:nvPr>
        </p:nvSpPr>
        <p:spPr>
          <a:xfrm>
            <a:off x="3347864" y="6356350"/>
            <a:ext cx="2895600" cy="365125"/>
          </a:xfrm>
          <a:prstGeom prst="rect">
            <a:avLst/>
          </a:prstGeom>
        </p:spPr>
        <p:txBody>
          <a:bodyPr/>
          <a:lstStyle/>
          <a:p>
            <a:r>
              <a:rPr lang="en-GB" smtClean="0"/>
              <a:t>V2.0</a:t>
            </a: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pPr/>
              <a:t>‹#›</a:t>
            </a:fld>
            <a:endParaRPr lang="en-GB" dirty="0"/>
          </a:p>
        </p:txBody>
      </p:sp>
    </p:spTree>
    <p:extLst>
      <p:ext uri="{BB962C8B-B14F-4D97-AF65-F5344CB8AC3E}">
        <p14:creationId xmlns:p14="http://schemas.microsoft.com/office/powerpoint/2010/main" val="2165419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704856" cy="922114"/>
          </a:xfrm>
        </p:spPr>
        <p:txBody>
          <a:bodyPr/>
          <a:lstStyle>
            <a:lvl1pPr algn="l">
              <a:defRPr/>
            </a:lvl1pPr>
          </a:lstStyle>
          <a:p>
            <a:r>
              <a:rPr lang="en-US" smtClean="0"/>
              <a:t>Click to edit Master title style</a:t>
            </a:r>
            <a:endParaRPr lang="en-GB" dirty="0"/>
          </a:p>
        </p:txBody>
      </p:sp>
      <p:sp>
        <p:nvSpPr>
          <p:cNvPr id="3" name="Content Placeholder 2"/>
          <p:cNvSpPr>
            <a:spLocks noGrp="1"/>
          </p:cNvSpPr>
          <p:nvPr>
            <p:ph idx="1"/>
          </p:nvPr>
        </p:nvSpPr>
        <p:spPr>
          <a:xfrm>
            <a:off x="611560" y="1340768"/>
            <a:ext cx="8108464" cy="47853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08F4C1F-1ED1-4AE3-A656-E8263698738A}" type="datetime1">
              <a:rPr lang="en-GB" smtClean="0"/>
              <a:t>18/09/2015</a:t>
            </a:fld>
            <a:endParaRPr lang="en-GB" dirty="0"/>
          </a:p>
        </p:txBody>
      </p:sp>
      <p:sp>
        <p:nvSpPr>
          <p:cNvPr id="5" name="Footer Placeholder 4"/>
          <p:cNvSpPr>
            <a:spLocks noGrp="1"/>
          </p:cNvSpPr>
          <p:nvPr>
            <p:ph type="ftr" sz="quarter" idx="11"/>
          </p:nvPr>
        </p:nvSpPr>
        <p:spPr/>
        <p:txBody>
          <a:bodyPr/>
          <a:lstStyle/>
          <a:p>
            <a:pPr>
              <a:defRPr/>
            </a:pPr>
            <a:r>
              <a:rPr lang="en-GB" dirty="0" smtClean="0"/>
              <a:t>V2.0</a:t>
            </a:r>
            <a:endParaRPr lang="en-GB" dirty="0"/>
          </a:p>
        </p:txBody>
      </p:sp>
      <p:sp>
        <p:nvSpPr>
          <p:cNvPr id="6" name="Slide Number Placeholder 5"/>
          <p:cNvSpPr>
            <a:spLocks noGrp="1"/>
          </p:cNvSpPr>
          <p:nvPr>
            <p:ph type="sldNum" sz="quarter" idx="12"/>
          </p:nvPr>
        </p:nvSpPr>
        <p:spPr/>
        <p:txBody>
          <a:bodyPr/>
          <a:lstStyle/>
          <a:p>
            <a:pPr>
              <a:defRPr/>
            </a:pPr>
            <a:fld id="{F5CFF92B-8294-4738-8187-9C3A675FD79C}" type="slidenum">
              <a:rPr lang="en-GB" smtClean="0"/>
              <a:pPr>
                <a:defRPr/>
              </a:pPr>
              <a:t>‹#›</a:t>
            </a:fld>
            <a:endParaRPr lang="en-GB" dirty="0"/>
          </a:p>
        </p:txBody>
      </p:sp>
    </p:spTree>
    <p:extLst>
      <p:ext uri="{BB962C8B-B14F-4D97-AF65-F5344CB8AC3E}">
        <p14:creationId xmlns:p14="http://schemas.microsoft.com/office/powerpoint/2010/main" val="3958228828"/>
      </p:ext>
    </p:extLst>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98D37E4-4813-4081-99DD-EBDC602F5E37}" type="datetime1">
              <a:rPr lang="en-GB" smtClean="0"/>
              <a:t>18/09/2015</a:t>
            </a:fld>
            <a:endParaRPr lang="en-GB" dirty="0"/>
          </a:p>
        </p:txBody>
      </p:sp>
      <p:sp>
        <p:nvSpPr>
          <p:cNvPr id="5" name="Footer Placeholder 4"/>
          <p:cNvSpPr>
            <a:spLocks noGrp="1"/>
          </p:cNvSpPr>
          <p:nvPr>
            <p:ph type="ftr" sz="quarter" idx="11"/>
          </p:nvPr>
        </p:nvSpPr>
        <p:spPr/>
        <p:txBody>
          <a:bodyPr/>
          <a:lstStyle/>
          <a:p>
            <a:pPr>
              <a:defRPr/>
            </a:pPr>
            <a:r>
              <a:rPr lang="en-GB" dirty="0" smtClean="0"/>
              <a:t>V2.0</a:t>
            </a:r>
            <a:endParaRPr lang="en-GB" dirty="0"/>
          </a:p>
        </p:txBody>
      </p:sp>
      <p:sp>
        <p:nvSpPr>
          <p:cNvPr id="6" name="Slide Number Placeholder 5"/>
          <p:cNvSpPr>
            <a:spLocks noGrp="1"/>
          </p:cNvSpPr>
          <p:nvPr>
            <p:ph type="sldNum" sz="quarter" idx="12"/>
          </p:nvPr>
        </p:nvSpPr>
        <p:spPr/>
        <p:txBody>
          <a:bodyPr/>
          <a:lstStyle/>
          <a:p>
            <a:pPr>
              <a:defRPr/>
            </a:pPr>
            <a:fld id="{E583FC68-0775-4EDB-B5EB-D5CA8C7C9D05}" type="slidenum">
              <a:rPr lang="en-GB" smtClean="0"/>
              <a:pPr>
                <a:defRPr/>
              </a:pPr>
              <a:t>‹#›</a:t>
            </a:fld>
            <a:endParaRPr lang="en-GB" dirty="0"/>
          </a:p>
        </p:txBody>
      </p:sp>
    </p:spTree>
    <p:extLst>
      <p:ext uri="{BB962C8B-B14F-4D97-AF65-F5344CB8AC3E}">
        <p14:creationId xmlns:p14="http://schemas.microsoft.com/office/powerpoint/2010/main" val="3292202979"/>
      </p:ext>
    </p:extLst>
  </p:cSld>
  <p:clrMapOvr>
    <a:masterClrMapping/>
  </p:clrMapOvr>
  <p:transition spd="slow">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632848" cy="922114"/>
          </a:xfrm>
        </p:spPr>
        <p:txBody>
          <a:bodyPr/>
          <a:lstStyle>
            <a:lvl1pPr algn="l">
              <a:defRPr/>
            </a:lvl1pPr>
          </a:lstStyle>
          <a:p>
            <a:r>
              <a:rPr lang="en-US" smtClean="0"/>
              <a:t>Click to edit Master title style</a:t>
            </a:r>
            <a:endParaRPr lang="en-GB" dirty="0"/>
          </a:p>
        </p:txBody>
      </p:sp>
      <p:sp>
        <p:nvSpPr>
          <p:cNvPr id="3" name="Content Placeholder 2"/>
          <p:cNvSpPr>
            <a:spLocks noGrp="1"/>
          </p:cNvSpPr>
          <p:nvPr>
            <p:ph sz="half" idx="1"/>
          </p:nvPr>
        </p:nvSpPr>
        <p:spPr>
          <a:xfrm>
            <a:off x="662880" y="1412776"/>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853880" y="1412776"/>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0F7596C6-9CA0-4A2A-BC69-B17F8EA53A84}" type="datetime1">
              <a:rPr lang="en-GB" smtClean="0"/>
              <a:t>18/09/2015</a:t>
            </a:fld>
            <a:endParaRPr lang="en-GB" dirty="0"/>
          </a:p>
        </p:txBody>
      </p:sp>
      <p:sp>
        <p:nvSpPr>
          <p:cNvPr id="6" name="Footer Placeholder 5"/>
          <p:cNvSpPr>
            <a:spLocks noGrp="1"/>
          </p:cNvSpPr>
          <p:nvPr>
            <p:ph type="ftr" sz="quarter" idx="11"/>
          </p:nvPr>
        </p:nvSpPr>
        <p:spPr/>
        <p:txBody>
          <a:bodyPr/>
          <a:lstStyle/>
          <a:p>
            <a:pPr>
              <a:defRPr/>
            </a:pPr>
            <a:r>
              <a:rPr lang="en-GB" dirty="0" smtClean="0"/>
              <a:t>V2.0</a:t>
            </a:r>
            <a:endParaRPr lang="en-GB" dirty="0"/>
          </a:p>
        </p:txBody>
      </p:sp>
      <p:sp>
        <p:nvSpPr>
          <p:cNvPr id="7" name="Slide Number Placeholder 6"/>
          <p:cNvSpPr>
            <a:spLocks noGrp="1"/>
          </p:cNvSpPr>
          <p:nvPr>
            <p:ph type="sldNum" sz="quarter" idx="12"/>
          </p:nvPr>
        </p:nvSpPr>
        <p:spPr/>
        <p:txBody>
          <a:bodyPr/>
          <a:lstStyle/>
          <a:p>
            <a:pPr>
              <a:defRPr/>
            </a:pPr>
            <a:fld id="{E583FC68-0775-4EDB-B5EB-D5CA8C7C9D05}" type="slidenum">
              <a:rPr lang="en-GB" smtClean="0"/>
              <a:pPr>
                <a:defRPr/>
              </a:pPr>
              <a:t>‹#›</a:t>
            </a:fld>
            <a:endParaRPr lang="en-GB" dirty="0"/>
          </a:p>
        </p:txBody>
      </p:sp>
    </p:spTree>
    <p:extLst>
      <p:ext uri="{BB962C8B-B14F-4D97-AF65-F5344CB8AC3E}">
        <p14:creationId xmlns:p14="http://schemas.microsoft.com/office/powerpoint/2010/main" val="848224399"/>
      </p:ext>
    </p:extLst>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632848" cy="850106"/>
          </a:xfrm>
        </p:spPr>
        <p:txBody>
          <a:bodyPr/>
          <a:lstStyle>
            <a:lvl1pPr algn="l">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D89CB6AB-2073-4375-A839-0DC11A076E2D}" type="datetime1">
              <a:rPr lang="en-GB" smtClean="0"/>
              <a:t>18/09/2015</a:t>
            </a:fld>
            <a:endParaRPr lang="en-GB" dirty="0"/>
          </a:p>
        </p:txBody>
      </p:sp>
      <p:sp>
        <p:nvSpPr>
          <p:cNvPr id="8" name="Footer Placeholder 7"/>
          <p:cNvSpPr>
            <a:spLocks noGrp="1"/>
          </p:cNvSpPr>
          <p:nvPr>
            <p:ph type="ftr" sz="quarter" idx="11"/>
          </p:nvPr>
        </p:nvSpPr>
        <p:spPr/>
        <p:txBody>
          <a:bodyPr/>
          <a:lstStyle/>
          <a:p>
            <a:pPr>
              <a:defRPr/>
            </a:pPr>
            <a:r>
              <a:rPr lang="en-GB" dirty="0" smtClean="0"/>
              <a:t>V2.0</a:t>
            </a:r>
            <a:endParaRPr lang="en-GB" dirty="0"/>
          </a:p>
        </p:txBody>
      </p:sp>
      <p:sp>
        <p:nvSpPr>
          <p:cNvPr id="9" name="Slide Number Placeholder 8"/>
          <p:cNvSpPr>
            <a:spLocks noGrp="1"/>
          </p:cNvSpPr>
          <p:nvPr>
            <p:ph type="sldNum" sz="quarter" idx="12"/>
          </p:nvPr>
        </p:nvSpPr>
        <p:spPr/>
        <p:txBody>
          <a:bodyPr/>
          <a:lstStyle/>
          <a:p>
            <a:pPr>
              <a:defRPr/>
            </a:pPr>
            <a:fld id="{E583FC68-0775-4EDB-B5EB-D5CA8C7C9D05}" type="slidenum">
              <a:rPr lang="en-GB" smtClean="0"/>
              <a:pPr>
                <a:defRPr/>
              </a:pPr>
              <a:t>‹#›</a:t>
            </a:fld>
            <a:endParaRPr lang="en-GB" dirty="0"/>
          </a:p>
        </p:txBody>
      </p:sp>
    </p:spTree>
    <p:extLst>
      <p:ext uri="{BB962C8B-B14F-4D97-AF65-F5344CB8AC3E}">
        <p14:creationId xmlns:p14="http://schemas.microsoft.com/office/powerpoint/2010/main" val="1124857981"/>
      </p:ext>
    </p:extLst>
  </p:cSld>
  <p:clrMapOvr>
    <a:masterClrMapping/>
  </p:clrMapOvr>
  <p:transition spd="slow">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632848" cy="850106"/>
          </a:xfrm>
        </p:spPr>
        <p:txBody>
          <a:bodyPr/>
          <a:lstStyle>
            <a:lvl1pPr algn="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pPr>
              <a:defRPr/>
            </a:pPr>
            <a:fld id="{B5D9626B-4224-4A89-B3A8-1CAB79B55BBE}" type="datetime1">
              <a:rPr lang="en-GB" smtClean="0"/>
              <a:t>18/09/2015</a:t>
            </a:fld>
            <a:endParaRPr lang="en-GB" dirty="0"/>
          </a:p>
        </p:txBody>
      </p:sp>
      <p:sp>
        <p:nvSpPr>
          <p:cNvPr id="4" name="Footer Placeholder 3"/>
          <p:cNvSpPr>
            <a:spLocks noGrp="1"/>
          </p:cNvSpPr>
          <p:nvPr>
            <p:ph type="ftr" sz="quarter" idx="11"/>
          </p:nvPr>
        </p:nvSpPr>
        <p:spPr/>
        <p:txBody>
          <a:bodyPr/>
          <a:lstStyle/>
          <a:p>
            <a:pPr>
              <a:defRPr/>
            </a:pPr>
            <a:r>
              <a:rPr lang="en-GB" dirty="0" smtClean="0"/>
              <a:t>V2.0</a:t>
            </a:r>
            <a:endParaRPr lang="en-GB" dirty="0"/>
          </a:p>
        </p:txBody>
      </p:sp>
      <p:sp>
        <p:nvSpPr>
          <p:cNvPr id="5" name="Slide Number Placeholder 4"/>
          <p:cNvSpPr>
            <a:spLocks noGrp="1"/>
          </p:cNvSpPr>
          <p:nvPr>
            <p:ph type="sldNum" sz="quarter" idx="12"/>
          </p:nvPr>
        </p:nvSpPr>
        <p:spPr/>
        <p:txBody>
          <a:bodyPr/>
          <a:lstStyle/>
          <a:p>
            <a:pPr>
              <a:defRPr/>
            </a:pPr>
            <a:fld id="{94C061E8-875C-4112-AA13-3DD16DEF0405}" type="slidenum">
              <a:rPr lang="en-GB" smtClean="0"/>
              <a:pPr>
                <a:defRPr/>
              </a:pPr>
              <a:t>‹#›</a:t>
            </a:fld>
            <a:endParaRPr lang="en-GB" dirty="0"/>
          </a:p>
        </p:txBody>
      </p:sp>
    </p:spTree>
    <p:extLst>
      <p:ext uri="{BB962C8B-B14F-4D97-AF65-F5344CB8AC3E}">
        <p14:creationId xmlns:p14="http://schemas.microsoft.com/office/powerpoint/2010/main" val="1136515313"/>
      </p:ext>
    </p:extLst>
  </p:cSld>
  <p:clrMapOvr>
    <a:masterClrMapping/>
  </p:clrMapOvr>
  <p:transition spd="slow">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0114D76-6D60-4615-B8AA-11739AE9F581}" type="datetime1">
              <a:rPr lang="en-GB" smtClean="0"/>
              <a:t>18/09/2015</a:t>
            </a:fld>
            <a:endParaRPr lang="en-GB" dirty="0"/>
          </a:p>
        </p:txBody>
      </p:sp>
      <p:sp>
        <p:nvSpPr>
          <p:cNvPr id="3" name="Footer Placeholder 2"/>
          <p:cNvSpPr>
            <a:spLocks noGrp="1"/>
          </p:cNvSpPr>
          <p:nvPr>
            <p:ph type="ftr" sz="quarter" idx="11"/>
          </p:nvPr>
        </p:nvSpPr>
        <p:spPr/>
        <p:txBody>
          <a:bodyPr/>
          <a:lstStyle/>
          <a:p>
            <a:pPr>
              <a:defRPr/>
            </a:pPr>
            <a:r>
              <a:rPr lang="en-GB" dirty="0" smtClean="0"/>
              <a:t>V2.0</a:t>
            </a:r>
            <a:endParaRPr lang="en-GB" dirty="0"/>
          </a:p>
        </p:txBody>
      </p:sp>
      <p:sp>
        <p:nvSpPr>
          <p:cNvPr id="4" name="Slide Number Placeholder 3"/>
          <p:cNvSpPr>
            <a:spLocks noGrp="1"/>
          </p:cNvSpPr>
          <p:nvPr>
            <p:ph type="sldNum" sz="quarter" idx="12"/>
          </p:nvPr>
        </p:nvSpPr>
        <p:spPr/>
        <p:txBody>
          <a:bodyPr/>
          <a:lstStyle/>
          <a:p>
            <a:pPr>
              <a:defRPr/>
            </a:pPr>
            <a:fld id="{E583FC68-0775-4EDB-B5EB-D5CA8C7C9D05}" type="slidenum">
              <a:rPr lang="en-GB" smtClean="0"/>
              <a:pPr>
                <a:defRPr/>
              </a:pPr>
              <a:t>‹#›</a:t>
            </a:fld>
            <a:endParaRPr lang="en-GB" dirty="0"/>
          </a:p>
        </p:txBody>
      </p:sp>
    </p:spTree>
    <p:extLst>
      <p:ext uri="{BB962C8B-B14F-4D97-AF65-F5344CB8AC3E}">
        <p14:creationId xmlns:p14="http://schemas.microsoft.com/office/powerpoint/2010/main" val="343604029"/>
      </p:ext>
    </p:extLst>
  </p:cSld>
  <p:clrMapOvr>
    <a:masterClrMapping/>
  </p:clrMapOvr>
  <p:transition spd="slow">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E464ACD-EBA4-4BEC-932E-0C82E37DB738}" type="datetime1">
              <a:rPr lang="en-GB" smtClean="0"/>
              <a:t>18/09/2015</a:t>
            </a:fld>
            <a:endParaRPr lang="en-GB" dirty="0"/>
          </a:p>
        </p:txBody>
      </p:sp>
      <p:sp>
        <p:nvSpPr>
          <p:cNvPr id="6" name="Footer Placeholder 5"/>
          <p:cNvSpPr>
            <a:spLocks noGrp="1"/>
          </p:cNvSpPr>
          <p:nvPr>
            <p:ph type="ftr" sz="quarter" idx="11"/>
          </p:nvPr>
        </p:nvSpPr>
        <p:spPr/>
        <p:txBody>
          <a:bodyPr/>
          <a:lstStyle/>
          <a:p>
            <a:pPr>
              <a:defRPr/>
            </a:pPr>
            <a:r>
              <a:rPr lang="en-GB" dirty="0" smtClean="0"/>
              <a:t>V2.0</a:t>
            </a:r>
            <a:endParaRPr lang="en-GB" dirty="0"/>
          </a:p>
        </p:txBody>
      </p:sp>
      <p:sp>
        <p:nvSpPr>
          <p:cNvPr id="7" name="Slide Number Placeholder 6"/>
          <p:cNvSpPr>
            <a:spLocks noGrp="1"/>
          </p:cNvSpPr>
          <p:nvPr>
            <p:ph type="sldNum" sz="quarter" idx="12"/>
          </p:nvPr>
        </p:nvSpPr>
        <p:spPr/>
        <p:txBody>
          <a:bodyPr/>
          <a:lstStyle/>
          <a:p>
            <a:pPr>
              <a:defRPr/>
            </a:pPr>
            <a:fld id="{E583FC68-0775-4EDB-B5EB-D5CA8C7C9D05}" type="slidenum">
              <a:rPr lang="en-GB" smtClean="0"/>
              <a:pPr>
                <a:defRPr/>
              </a:pPr>
              <a:t>‹#›</a:t>
            </a:fld>
            <a:endParaRPr lang="en-GB" dirty="0"/>
          </a:p>
        </p:txBody>
      </p:sp>
    </p:spTree>
    <p:extLst>
      <p:ext uri="{BB962C8B-B14F-4D97-AF65-F5344CB8AC3E}">
        <p14:creationId xmlns:p14="http://schemas.microsoft.com/office/powerpoint/2010/main" val="3267802131"/>
      </p:ext>
    </p:extLst>
  </p:cSld>
  <p:clrMapOvr>
    <a:masterClrMapping/>
  </p:clrMapOvr>
  <p:transition spd="slow">
    <p:cov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35EAC32-5085-4183-9AC0-39010A122029}" type="datetime1">
              <a:rPr lang="en-GB" smtClean="0"/>
              <a:t>18/09/2015</a:t>
            </a:fld>
            <a:endParaRPr lang="en-GB" dirty="0"/>
          </a:p>
        </p:txBody>
      </p:sp>
      <p:sp>
        <p:nvSpPr>
          <p:cNvPr id="6" name="Footer Placeholder 5"/>
          <p:cNvSpPr>
            <a:spLocks noGrp="1"/>
          </p:cNvSpPr>
          <p:nvPr>
            <p:ph type="ftr" sz="quarter" idx="11"/>
          </p:nvPr>
        </p:nvSpPr>
        <p:spPr/>
        <p:txBody>
          <a:bodyPr/>
          <a:lstStyle/>
          <a:p>
            <a:pPr>
              <a:defRPr/>
            </a:pPr>
            <a:r>
              <a:rPr lang="en-GB" dirty="0" smtClean="0"/>
              <a:t>V2.0</a:t>
            </a:r>
            <a:endParaRPr lang="en-GB" dirty="0"/>
          </a:p>
        </p:txBody>
      </p:sp>
      <p:sp>
        <p:nvSpPr>
          <p:cNvPr id="7" name="Slide Number Placeholder 6"/>
          <p:cNvSpPr>
            <a:spLocks noGrp="1"/>
          </p:cNvSpPr>
          <p:nvPr>
            <p:ph type="sldNum" sz="quarter" idx="12"/>
          </p:nvPr>
        </p:nvSpPr>
        <p:spPr/>
        <p:txBody>
          <a:bodyPr/>
          <a:lstStyle/>
          <a:p>
            <a:pPr>
              <a:defRPr/>
            </a:pPr>
            <a:fld id="{E583FC68-0775-4EDB-B5EB-D5CA8C7C9D05}" type="slidenum">
              <a:rPr lang="en-GB" smtClean="0"/>
              <a:pPr>
                <a:defRPr/>
              </a:pPr>
              <a:t>‹#›</a:t>
            </a:fld>
            <a:endParaRPr lang="en-GB" dirty="0"/>
          </a:p>
        </p:txBody>
      </p:sp>
    </p:spTree>
    <p:extLst>
      <p:ext uri="{BB962C8B-B14F-4D97-AF65-F5344CB8AC3E}">
        <p14:creationId xmlns:p14="http://schemas.microsoft.com/office/powerpoint/2010/main" val="1552371016"/>
      </p:ext>
    </p:extLst>
  </p:cSld>
  <p:clrMapOvr>
    <a:masterClrMapping/>
  </p:clrMapOvr>
  <p:transition spd="slow">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7704856" cy="1143000"/>
          </a:xfrm>
          <a:prstGeom prst="rect">
            <a:avLst/>
          </a:prstGeom>
        </p:spPr>
        <p:style>
          <a:lnRef idx="0">
            <a:schemeClr val="accent1"/>
          </a:lnRef>
          <a:fillRef idx="3">
            <a:schemeClr val="accent1"/>
          </a:fillRef>
          <a:effectRef idx="3">
            <a:schemeClr val="accent1"/>
          </a:effectRef>
          <a:fontRef idx="none"/>
        </p:style>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376426F-987E-46EC-847E-97EDBCF76749}" type="datetime1">
              <a:rPr lang="en-GB" smtClean="0"/>
              <a:t>18/09/2015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dirty="0" smtClean="0"/>
              <a:t>V2.0</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583FC68-0775-4EDB-B5EB-D5CA8C7C9D05}" type="slidenum">
              <a:rPr lang="en-GB" smtClean="0"/>
              <a:pPr>
                <a:defRPr/>
              </a:pPr>
              <a:t>‹#›</a:t>
            </a:fld>
            <a:endParaRPr lang="en-GB"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r="75086"/>
          <a:stretch/>
        </p:blipFill>
        <p:spPr>
          <a:xfrm>
            <a:off x="8316416" y="-28922"/>
            <a:ext cx="807216" cy="865634"/>
          </a:xfrm>
          <a:prstGeom prst="rect">
            <a:avLst/>
          </a:prstGeom>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2456255166"/>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Lst>
  <p:transition spd="slow">
    <p:cover/>
  </p:transition>
  <p:timing>
    <p:tnLst>
      <p:par>
        <p:cTn id="1" dur="indefinite" restart="never" nodeType="tmRoot"/>
      </p:par>
    </p:tnLst>
  </p:timing>
  <p:hf sldNum="0" hdr="0" dt="0"/>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274638"/>
            <a:ext cx="7859216"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827584" y="1600200"/>
            <a:ext cx="7859216"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p:nvSpPr>
        <p:spPr>
          <a:xfrm>
            <a:off x="0" y="0"/>
            <a:ext cx="61156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GB" dirty="0">
              <a:solidFill>
                <a:prstClr val="black"/>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98192" y="476672"/>
            <a:ext cx="4547616" cy="1633728"/>
          </a:xfrm>
          <a:prstGeom prst="rect">
            <a:avLst/>
          </a:prstGeom>
        </p:spPr>
      </p:pic>
    </p:spTree>
    <p:extLst>
      <p:ext uri="{BB962C8B-B14F-4D97-AF65-F5344CB8AC3E}">
        <p14:creationId xmlns:p14="http://schemas.microsoft.com/office/powerpoint/2010/main" val="1482085718"/>
      </p:ext>
    </p:extLst>
  </p:cSld>
  <p:clrMap bg1="lt1" tx1="dk1" bg2="lt2" tx2="dk2" accent1="accent1" accent2="accent2" accent3="accent3" accent4="accent4" accent5="accent5" accent6="accent6" hlink="hlink" folHlink="folHlink"/>
  <p:sldLayoutIdLst>
    <p:sldLayoutId id="2147484267" r:id="rId1"/>
    <p:sldLayoutId id="2147484266" r:id="rId2"/>
    <p:sldLayoutId id="2147484268" r:id="rId3"/>
  </p:sldLayoutIdLst>
  <p:transition spd="slow">
    <p:push dir="u"/>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tact@jesip.org.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jesip.org.uk/what-will-jesip-do/training/police-ambulance-fire-services/jesip-staff-e-learning-package/"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www.jesip.org.uk/"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12.jpg"/><Relationship Id="rId3" Type="http://schemas.openxmlformats.org/officeDocument/2006/relationships/image" Target="../media/image35.jpeg"/><Relationship Id="rId7" Type="http://schemas.openxmlformats.org/officeDocument/2006/relationships/image" Target="../media/image17.jpg"/><Relationship Id="rId12" Type="http://schemas.openxmlformats.org/officeDocument/2006/relationships/image" Target="../media/image11.jpg"/><Relationship Id="rId17" Type="http://schemas.openxmlformats.org/officeDocument/2006/relationships/image" Target="../media/image21.jpg"/><Relationship Id="rId2" Type="http://schemas.openxmlformats.org/officeDocument/2006/relationships/notesSlide" Target="../notesSlides/notesSlide27.xml"/><Relationship Id="rId16"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10.jpg"/><Relationship Id="rId5" Type="http://schemas.openxmlformats.org/officeDocument/2006/relationships/image" Target="../media/image37.jpg"/><Relationship Id="rId15" Type="http://schemas.openxmlformats.org/officeDocument/2006/relationships/image" Target="../media/image14.jpg"/><Relationship Id="rId10" Type="http://schemas.openxmlformats.org/officeDocument/2006/relationships/image" Target="../media/image20.jpg"/><Relationship Id="rId4" Type="http://schemas.openxmlformats.org/officeDocument/2006/relationships/image" Target="../media/image36.jpeg"/><Relationship Id="rId9" Type="http://schemas.openxmlformats.org/officeDocument/2006/relationships/image" Target="../media/image19.jpg"/><Relationship Id="rId14" Type="http://schemas.openxmlformats.org/officeDocument/2006/relationships/image" Target="../media/image13.jpg"/></Relationships>
</file>

<file path=ppt/slides/_rels/slide28.xml.rels><?xml version="1.0" encoding="UTF-8" standalone="yes"?>
<Relationships xmlns="http://schemas.openxmlformats.org/package/2006/relationships"><Relationship Id="rId2" Type="http://schemas.openxmlformats.org/officeDocument/2006/relationships/hyperlink" Target="http://www.jesip.org.uk/"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3" Type="http://schemas.openxmlformats.org/officeDocument/2006/relationships/image" Target="../media/image10.jpg"/><Relationship Id="rId7" Type="http://schemas.openxmlformats.org/officeDocument/2006/relationships/image" Target="../media/image14.jpg"/><Relationship Id="rId12"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 Id="rId1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200" dirty="0" smtClean="0"/>
              <a:t>Presenter Instructions</a:t>
            </a:r>
            <a:br>
              <a:rPr lang="en-GB" sz="3200" dirty="0" smtClean="0"/>
            </a:br>
            <a:r>
              <a:rPr lang="en-GB" sz="3200" dirty="0" smtClean="0"/>
              <a:t>Hide this slide before presenting</a:t>
            </a:r>
            <a:endParaRPr lang="en-GB" sz="3200" dirty="0"/>
          </a:p>
        </p:txBody>
      </p:sp>
      <p:sp>
        <p:nvSpPr>
          <p:cNvPr id="5" name="Content Placeholder 4"/>
          <p:cNvSpPr>
            <a:spLocks noGrp="1"/>
          </p:cNvSpPr>
          <p:nvPr>
            <p:ph idx="1"/>
          </p:nvPr>
        </p:nvSpPr>
        <p:spPr/>
        <p:txBody>
          <a:bodyPr>
            <a:noAutofit/>
          </a:bodyPr>
          <a:lstStyle/>
          <a:p>
            <a:pPr lvl="0"/>
            <a:r>
              <a:rPr lang="en-GB" sz="1500" dirty="0" smtClean="0"/>
              <a:t>The following slides are provided for presenters from emergency services who may use them to update groups of staff with regard to interoperability and JESIP.</a:t>
            </a:r>
          </a:p>
          <a:p>
            <a:pPr lvl="0"/>
            <a:r>
              <a:rPr lang="en-GB" sz="1500" dirty="0" smtClean="0"/>
              <a:t>The slides are mainly self-explanatory and carry core messages developed by the JESIP team. In addition some speaker notes are also provided on specific slides to give supplementary information.</a:t>
            </a:r>
          </a:p>
          <a:p>
            <a:pPr lvl="0"/>
            <a:r>
              <a:rPr lang="en-GB" sz="1500" dirty="0" smtClean="0"/>
              <a:t>We appreciate some presenters may wish to add additional slides to provide context for their audiences, but we request that the slides provided are not amended without consulting the JESIP team in advance.</a:t>
            </a:r>
          </a:p>
          <a:p>
            <a:pPr lvl="0"/>
            <a:r>
              <a:rPr lang="en-GB" sz="1500" dirty="0" smtClean="0"/>
              <a:t>Slides can be hidden from the presentation which means they will not display during a slide show. To hide or unhide slides, use the [Hide Slide] option on the Slide Show menu (MS PowerPoint 2010) or when viewing the presentation in slide sorter view, right mouse click on the slide you wish to hide and choose [Hide Slide] from the menu that appears.</a:t>
            </a:r>
          </a:p>
          <a:p>
            <a:pPr lvl="0"/>
            <a:r>
              <a:rPr lang="en-GB" sz="1500" dirty="0" smtClean="0"/>
              <a:t>The slides have animation effects so that information appears in a way that helps the audience read the slide before the presenter moves to the next point. Please allow time for the animation effects to run to ensure the audience get the maximum benefit from the information provided. </a:t>
            </a:r>
          </a:p>
          <a:p>
            <a:pPr lvl="0"/>
            <a:r>
              <a:rPr lang="en-GB" sz="1500" dirty="0" smtClean="0"/>
              <a:t>This presentation has been generated using MS PowerPoint 2010. This may mean certain graphics or effects may not work in older versions of PowerPoint. A version of this presentation is available in an older format of MS PowerPoint if required and will be available from the JESIP website</a:t>
            </a:r>
            <a:r>
              <a:rPr lang="en-GB" sz="1500" dirty="0" smtClean="0"/>
              <a:t>.</a:t>
            </a:r>
            <a:endParaRPr lang="en-GB" sz="1500" dirty="0"/>
          </a:p>
          <a:p>
            <a:pPr lvl="0"/>
            <a:r>
              <a:rPr lang="en-GB" sz="1500" dirty="0" smtClean="0"/>
              <a:t>For any queries about the presentation, please contact the JESIP team </a:t>
            </a:r>
            <a:r>
              <a:rPr lang="en-GB" sz="1500" dirty="0" smtClean="0"/>
              <a:t>on </a:t>
            </a:r>
            <a:r>
              <a:rPr lang="en-GB" sz="1500" dirty="0" smtClean="0">
                <a:hlinkClick r:id="rId3"/>
              </a:rPr>
              <a:t>contact@jesip.org.uk</a:t>
            </a:r>
            <a:r>
              <a:rPr lang="en-GB" sz="1500" dirty="0" smtClean="0"/>
              <a:t> </a:t>
            </a:r>
            <a:endParaRPr lang="en-GB" sz="1500" dirty="0">
              <a:solidFill>
                <a:srgbClr val="FF0000"/>
              </a:solidFill>
            </a:endParaRPr>
          </a:p>
        </p:txBody>
      </p:sp>
      <p:sp>
        <p:nvSpPr>
          <p:cNvPr id="2" name="Footer Placeholder 1"/>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316472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The impact of social media</a:t>
            </a:r>
            <a:endParaRPr lang="en-GB" dirty="0"/>
          </a:p>
        </p:txBody>
      </p:sp>
      <p:sp>
        <p:nvSpPr>
          <p:cNvPr id="10" name="Content Placeholder 9"/>
          <p:cNvSpPr>
            <a:spLocks noGrp="1"/>
          </p:cNvSpPr>
          <p:nvPr>
            <p:ph sz="half" idx="1"/>
          </p:nvPr>
        </p:nvSpPr>
        <p:spPr/>
        <p:txBody>
          <a:bodyPr>
            <a:normAutofit fontScale="92500" lnSpcReduction="10000"/>
          </a:bodyPr>
          <a:lstStyle/>
          <a:p>
            <a:r>
              <a:rPr lang="en-GB" altLang="en-US" dirty="0" smtClean="0"/>
              <a:t>The increased use of social media has an impact on the response to major incidents</a:t>
            </a:r>
          </a:p>
          <a:p>
            <a:r>
              <a:rPr lang="en-GB" altLang="en-US" dirty="0" smtClean="0"/>
              <a:t>Pictures and videos of events can be shared rapidly by the public</a:t>
            </a:r>
          </a:p>
          <a:p>
            <a:r>
              <a:rPr lang="en-GB" altLang="en-US" dirty="0" smtClean="0"/>
              <a:t>This can inadvertently provide additional challenges for the Responders in charge of the incident</a:t>
            </a:r>
            <a:endParaRPr lang="en-GB" altLang="en-US" dirty="0"/>
          </a:p>
        </p:txBody>
      </p:sp>
      <p:pic>
        <p:nvPicPr>
          <p:cNvPr id="3" name="Content Placeholder 2"/>
          <p:cNvPicPr>
            <a:picLocks noGrp="1" noChangeAspect="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7984" y="1700808"/>
            <a:ext cx="4493299" cy="3744416"/>
          </a:xfrm>
        </p:spPr>
      </p:pic>
      <p:sp>
        <p:nvSpPr>
          <p:cNvPr id="2" name="Footer Placeholder 1"/>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91500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left)">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wipe(left)">
                                      <p:cBhvr>
                                        <p:cTn id="2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dirty="0" smtClean="0"/>
              <a:t>JESIP Overview</a:t>
            </a:r>
          </a:p>
        </p:txBody>
      </p:sp>
      <p:pic>
        <p:nvPicPr>
          <p:cNvPr id="23555" name="Picture 3" descr="100_0249.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805" y="2058957"/>
            <a:ext cx="8521328" cy="38440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GB" smtClean="0"/>
              <a:t>V2.0</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978068898"/>
              </p:ext>
            </p:extLst>
          </p:nvPr>
        </p:nvGraphicFramePr>
        <p:xfrm>
          <a:off x="1115616" y="1135137"/>
          <a:ext cx="7477125" cy="150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3"/>
          <p:cNvGrpSpPr/>
          <p:nvPr/>
        </p:nvGrpSpPr>
        <p:grpSpPr>
          <a:xfrm>
            <a:off x="984176" y="3486112"/>
            <a:ext cx="7632848" cy="2607184"/>
            <a:chOff x="0" y="35407"/>
            <a:chExt cx="8229600" cy="4062240"/>
          </a:xfrm>
          <a:scene3d>
            <a:camera prst="orthographicFront"/>
            <a:lightRig rig="flat" dir="t"/>
          </a:scene3d>
        </p:grpSpPr>
        <p:sp>
          <p:nvSpPr>
            <p:cNvPr id="6" name="Rounded Rectangle 5"/>
            <p:cNvSpPr/>
            <p:nvPr/>
          </p:nvSpPr>
          <p:spPr>
            <a:xfrm>
              <a:off x="0" y="35407"/>
              <a:ext cx="8229600" cy="406224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198302" y="233709"/>
              <a:ext cx="7832996" cy="36656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i="1" kern="1200" dirty="0" smtClean="0"/>
                <a:t>“To ensure that the blue light services are trained and exercised to work together as effectively as possible at all levels of command in response to major or complex incidents </a:t>
              </a:r>
              <a:r>
                <a:rPr lang="en-GB" sz="2800" i="1" dirty="0"/>
                <a:t>s</a:t>
              </a:r>
              <a:r>
                <a:rPr lang="en-GB" sz="2800" i="1" kern="1200" dirty="0" smtClean="0"/>
                <a:t>o that as </a:t>
              </a:r>
              <a:r>
                <a:rPr lang="en-GB" sz="2800" i="1" kern="1200" dirty="0" smtClean="0">
                  <a:solidFill>
                    <a:schemeClr val="bg1"/>
                  </a:solidFill>
                </a:rPr>
                <a:t>many lives as possible can be saved</a:t>
              </a:r>
              <a:r>
                <a:rPr lang="en-GB" sz="2800" i="1" kern="1200" dirty="0" smtClean="0"/>
                <a:t>”</a:t>
              </a:r>
              <a:endParaRPr lang="en-GB" sz="2800" kern="1200" dirty="0"/>
            </a:p>
          </p:txBody>
        </p:sp>
      </p:grpSp>
      <p:sp>
        <p:nvSpPr>
          <p:cNvPr id="8" name="Title 1"/>
          <p:cNvSpPr txBox="1">
            <a:spLocks/>
          </p:cNvSpPr>
          <p:nvPr/>
        </p:nvSpPr>
        <p:spPr>
          <a:xfrm>
            <a:off x="662880" y="221399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Calibri" pitchFamily="34" charset="0"/>
                <a:ea typeface="+mj-ea"/>
                <a:cs typeface="+mj-cs"/>
              </a:rPr>
              <a:t>Aim of the Programme:</a:t>
            </a:r>
            <a:endParaRPr kumimoji="0" lang="en-GB" sz="4000" b="0"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9" name="Title 1"/>
          <p:cNvSpPr txBox="1">
            <a:spLocks/>
          </p:cNvSpPr>
          <p:nvPr/>
        </p:nvSpPr>
        <p:spPr>
          <a:xfrm>
            <a:off x="662880" y="1886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Calibri" pitchFamily="34" charset="0"/>
                <a:ea typeface="+mj-ea"/>
                <a:cs typeface="+mj-cs"/>
              </a:rPr>
              <a:t>JESIP Vision</a:t>
            </a:r>
            <a:endParaRPr kumimoji="0" lang="en-GB" sz="4000" b="0"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 name="Footer Placeholder 1"/>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104039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Why will JESIP help?</a:t>
            </a:r>
            <a:endParaRPr lang="en-GB" dirty="0"/>
          </a:p>
        </p:txBody>
      </p:sp>
      <p:sp>
        <p:nvSpPr>
          <p:cNvPr id="5" name="Content Placeholder 4"/>
          <p:cNvSpPr>
            <a:spLocks noGrp="1"/>
          </p:cNvSpPr>
          <p:nvPr>
            <p:ph idx="1"/>
          </p:nvPr>
        </p:nvSpPr>
        <p:spPr/>
        <p:txBody>
          <a:bodyPr/>
          <a:lstStyle/>
          <a:p>
            <a:r>
              <a:rPr lang="en-GB" dirty="0" smtClean="0"/>
              <a:t>Provides a common way of working together with saving life and reducing harm at its core, underpinned by:</a:t>
            </a:r>
          </a:p>
          <a:p>
            <a:pPr lvl="1"/>
            <a:r>
              <a:rPr lang="en-GB" dirty="0" smtClean="0"/>
              <a:t>Generic roles and responsibilities</a:t>
            </a:r>
          </a:p>
          <a:p>
            <a:pPr lvl="1"/>
            <a:r>
              <a:rPr lang="en-GB" dirty="0" smtClean="0"/>
              <a:t>Key principles of interoperability</a:t>
            </a:r>
          </a:p>
          <a:p>
            <a:pPr lvl="1"/>
            <a:r>
              <a:rPr lang="en-GB" dirty="0" smtClean="0"/>
              <a:t>A single decision model for making joint decisions</a:t>
            </a:r>
          </a:p>
          <a:p>
            <a:pPr lvl="1"/>
            <a:r>
              <a:rPr lang="en-GB" dirty="0" smtClean="0"/>
              <a:t>A single model for the attainment of shared situational awareness</a:t>
            </a:r>
            <a:endParaRPr lang="en-GB" dirty="0"/>
          </a:p>
        </p:txBody>
      </p:sp>
      <p:sp>
        <p:nvSpPr>
          <p:cNvPr id="3" name="Footer Placeholder 2"/>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106386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dirty="0" smtClean="0"/>
              <a:t>JESIP Doctrine - explained</a:t>
            </a:r>
          </a:p>
        </p:txBody>
      </p:sp>
      <p:grpSp>
        <p:nvGrpSpPr>
          <p:cNvPr id="29699" name="Group 7"/>
          <p:cNvGrpSpPr>
            <a:grpSpLocks/>
          </p:cNvGrpSpPr>
          <p:nvPr/>
        </p:nvGrpSpPr>
        <p:grpSpPr bwMode="auto">
          <a:xfrm>
            <a:off x="1304132" y="1772816"/>
            <a:ext cx="6535737" cy="4545013"/>
            <a:chOff x="1258888" y="1844675"/>
            <a:chExt cx="6535737" cy="4545013"/>
          </a:xfrm>
        </p:grpSpPr>
        <p:pic>
          <p:nvPicPr>
            <p:cNvPr id="297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1844675"/>
              <a:ext cx="3222625"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844675"/>
              <a:ext cx="3222625"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076825" y="2276475"/>
              <a:ext cx="2374900" cy="369888"/>
            </a:xfrm>
            <a:prstGeom prst="rect">
              <a:avLst/>
            </a:prstGeom>
            <a:solidFill>
              <a:schemeClr val="bg1"/>
            </a:solidFill>
          </p:spPr>
          <p:txBody>
            <a:bodyPr lIns="0">
              <a:spAutoFit/>
            </a:bodyPr>
            <a:lstStyle/>
            <a:p>
              <a:pPr>
                <a:defRPr/>
              </a:pPr>
              <a:r>
                <a:rPr lang="en-GB" b="1" dirty="0">
                  <a:solidFill>
                    <a:schemeClr val="bg1">
                      <a:lumMod val="50000"/>
                    </a:schemeClr>
                  </a:solidFill>
                  <a:latin typeface="+mn-lt"/>
                </a:rPr>
                <a:t>Contents</a:t>
              </a:r>
            </a:p>
          </p:txBody>
        </p:sp>
        <p:sp>
          <p:nvSpPr>
            <p:cNvPr id="7" name="TextBox 6"/>
            <p:cNvSpPr txBox="1"/>
            <p:nvPr/>
          </p:nvSpPr>
          <p:spPr>
            <a:xfrm>
              <a:off x="4859338" y="2708275"/>
              <a:ext cx="2808287" cy="3493264"/>
            </a:xfrm>
            <a:prstGeom prst="rect">
              <a:avLst/>
            </a:prstGeom>
            <a:solidFill>
              <a:schemeClr val="bg1"/>
            </a:solidFill>
          </p:spPr>
          <p:txBody>
            <a:bodyPr lIns="0">
              <a:spAutoFit/>
            </a:bodyPr>
            <a:lstStyle/>
            <a:p>
              <a:pPr marL="628650" indent="-628650">
                <a:defRPr/>
              </a:pPr>
              <a:r>
                <a:rPr lang="en-GB" sz="1600" b="1" dirty="0">
                  <a:solidFill>
                    <a:schemeClr val="tx2"/>
                  </a:solidFill>
                  <a:latin typeface="+mn-lt"/>
                </a:rPr>
                <a:t>Part 1: Principles for joint </a:t>
              </a:r>
              <a:r>
                <a:rPr lang="en-GB" sz="1600" b="1" dirty="0" smtClean="0">
                  <a:solidFill>
                    <a:schemeClr val="tx2"/>
                  </a:solidFill>
                  <a:latin typeface="+mn-lt"/>
                </a:rPr>
                <a:t>working</a:t>
              </a:r>
              <a:endParaRPr lang="en-GB" sz="1600" b="1" dirty="0">
                <a:solidFill>
                  <a:schemeClr val="tx2"/>
                </a:solidFill>
                <a:latin typeface="+mn-lt"/>
              </a:endParaRPr>
            </a:p>
            <a:p>
              <a:pPr>
                <a:defRPr/>
              </a:pPr>
              <a:endParaRPr lang="en-GB" sz="1600" b="1" dirty="0">
                <a:latin typeface="+mn-lt"/>
              </a:endParaRPr>
            </a:p>
            <a:p>
              <a:pPr>
                <a:defRPr/>
              </a:pPr>
              <a:r>
                <a:rPr lang="en-GB" sz="1600" b="1" dirty="0">
                  <a:solidFill>
                    <a:schemeClr val="tx2"/>
                  </a:solidFill>
                  <a:latin typeface="+mn-lt"/>
                </a:rPr>
                <a:t>Part 2: Ways of working</a:t>
              </a:r>
            </a:p>
            <a:p>
              <a:pPr lvl="1">
                <a:defRPr/>
              </a:pPr>
              <a:r>
                <a:rPr lang="en-GB" sz="1600" dirty="0">
                  <a:latin typeface="+mn-lt"/>
                </a:rPr>
                <a:t>The Joint Decision Model</a:t>
              </a:r>
            </a:p>
            <a:p>
              <a:pPr>
                <a:defRPr/>
              </a:pPr>
              <a:endParaRPr lang="en-GB" sz="1600" b="1" dirty="0">
                <a:solidFill>
                  <a:schemeClr val="tx2"/>
                </a:solidFill>
                <a:latin typeface="+mn-lt"/>
              </a:endParaRPr>
            </a:p>
            <a:p>
              <a:pPr>
                <a:defRPr/>
              </a:pPr>
              <a:r>
                <a:rPr lang="en-GB" sz="1600" b="1" dirty="0">
                  <a:solidFill>
                    <a:schemeClr val="tx2"/>
                  </a:solidFill>
                  <a:latin typeface="+mn-lt"/>
                </a:rPr>
                <a:t>Annexes:</a:t>
              </a:r>
            </a:p>
            <a:p>
              <a:pPr lvl="1">
                <a:defRPr/>
              </a:pPr>
              <a:r>
                <a:rPr lang="en-GB" sz="1600" dirty="0">
                  <a:latin typeface="+mn-lt"/>
                </a:rPr>
                <a:t>Common terminology and map symbology</a:t>
              </a:r>
            </a:p>
            <a:p>
              <a:pPr lvl="1">
                <a:spcBef>
                  <a:spcPts val="600"/>
                </a:spcBef>
                <a:defRPr/>
              </a:pPr>
              <a:r>
                <a:rPr lang="en-GB" sz="1600" dirty="0">
                  <a:latin typeface="+mn-lt"/>
                </a:rPr>
                <a:t>Operational, Tactical and Strategic Commander roles and responsibilities</a:t>
              </a:r>
            </a:p>
            <a:p>
              <a:pPr>
                <a:defRPr/>
              </a:pPr>
              <a:endParaRPr lang="en-GB" sz="2400" dirty="0">
                <a:solidFill>
                  <a:schemeClr val="bg1">
                    <a:lumMod val="50000"/>
                  </a:schemeClr>
                </a:solidFill>
                <a:latin typeface="+mn-lt"/>
              </a:endParaRPr>
            </a:p>
          </p:txBody>
        </p:sp>
      </p:grpSp>
      <p:sp>
        <p:nvSpPr>
          <p:cNvPr id="2" name="Footer Placeholder 1"/>
          <p:cNvSpPr>
            <a:spLocks noGrp="1"/>
          </p:cNvSpPr>
          <p:nvPr>
            <p:ph type="ftr" sz="quarter" idx="11"/>
          </p:nvPr>
        </p:nvSpPr>
        <p:spPr/>
        <p:txBody>
          <a:bodyPr/>
          <a:lstStyle/>
          <a:p>
            <a:pPr>
              <a:defRPr/>
            </a:pPr>
            <a:r>
              <a:rPr lang="en-GB" smtClean="0"/>
              <a:t>V2.0</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left)">
                                      <p:cBhvr>
                                        <p:cTn id="7"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r>
              <a:rPr lang="en-GB" altLang="en-US" dirty="0" smtClean="0"/>
              <a:t>Principles for joint working</a:t>
            </a:r>
          </a:p>
        </p:txBody>
      </p:sp>
      <p:graphicFrame>
        <p:nvGraphicFramePr>
          <p:cNvPr id="3" name="Diagram 2"/>
          <p:cNvGraphicFramePr/>
          <p:nvPr>
            <p:extLst>
              <p:ext uri="{D42A27DB-BD31-4B8C-83A1-F6EECF244321}">
                <p14:modId xmlns:p14="http://schemas.microsoft.com/office/powerpoint/2010/main" val="3067451659"/>
              </p:ext>
            </p:extLst>
          </p:nvPr>
        </p:nvGraphicFramePr>
        <p:xfrm>
          <a:off x="539552" y="2924944"/>
          <a:ext cx="8424936" cy="123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11188" y="1484784"/>
            <a:ext cx="7921625" cy="1538883"/>
          </a:xfrm>
          <a:prstGeom prst="rect">
            <a:avLst/>
          </a:prstGeom>
        </p:spPr>
        <p:txBody>
          <a:bodyPr>
            <a:spAutoFit/>
          </a:bodyPr>
          <a:lstStyle/>
          <a:p>
            <a:pPr>
              <a:defRPr/>
            </a:pPr>
            <a:r>
              <a:rPr lang="en-GB" sz="2400" b="1" dirty="0">
                <a:solidFill>
                  <a:schemeClr val="accent1">
                    <a:lumMod val="50000"/>
                  </a:schemeClr>
                </a:solidFill>
                <a:latin typeface="+mn-lt"/>
              </a:rPr>
              <a:t>Five key principles</a:t>
            </a:r>
          </a:p>
          <a:p>
            <a:pPr algn="just">
              <a:defRPr/>
            </a:pPr>
            <a:endParaRPr lang="en-GB" sz="1600" dirty="0">
              <a:latin typeface="+mn-lt"/>
            </a:endParaRPr>
          </a:p>
          <a:p>
            <a:pPr algn="just">
              <a:defRPr/>
            </a:pPr>
            <a:r>
              <a:rPr lang="en-GB" dirty="0">
                <a:latin typeface="+mn-lt"/>
              </a:rPr>
              <a:t>The </a:t>
            </a:r>
            <a:r>
              <a:rPr lang="en-GB" dirty="0" smtClean="0">
                <a:latin typeface="+mn-lt"/>
              </a:rPr>
              <a:t>Joint Doctrine sets </a:t>
            </a:r>
            <a:r>
              <a:rPr lang="en-GB" dirty="0">
                <a:latin typeface="+mn-lt"/>
              </a:rPr>
              <a:t>out five principles which must be applied by responders when they are determining an appropriate course of action in the response to and co-ordination of an emergency</a:t>
            </a:r>
            <a:r>
              <a:rPr lang="en-GB" dirty="0" smtClean="0">
                <a:latin typeface="+mn-lt"/>
              </a:rPr>
              <a:t>.</a:t>
            </a:r>
            <a:endParaRPr lang="en-GB" dirty="0">
              <a:latin typeface="+mn-lt"/>
            </a:endParaRPr>
          </a:p>
        </p:txBody>
      </p:sp>
      <p:sp>
        <p:nvSpPr>
          <p:cNvPr id="2" name="TextBox 1"/>
          <p:cNvSpPr txBox="1"/>
          <p:nvPr/>
        </p:nvSpPr>
        <p:spPr>
          <a:xfrm>
            <a:off x="611188" y="4221088"/>
            <a:ext cx="8209284" cy="1938992"/>
          </a:xfrm>
          <a:prstGeom prst="rect">
            <a:avLst/>
          </a:prstGeom>
          <a:noFill/>
        </p:spPr>
        <p:txBody>
          <a:bodyPr wrap="square" rtlCol="0">
            <a:spAutoFit/>
          </a:bodyPr>
          <a:lstStyle/>
          <a:p>
            <a:pPr algn="just">
              <a:defRPr/>
            </a:pPr>
            <a:r>
              <a:rPr lang="en-GB" sz="2000" dirty="0">
                <a:latin typeface="+mn-lt"/>
              </a:rPr>
              <a:t>At the scene, the expected sequence of actions to follow these principles would </a:t>
            </a:r>
            <a:r>
              <a:rPr lang="en-GB" sz="2000" dirty="0" smtClean="0">
                <a:latin typeface="+mn-lt"/>
              </a:rPr>
              <a:t>comprise:</a:t>
            </a:r>
          </a:p>
          <a:p>
            <a:pPr marL="342900" indent="-342900" algn="just">
              <a:buFont typeface="Arial" panose="020B0604020202020204" pitchFamily="34" charset="0"/>
              <a:buChar char="•"/>
              <a:defRPr/>
            </a:pPr>
            <a:r>
              <a:rPr lang="en-GB" sz="2000" dirty="0" smtClean="0">
                <a:latin typeface="+mn-lt"/>
              </a:rPr>
              <a:t>the </a:t>
            </a:r>
            <a:r>
              <a:rPr lang="en-GB" sz="2000" dirty="0">
                <a:latin typeface="+mn-lt"/>
              </a:rPr>
              <a:t>first meeting of police, fire and ambulance r</a:t>
            </a:r>
            <a:r>
              <a:rPr lang="en-GB" sz="2000" dirty="0" smtClean="0">
                <a:latin typeface="+mn-lt"/>
              </a:rPr>
              <a:t>esponders </a:t>
            </a:r>
            <a:r>
              <a:rPr lang="en-GB" sz="2000" dirty="0">
                <a:latin typeface="+mn-lt"/>
              </a:rPr>
              <a:t>(</a:t>
            </a:r>
            <a:r>
              <a:rPr lang="en-GB" sz="2000" b="1" dirty="0">
                <a:solidFill>
                  <a:schemeClr val="accent1">
                    <a:lumMod val="50000"/>
                  </a:schemeClr>
                </a:solidFill>
                <a:latin typeface="+mn-lt"/>
              </a:rPr>
              <a:t>co-location</a:t>
            </a:r>
            <a:r>
              <a:rPr lang="en-GB" sz="2000" dirty="0" smtClean="0">
                <a:latin typeface="+mn-lt"/>
              </a:rPr>
              <a:t>);</a:t>
            </a:r>
          </a:p>
          <a:p>
            <a:pPr marL="342900" indent="-342900" algn="just">
              <a:buFont typeface="Arial" panose="020B0604020202020204" pitchFamily="34" charset="0"/>
              <a:buChar char="•"/>
              <a:defRPr/>
            </a:pPr>
            <a:r>
              <a:rPr lang="en-GB" sz="2000" dirty="0" smtClean="0">
                <a:latin typeface="+mn-lt"/>
              </a:rPr>
              <a:t>a </a:t>
            </a:r>
            <a:r>
              <a:rPr lang="en-GB" sz="2000" dirty="0">
                <a:latin typeface="+mn-lt"/>
              </a:rPr>
              <a:t>joint assessment of the situation and prevailing risks (</a:t>
            </a:r>
            <a:r>
              <a:rPr lang="en-GB" sz="2000" b="1" dirty="0">
                <a:solidFill>
                  <a:schemeClr val="accent1">
                    <a:lumMod val="50000"/>
                  </a:schemeClr>
                </a:solidFill>
                <a:latin typeface="+mn-lt"/>
              </a:rPr>
              <a:t>communication, joint </a:t>
            </a:r>
            <a:r>
              <a:rPr lang="en-GB" sz="2000" b="1" dirty="0" smtClean="0">
                <a:solidFill>
                  <a:schemeClr val="accent1">
                    <a:lumMod val="50000"/>
                  </a:schemeClr>
                </a:solidFill>
                <a:latin typeface="+mn-lt"/>
              </a:rPr>
              <a:t>understanding of risk and </a:t>
            </a:r>
            <a:r>
              <a:rPr lang="en-GB" sz="2000" b="1" dirty="0">
                <a:solidFill>
                  <a:schemeClr val="accent1">
                    <a:lumMod val="50000"/>
                  </a:schemeClr>
                </a:solidFill>
                <a:latin typeface="+mn-lt"/>
              </a:rPr>
              <a:t>shared situational awareness</a:t>
            </a:r>
            <a:r>
              <a:rPr lang="en-GB" sz="2000" dirty="0">
                <a:latin typeface="+mn-lt"/>
              </a:rPr>
              <a:t>); </a:t>
            </a:r>
            <a:r>
              <a:rPr lang="en-GB" sz="2000" dirty="0" smtClean="0">
                <a:latin typeface="+mn-lt"/>
              </a:rPr>
              <a:t>and,</a:t>
            </a:r>
          </a:p>
          <a:p>
            <a:pPr marL="342900" indent="-342900" algn="just">
              <a:buFont typeface="Arial" panose="020B0604020202020204" pitchFamily="34" charset="0"/>
              <a:buChar char="•"/>
              <a:defRPr/>
            </a:pPr>
            <a:r>
              <a:rPr lang="en-GB" sz="2000" dirty="0" smtClean="0">
                <a:latin typeface="+mn-lt"/>
              </a:rPr>
              <a:t>a </a:t>
            </a:r>
            <a:r>
              <a:rPr lang="en-GB" sz="2000" b="1" dirty="0">
                <a:solidFill>
                  <a:schemeClr val="accent1">
                    <a:lumMod val="50000"/>
                  </a:schemeClr>
                </a:solidFill>
                <a:latin typeface="+mn-lt"/>
              </a:rPr>
              <a:t>co-ordinated</a:t>
            </a:r>
            <a:r>
              <a:rPr lang="en-GB" sz="2000" dirty="0">
                <a:latin typeface="+mn-lt"/>
              </a:rPr>
              <a:t> plan for action</a:t>
            </a:r>
            <a:r>
              <a:rPr lang="en-GB" sz="2000" dirty="0" smtClean="0">
                <a:latin typeface="+mn-lt"/>
              </a:rPr>
              <a:t>.</a:t>
            </a:r>
          </a:p>
        </p:txBody>
      </p:sp>
      <p:sp>
        <p:nvSpPr>
          <p:cNvPr id="5" name="Footer Placeholder 4"/>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320058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up)">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up)">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up)">
                                      <p:cBhvr>
                                        <p:cTn id="3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9208" y="188640"/>
            <a:ext cx="7787208" cy="1008112"/>
          </a:xfrm>
        </p:spPr>
        <p:txBody>
          <a:bodyPr>
            <a:noAutofit/>
          </a:bodyPr>
          <a:lstStyle/>
          <a:p>
            <a:r>
              <a:rPr lang="en-GB" sz="3200" dirty="0" smtClean="0"/>
              <a:t>Ways of Working</a:t>
            </a:r>
            <a:endParaRPr lang="en-GB" sz="3200"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63723" y="1484784"/>
            <a:ext cx="4156559" cy="5112568"/>
          </a:xfrm>
          <a:prstGeom prst="rect">
            <a:avLst/>
          </a:prstGeom>
          <a:ln w="88900" cap="sq" cmpd="thickThin">
            <a:solidFill>
              <a:srgbClr val="000000"/>
            </a:solidFill>
            <a:prstDash val="solid"/>
            <a:miter lim="800000"/>
          </a:ln>
          <a:effectLst>
            <a:innerShdw blurRad="76200">
              <a:srgbClr val="000000"/>
            </a:innerShdw>
          </a:effectLst>
        </p:spPr>
      </p:pic>
      <p:sp>
        <p:nvSpPr>
          <p:cNvPr id="8" name="Content Placeholder 7"/>
          <p:cNvSpPr>
            <a:spLocks noGrp="1"/>
          </p:cNvSpPr>
          <p:nvPr>
            <p:ph sz="half" idx="2"/>
          </p:nvPr>
        </p:nvSpPr>
        <p:spPr>
          <a:xfrm>
            <a:off x="5436096" y="1600200"/>
            <a:ext cx="3168352" cy="4925144"/>
          </a:xfrm>
        </p:spPr>
        <p:txBody>
          <a:bodyPr>
            <a:normAutofit lnSpcReduction="10000"/>
          </a:bodyPr>
          <a:lstStyle/>
          <a:p>
            <a:r>
              <a:rPr lang="en-GB" dirty="0" smtClean="0"/>
              <a:t>The five principles are part of the ways of working in the Joint Doctrine</a:t>
            </a:r>
          </a:p>
          <a:p>
            <a:r>
              <a:rPr lang="en-GB" dirty="0" smtClean="0"/>
              <a:t>They aim to help responders improve the initial incident response sometimes known as </a:t>
            </a:r>
            <a:r>
              <a:rPr lang="en-GB" i="1" dirty="0" smtClean="0"/>
              <a:t>“the golden hour”</a:t>
            </a:r>
          </a:p>
        </p:txBody>
      </p:sp>
      <p:sp>
        <p:nvSpPr>
          <p:cNvPr id="2" name="Footer Placeholder 1"/>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107606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GB" altLang="en-US" sz="3600" dirty="0" smtClean="0"/>
              <a:t>Joint Decision Model</a:t>
            </a:r>
          </a:p>
        </p:txBody>
      </p:sp>
      <p:pic>
        <p:nvPicPr>
          <p:cNvPr id="5"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97142" y="1772816"/>
            <a:ext cx="6091082" cy="4320480"/>
          </a:xfrm>
        </p:spPr>
      </p:pic>
      <p:sp>
        <p:nvSpPr>
          <p:cNvPr id="7" name="Content Placeholder 6"/>
          <p:cNvSpPr>
            <a:spLocks noGrp="1"/>
          </p:cNvSpPr>
          <p:nvPr>
            <p:ph sz="half" idx="2"/>
          </p:nvPr>
        </p:nvSpPr>
        <p:spPr>
          <a:xfrm>
            <a:off x="6217840" y="1600200"/>
            <a:ext cx="2818656" cy="4525963"/>
          </a:xfrm>
        </p:spPr>
        <p:txBody>
          <a:bodyPr>
            <a:normAutofit lnSpcReduction="10000"/>
          </a:bodyPr>
          <a:lstStyle/>
          <a:p>
            <a:r>
              <a:rPr lang="en-GB" altLang="en-US" dirty="0"/>
              <a:t>The Joint Decision Model (JDM</a:t>
            </a:r>
            <a:r>
              <a:rPr lang="en-GB" altLang="en-US" dirty="0" smtClean="0"/>
              <a:t>)</a:t>
            </a:r>
          </a:p>
          <a:p>
            <a:r>
              <a:rPr lang="en-GB" dirty="0" smtClean="0"/>
              <a:t>A common model used nationally</a:t>
            </a:r>
          </a:p>
          <a:p>
            <a:r>
              <a:rPr lang="en-GB" dirty="0" smtClean="0"/>
              <a:t>To </a:t>
            </a:r>
            <a:r>
              <a:rPr lang="en-GB" dirty="0"/>
              <a:t>enable </a:t>
            </a:r>
            <a:r>
              <a:rPr lang="en-GB" dirty="0" smtClean="0"/>
              <a:t>Responders to </a:t>
            </a:r>
            <a:r>
              <a:rPr lang="en-GB" dirty="0"/>
              <a:t>make effective decisions </a:t>
            </a:r>
            <a:r>
              <a:rPr lang="en-GB" dirty="0" smtClean="0"/>
              <a:t>together</a:t>
            </a:r>
            <a:endParaRPr lang="en-GB" altLang="en-US" dirty="0" smtClean="0"/>
          </a:p>
          <a:p>
            <a:endParaRPr lang="en-GB" dirty="0"/>
          </a:p>
        </p:txBody>
      </p:sp>
      <p:sp>
        <p:nvSpPr>
          <p:cNvPr id="2" name="Footer Placeholder 1"/>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300512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Using the JDM</a:t>
            </a:r>
            <a:endParaRPr lang="en-GB" dirty="0">
              <a:solidFill>
                <a:srgbClr val="FF0000"/>
              </a:solidFill>
            </a:endParaRPr>
          </a:p>
        </p:txBody>
      </p:sp>
      <p:sp>
        <p:nvSpPr>
          <p:cNvPr id="4" name="Content Placeholder 3"/>
          <p:cNvSpPr>
            <a:spLocks noGrp="1"/>
          </p:cNvSpPr>
          <p:nvPr>
            <p:ph idx="1"/>
          </p:nvPr>
        </p:nvSpPr>
        <p:spPr>
          <a:xfrm>
            <a:off x="611560" y="1340769"/>
            <a:ext cx="8108464" cy="2520279"/>
          </a:xfrm>
        </p:spPr>
        <p:txBody>
          <a:bodyPr>
            <a:normAutofit lnSpcReduction="10000"/>
          </a:bodyPr>
          <a:lstStyle/>
          <a:p>
            <a:r>
              <a:rPr lang="en-GB" dirty="0"/>
              <a:t>The </a:t>
            </a:r>
            <a:r>
              <a:rPr lang="en-GB" dirty="0" smtClean="0"/>
              <a:t>JDM will </a:t>
            </a:r>
            <a:r>
              <a:rPr lang="en-GB" dirty="0"/>
              <a:t>help </a:t>
            </a:r>
            <a:r>
              <a:rPr lang="en-GB" dirty="0" smtClean="0"/>
              <a:t>responders</a:t>
            </a:r>
            <a:r>
              <a:rPr lang="en-GB" dirty="0" smtClean="0">
                <a:solidFill>
                  <a:srgbClr val="FF0000"/>
                </a:solidFill>
              </a:rPr>
              <a:t> </a:t>
            </a:r>
            <a:r>
              <a:rPr lang="en-GB" dirty="0" smtClean="0"/>
              <a:t>bring </a:t>
            </a:r>
            <a:r>
              <a:rPr lang="en-GB" dirty="0"/>
              <a:t>together available information, reconcile objectives and then make effective decisions together. </a:t>
            </a:r>
          </a:p>
          <a:p>
            <a:r>
              <a:rPr lang="en-GB" altLang="en-US" dirty="0" smtClean="0">
                <a:latin typeface="Calibri" pitchFamily="34" charset="0"/>
                <a:ea typeface="Calibri" pitchFamily="34" charset="0"/>
                <a:cs typeface="Times New Roman" pitchFamily="18" charset="0"/>
              </a:rPr>
              <a:t>It </a:t>
            </a:r>
            <a:r>
              <a:rPr lang="en-GB" altLang="en-US" dirty="0">
                <a:latin typeface="Calibri" pitchFamily="34" charset="0"/>
                <a:ea typeface="Calibri" pitchFamily="34" charset="0"/>
                <a:cs typeface="Times New Roman" pitchFamily="18" charset="0"/>
              </a:rPr>
              <a:t>is organised around three primary considerations:</a:t>
            </a:r>
            <a:endParaRPr lang="en-GB" altLang="en-US" sz="3600" dirty="0">
              <a:latin typeface="Arial" pitchFamily="34" charset="0"/>
              <a:cs typeface="Arial" pitchFamily="34" charset="0"/>
            </a:endParaRPr>
          </a:p>
          <a:p>
            <a:pPr marL="0" indent="0" algn="ctr">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236445396"/>
              </p:ext>
            </p:extLst>
          </p:nvPr>
        </p:nvGraphicFramePr>
        <p:xfrm>
          <a:off x="827584" y="4077072"/>
          <a:ext cx="7920879" cy="2593848"/>
        </p:xfrm>
        <a:graphic>
          <a:graphicData uri="http://schemas.openxmlformats.org/drawingml/2006/table">
            <a:tbl>
              <a:tblPr firstRow="1" bandRow="1">
                <a:tableStyleId>{5C22544A-7EE6-4342-B048-85BDC9FD1C3A}</a:tableStyleId>
              </a:tblPr>
              <a:tblGrid>
                <a:gridCol w="2640293"/>
                <a:gridCol w="2640293"/>
                <a:gridCol w="2640293"/>
              </a:tblGrid>
              <a:tr h="267455">
                <a:tc>
                  <a:txBody>
                    <a:bodyPr/>
                    <a:lstStyle/>
                    <a:p>
                      <a:pPr algn="ctr">
                        <a:lnSpc>
                          <a:spcPct val="115000"/>
                        </a:lnSpc>
                        <a:spcAft>
                          <a:spcPts val="0"/>
                        </a:spcAft>
                      </a:pPr>
                      <a:r>
                        <a:rPr lang="en-GB" sz="2000" dirty="0">
                          <a:effectLst/>
                        </a:rPr>
                        <a:t>Situation</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dirty="0">
                          <a:effectLst/>
                        </a:rPr>
                        <a:t>Direction</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dirty="0">
                          <a:effectLst/>
                        </a:rPr>
                        <a:t>Action</a:t>
                      </a:r>
                      <a:endParaRPr lang="en-GB" sz="1400" dirty="0">
                        <a:effectLst/>
                        <a:latin typeface="Calibri"/>
                        <a:ea typeface="Calibri"/>
                        <a:cs typeface="Times New Roman"/>
                      </a:endParaRPr>
                    </a:p>
                  </a:txBody>
                  <a:tcPr marL="68580" marR="68580" marT="0" marB="0"/>
                </a:tc>
              </a:tr>
              <a:tr h="1820777">
                <a:tc>
                  <a:txBody>
                    <a:bodyPr/>
                    <a:lstStyle/>
                    <a:p>
                      <a:pPr algn="ctr">
                        <a:lnSpc>
                          <a:spcPct val="115000"/>
                        </a:lnSpc>
                        <a:spcAft>
                          <a:spcPts val="0"/>
                        </a:spcAft>
                      </a:pPr>
                      <a:r>
                        <a:rPr lang="en-GB" sz="1600" dirty="0">
                          <a:effectLst/>
                        </a:rPr>
                        <a:t>What is happening?</a:t>
                      </a:r>
                      <a:endParaRPr lang="en-GB" sz="1400" dirty="0">
                        <a:effectLst/>
                      </a:endParaRPr>
                    </a:p>
                    <a:p>
                      <a:pPr algn="ctr">
                        <a:lnSpc>
                          <a:spcPct val="115000"/>
                        </a:lnSpc>
                        <a:spcAft>
                          <a:spcPts val="0"/>
                        </a:spcAft>
                      </a:pPr>
                      <a:r>
                        <a:rPr lang="en-GB" sz="1600" dirty="0">
                          <a:effectLst/>
                        </a:rPr>
                        <a:t>What are the impacts?</a:t>
                      </a:r>
                      <a:endParaRPr lang="en-GB" sz="1400" dirty="0">
                        <a:effectLst/>
                      </a:endParaRPr>
                    </a:p>
                    <a:p>
                      <a:pPr algn="ctr">
                        <a:lnSpc>
                          <a:spcPct val="115000"/>
                        </a:lnSpc>
                        <a:spcAft>
                          <a:spcPts val="0"/>
                        </a:spcAft>
                      </a:pPr>
                      <a:r>
                        <a:rPr lang="en-GB" sz="1600" dirty="0">
                          <a:effectLst/>
                        </a:rPr>
                        <a:t>What are the risks?</a:t>
                      </a:r>
                      <a:endParaRPr lang="en-GB" sz="1400" dirty="0">
                        <a:effectLst/>
                      </a:endParaRPr>
                    </a:p>
                    <a:p>
                      <a:pPr algn="ctr">
                        <a:lnSpc>
                          <a:spcPct val="115000"/>
                        </a:lnSpc>
                        <a:spcAft>
                          <a:spcPts val="0"/>
                        </a:spcAft>
                      </a:pPr>
                      <a:r>
                        <a:rPr lang="en-GB" sz="1600" dirty="0">
                          <a:effectLst/>
                        </a:rPr>
                        <a:t>What might happen and what is being done about it?</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smtClean="0">
                          <a:effectLst/>
                        </a:rPr>
                        <a:t>What do you want/need to achieve in the first hour?</a:t>
                      </a:r>
                      <a:endParaRPr lang="en-GB" sz="1400" dirty="0">
                        <a:effectLst/>
                      </a:endParaRPr>
                    </a:p>
                    <a:p>
                      <a:pPr algn="ctr">
                        <a:lnSpc>
                          <a:spcPct val="115000"/>
                        </a:lnSpc>
                        <a:spcAft>
                          <a:spcPts val="0"/>
                        </a:spcAft>
                      </a:pPr>
                      <a:r>
                        <a:rPr lang="en-GB" sz="1600" dirty="0">
                          <a:effectLst/>
                        </a:rPr>
                        <a:t>What are the aims and objectives of the emergency response?</a:t>
                      </a:r>
                      <a:endParaRPr lang="en-GB" sz="1400" dirty="0">
                        <a:effectLst/>
                      </a:endParaRPr>
                    </a:p>
                    <a:p>
                      <a:pPr algn="ctr">
                        <a:lnSpc>
                          <a:spcPct val="115000"/>
                        </a:lnSpc>
                        <a:spcAft>
                          <a:spcPts val="0"/>
                        </a:spcAft>
                      </a:pPr>
                      <a:r>
                        <a:rPr lang="en-GB" sz="1600" dirty="0">
                          <a:effectLst/>
                        </a:rPr>
                        <a:t>What overarching values and priorities will inform and guide this?</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a:effectLst/>
                        </a:rPr>
                        <a:t>What </a:t>
                      </a:r>
                      <a:r>
                        <a:rPr lang="en-GB" sz="1600" dirty="0" smtClean="0">
                          <a:effectLst/>
                        </a:rPr>
                        <a:t>do you need to do to  </a:t>
                      </a:r>
                      <a:r>
                        <a:rPr lang="en-GB" sz="1600" dirty="0">
                          <a:effectLst/>
                        </a:rPr>
                        <a:t>resolve the situation and achieve </a:t>
                      </a:r>
                      <a:r>
                        <a:rPr lang="en-GB" sz="1600" dirty="0" smtClean="0">
                          <a:effectLst/>
                        </a:rPr>
                        <a:t>your</a:t>
                      </a:r>
                      <a:r>
                        <a:rPr lang="en-GB" sz="1600" baseline="0" dirty="0" smtClean="0">
                          <a:effectLst/>
                        </a:rPr>
                        <a:t> desired outcomes.</a:t>
                      </a:r>
                      <a:endParaRPr lang="en-GB" sz="1400" dirty="0">
                        <a:effectLst/>
                        <a:latin typeface="Calibri"/>
                        <a:ea typeface="Calibri"/>
                        <a:cs typeface="Times New Roman"/>
                      </a:endParaRPr>
                    </a:p>
                  </a:txBody>
                  <a:tcPr marL="68580" marR="68580" marT="0" marB="0"/>
                </a:tc>
              </a:tr>
            </a:tbl>
          </a:graphicData>
        </a:graphic>
      </p:graphicFrame>
      <p:sp>
        <p:nvSpPr>
          <p:cNvPr id="2" name="Footer Placeholder 1"/>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418544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dirty="0" smtClean="0"/>
              <a:t>Understanding the JDM</a:t>
            </a:r>
          </a:p>
        </p:txBody>
      </p:sp>
      <p:pic>
        <p:nvPicPr>
          <p:cNvPr id="37891"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9992" y="1698625"/>
            <a:ext cx="4464496" cy="38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92138" y="1405800"/>
            <a:ext cx="3763838" cy="4231928"/>
          </a:xfrm>
          <a:prstGeom prst="rect">
            <a:avLst/>
          </a:prstGeom>
        </p:spPr>
        <p:txBody>
          <a:bodyPr wrap="square">
            <a:spAutoFit/>
          </a:bodyPr>
          <a:lstStyle/>
          <a:p>
            <a:pPr marL="342900" indent="-342900">
              <a:spcAft>
                <a:spcPts val="600"/>
              </a:spcAft>
              <a:buFont typeface="Arial" panose="020B0604020202020204" pitchFamily="34" charset="0"/>
              <a:buChar char="•"/>
              <a:defRPr/>
            </a:pPr>
            <a:r>
              <a:rPr lang="en-GB" sz="2400" dirty="0" smtClean="0">
                <a:latin typeface="+mn-lt"/>
              </a:rPr>
              <a:t>Using </a:t>
            </a:r>
            <a:r>
              <a:rPr lang="en-GB" sz="2400" dirty="0">
                <a:latin typeface="+mn-lt"/>
              </a:rPr>
              <a:t>the JDM will help to establish </a:t>
            </a:r>
            <a:r>
              <a:rPr lang="en-GB" sz="2400" b="1" dirty="0">
                <a:solidFill>
                  <a:schemeClr val="accent1">
                    <a:lumMod val="50000"/>
                  </a:schemeClr>
                </a:solidFill>
                <a:latin typeface="+mn-lt"/>
              </a:rPr>
              <a:t>shared situational awareness</a:t>
            </a:r>
            <a:r>
              <a:rPr lang="en-GB" sz="2400" dirty="0">
                <a:solidFill>
                  <a:schemeClr val="accent1">
                    <a:lumMod val="50000"/>
                  </a:schemeClr>
                </a:solidFill>
                <a:latin typeface="+mn-lt"/>
              </a:rPr>
              <a:t> </a:t>
            </a:r>
            <a:r>
              <a:rPr lang="en-GB" sz="2400" dirty="0">
                <a:latin typeface="+mn-lt"/>
              </a:rPr>
              <a:t>and include </a:t>
            </a:r>
            <a:r>
              <a:rPr lang="en-GB" sz="2400" dirty="0" smtClean="0">
                <a:latin typeface="+mn-lt"/>
              </a:rPr>
              <a:t>Responders </a:t>
            </a:r>
            <a:r>
              <a:rPr lang="en-GB" sz="2400" b="1" dirty="0" smtClean="0">
                <a:solidFill>
                  <a:schemeClr val="accent1">
                    <a:lumMod val="50000"/>
                  </a:schemeClr>
                </a:solidFill>
                <a:latin typeface="+mn-lt"/>
              </a:rPr>
              <a:t>undertaking </a:t>
            </a:r>
            <a:r>
              <a:rPr lang="en-GB" sz="2400" b="1" dirty="0">
                <a:solidFill>
                  <a:schemeClr val="accent1">
                    <a:lumMod val="50000"/>
                  </a:schemeClr>
                </a:solidFill>
                <a:latin typeface="+mn-lt"/>
              </a:rPr>
              <a:t>a joint assessment of risk </a:t>
            </a:r>
            <a:r>
              <a:rPr lang="en-GB" sz="2400" dirty="0">
                <a:latin typeface="+mn-lt"/>
              </a:rPr>
              <a:t>and</a:t>
            </a:r>
            <a:r>
              <a:rPr lang="en-GB" sz="2400" b="1" dirty="0">
                <a:solidFill>
                  <a:schemeClr val="accent1">
                    <a:lumMod val="50000"/>
                  </a:schemeClr>
                </a:solidFill>
                <a:latin typeface="+mn-lt"/>
              </a:rPr>
              <a:t> </a:t>
            </a:r>
            <a:r>
              <a:rPr lang="en-GB" sz="2400" dirty="0">
                <a:latin typeface="+mn-lt"/>
              </a:rPr>
              <a:t>determine their priorities for </a:t>
            </a:r>
            <a:r>
              <a:rPr lang="en-GB" sz="2400" dirty="0" smtClean="0">
                <a:latin typeface="+mn-lt"/>
              </a:rPr>
              <a:t>action</a:t>
            </a:r>
            <a:endParaRPr lang="en-GB" sz="2400" dirty="0">
              <a:latin typeface="+mn-lt"/>
            </a:endParaRPr>
          </a:p>
          <a:p>
            <a:pPr marL="342900" indent="-342900">
              <a:spcAft>
                <a:spcPts val="600"/>
              </a:spcAft>
              <a:buFont typeface="Arial" panose="020B0604020202020204" pitchFamily="34" charset="0"/>
              <a:buChar char="•"/>
              <a:defRPr/>
            </a:pPr>
            <a:r>
              <a:rPr lang="en-GB" sz="2400" dirty="0" smtClean="0">
                <a:latin typeface="+mn-lt"/>
              </a:rPr>
              <a:t>The following slides explain each stage of the JDM</a:t>
            </a:r>
          </a:p>
        </p:txBody>
      </p:sp>
      <p:sp>
        <p:nvSpPr>
          <p:cNvPr id="2" name="Footer Placeholder 1"/>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61021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wheel(1)">
                                      <p:cBhvr>
                                        <p:cTn id="7" dur="2000"/>
                                        <p:tgtEl>
                                          <p:spTgt spid="378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31640" y="4437112"/>
            <a:ext cx="6984776" cy="1752600"/>
          </a:xfrm>
        </p:spPr>
        <p:txBody>
          <a:bodyPr>
            <a:normAutofit fontScale="92500" lnSpcReduction="10000"/>
          </a:bodyPr>
          <a:lstStyle/>
          <a:p>
            <a:r>
              <a:rPr lang="en-GB" altLang="en-US" b="1" dirty="0">
                <a:solidFill>
                  <a:schemeClr val="accent1"/>
                </a:solidFill>
                <a:cs typeface="Arial" pitchFamily="34" charset="0"/>
              </a:rPr>
              <a:t>To </a:t>
            </a:r>
            <a:r>
              <a:rPr lang="en-GB" altLang="en-US" b="1" dirty="0" smtClean="0">
                <a:solidFill>
                  <a:schemeClr val="accent1"/>
                </a:solidFill>
                <a:cs typeface="Arial" pitchFamily="34" charset="0"/>
              </a:rPr>
              <a:t>improve understanding of interoperability and raise awareness </a:t>
            </a:r>
            <a:r>
              <a:rPr lang="en-GB" altLang="en-US" b="1" dirty="0">
                <a:solidFill>
                  <a:schemeClr val="accent1"/>
                </a:solidFill>
                <a:cs typeface="Arial" pitchFamily="34" charset="0"/>
              </a:rPr>
              <a:t>of </a:t>
            </a:r>
            <a:r>
              <a:rPr lang="en-GB" altLang="en-US" b="1" dirty="0" smtClean="0">
                <a:solidFill>
                  <a:schemeClr val="accent1"/>
                </a:solidFill>
                <a:cs typeface="Arial" pitchFamily="34" charset="0"/>
              </a:rPr>
              <a:t>JESIP for </a:t>
            </a:r>
            <a:r>
              <a:rPr lang="en-GB" altLang="en-US" b="1" dirty="0" smtClean="0">
                <a:solidFill>
                  <a:schemeClr val="accent1"/>
                </a:solidFill>
                <a:cs typeface="Arial" pitchFamily="34" charset="0"/>
              </a:rPr>
              <a:t>staff working in emergency services</a:t>
            </a:r>
            <a:endParaRPr lang="en-GB" dirty="0"/>
          </a:p>
        </p:txBody>
      </p:sp>
      <p:sp>
        <p:nvSpPr>
          <p:cNvPr id="3" name="Title 2"/>
          <p:cNvSpPr>
            <a:spLocks noGrp="1"/>
          </p:cNvSpPr>
          <p:nvPr>
            <p:ph type="ctrTitle"/>
          </p:nvPr>
        </p:nvSpPr>
        <p:spPr>
          <a:xfrm>
            <a:off x="904056" y="2492896"/>
            <a:ext cx="7772400" cy="1470025"/>
          </a:xfrm>
        </p:spPr>
        <p:txBody>
          <a:bodyPr/>
          <a:lstStyle/>
          <a:p>
            <a:r>
              <a:rPr lang="en-GB" dirty="0" smtClean="0"/>
              <a:t>Introduction to Interoperability &amp; JESIP</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4000" dirty="0" smtClean="0"/>
              <a:t>Stage One</a:t>
            </a:r>
            <a:endParaRPr lang="en-GB" sz="4000" dirty="0"/>
          </a:p>
        </p:txBody>
      </p:sp>
      <p:sp>
        <p:nvSpPr>
          <p:cNvPr id="9" name="Content Placeholder 8"/>
          <p:cNvSpPr>
            <a:spLocks noGrp="1"/>
          </p:cNvSpPr>
          <p:nvPr>
            <p:ph sz="half" idx="2"/>
          </p:nvPr>
        </p:nvSpPr>
        <p:spPr>
          <a:xfrm>
            <a:off x="611560" y="1484784"/>
            <a:ext cx="4176464" cy="4713387"/>
          </a:xfrm>
        </p:spPr>
        <p:txBody>
          <a:bodyPr>
            <a:normAutofit/>
          </a:bodyPr>
          <a:lstStyle/>
          <a:p>
            <a:pPr marL="285750" indent="-285750">
              <a:defRPr/>
            </a:pPr>
            <a:r>
              <a:rPr lang="en-GB" dirty="0">
                <a:ea typeface="ＭＳ Ｐゴシック" pitchFamily="-107" charset="-128"/>
              </a:rPr>
              <a:t>What is happening</a:t>
            </a:r>
            <a:r>
              <a:rPr lang="en-GB" dirty="0" smtClean="0">
                <a:ea typeface="ＭＳ Ｐゴシック" pitchFamily="-107" charset="-128"/>
              </a:rPr>
              <a:t>?</a:t>
            </a:r>
            <a:endParaRPr lang="en-GB" dirty="0">
              <a:ea typeface="ＭＳ Ｐゴシック" pitchFamily="-107" charset="-128"/>
            </a:endParaRPr>
          </a:p>
          <a:p>
            <a:pPr marL="285750" indent="-285750">
              <a:defRPr/>
            </a:pPr>
            <a:r>
              <a:rPr lang="en-GB" dirty="0">
                <a:ea typeface="ＭＳ Ｐゴシック" pitchFamily="-107" charset="-128"/>
              </a:rPr>
              <a:t>What are the impacts</a:t>
            </a:r>
            <a:r>
              <a:rPr lang="en-GB" dirty="0" smtClean="0">
                <a:ea typeface="ＭＳ Ｐゴシック" pitchFamily="-107" charset="-128"/>
              </a:rPr>
              <a:t>?</a:t>
            </a:r>
            <a:endParaRPr lang="en-GB" dirty="0">
              <a:ea typeface="ＭＳ Ｐゴシック" pitchFamily="-107" charset="-128"/>
            </a:endParaRPr>
          </a:p>
          <a:p>
            <a:pPr marL="285750" indent="-285750">
              <a:defRPr/>
            </a:pPr>
            <a:r>
              <a:rPr lang="en-GB" dirty="0">
                <a:ea typeface="ＭＳ Ｐゴシック" pitchFamily="-107" charset="-128"/>
              </a:rPr>
              <a:t>What are the risks</a:t>
            </a:r>
            <a:r>
              <a:rPr lang="en-GB" dirty="0" smtClean="0">
                <a:ea typeface="ＭＳ Ｐゴシック" pitchFamily="-107" charset="-128"/>
              </a:rPr>
              <a:t>?</a:t>
            </a:r>
            <a:endParaRPr lang="en-GB" dirty="0">
              <a:ea typeface="ＭＳ Ｐゴシック" pitchFamily="-107" charset="-128"/>
            </a:endParaRPr>
          </a:p>
          <a:p>
            <a:pPr marL="285750" indent="-285750">
              <a:defRPr/>
            </a:pPr>
            <a:r>
              <a:rPr lang="en-GB" dirty="0">
                <a:ea typeface="ＭＳ Ｐゴシック" pitchFamily="-107" charset="-128"/>
              </a:rPr>
              <a:t>What might happen</a:t>
            </a:r>
            <a:r>
              <a:rPr lang="en-GB" dirty="0" smtClean="0">
                <a:ea typeface="ＭＳ Ｐゴシック" pitchFamily="-107" charset="-128"/>
              </a:rPr>
              <a:t>?</a:t>
            </a:r>
            <a:endParaRPr lang="en-GB" dirty="0">
              <a:ea typeface="ＭＳ Ｐゴシック" pitchFamily="-107" charset="-128"/>
            </a:endParaRPr>
          </a:p>
          <a:p>
            <a:pPr marL="285750" indent="-285750">
              <a:defRPr/>
            </a:pPr>
            <a:r>
              <a:rPr lang="en-GB" dirty="0">
                <a:ea typeface="ＭＳ Ｐゴシック" pitchFamily="-107" charset="-128"/>
              </a:rPr>
              <a:t>What is being done about it?</a:t>
            </a:r>
            <a:endParaRPr lang="en-GB"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8850" y="1698625"/>
            <a:ext cx="4465638" cy="389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311267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
            </a:r>
            <a:r>
              <a:rPr lang="en-GB" dirty="0" smtClean="0"/>
              <a:t>ETHANE</a:t>
            </a:r>
            <a:endParaRPr lang="en-GB" dirty="0"/>
          </a:p>
        </p:txBody>
      </p:sp>
      <p:sp>
        <p:nvSpPr>
          <p:cNvPr id="6" name="Content Placeholder 5"/>
          <p:cNvSpPr>
            <a:spLocks noGrp="1"/>
          </p:cNvSpPr>
          <p:nvPr>
            <p:ph sz="half" idx="1"/>
          </p:nvPr>
        </p:nvSpPr>
        <p:spPr/>
        <p:txBody>
          <a:bodyPr>
            <a:normAutofit fontScale="92500" lnSpcReduction="20000"/>
          </a:bodyPr>
          <a:lstStyle/>
          <a:p>
            <a:endParaRPr lang="en-GB"/>
          </a:p>
        </p:txBody>
      </p:sp>
      <p:sp>
        <p:nvSpPr>
          <p:cNvPr id="16" name="Content Placeholder 15"/>
          <p:cNvSpPr>
            <a:spLocks noGrp="1"/>
          </p:cNvSpPr>
          <p:nvPr>
            <p:ph sz="half" idx="2"/>
          </p:nvPr>
        </p:nvSpPr>
        <p:spPr>
          <a:xfrm>
            <a:off x="5508104" y="1412776"/>
            <a:ext cx="3384376" cy="5040560"/>
          </a:xfrm>
        </p:spPr>
        <p:txBody>
          <a:bodyPr>
            <a:normAutofit fontScale="92500" lnSpcReduction="20000"/>
          </a:bodyPr>
          <a:lstStyle/>
          <a:p>
            <a:r>
              <a:rPr lang="en-GB" dirty="0" smtClean="0"/>
              <a:t>To help with Stage One, a common method for passing incident information between services and their control rooms has been agreed</a:t>
            </a:r>
          </a:p>
          <a:p>
            <a:endParaRPr lang="en-GB" dirty="0" smtClean="0"/>
          </a:p>
          <a:p>
            <a:r>
              <a:rPr lang="en-GB" dirty="0" smtClean="0"/>
              <a:t>To learn more about METHANE, please access the All Staff e-learning package via the </a:t>
            </a:r>
            <a:r>
              <a:rPr lang="en-GB" dirty="0" smtClean="0">
                <a:hlinkClick r:id="rId3"/>
              </a:rPr>
              <a:t>JESIP website</a:t>
            </a:r>
            <a:r>
              <a:rPr lang="en-GB" dirty="0" smtClean="0"/>
              <a:t>.</a:t>
            </a:r>
          </a:p>
        </p:txBody>
      </p:sp>
      <p:sp>
        <p:nvSpPr>
          <p:cNvPr id="3" name="Footer Placeholder 2"/>
          <p:cNvSpPr>
            <a:spLocks noGrp="1"/>
          </p:cNvSpPr>
          <p:nvPr>
            <p:ph type="ftr" sz="quarter" idx="11"/>
          </p:nvPr>
        </p:nvSpPr>
        <p:spPr/>
        <p:txBody>
          <a:bodyPr/>
          <a:lstStyle/>
          <a:p>
            <a:pPr>
              <a:defRPr/>
            </a:pPr>
            <a:r>
              <a:rPr lang="en-GB" smtClean="0"/>
              <a:t>V2.0</a:t>
            </a: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1412776"/>
            <a:ext cx="4657831" cy="525658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7350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wipe(left)">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r>
              <a:rPr lang="en-GB" altLang="en-US" sz="4000" dirty="0" smtClean="0"/>
              <a:t> Stage Two</a:t>
            </a:r>
          </a:p>
        </p:txBody>
      </p:sp>
      <p:sp>
        <p:nvSpPr>
          <p:cNvPr id="14" name="Content Placeholder 13"/>
          <p:cNvSpPr>
            <a:spLocks noGrp="1"/>
          </p:cNvSpPr>
          <p:nvPr>
            <p:ph sz="half" idx="1"/>
          </p:nvPr>
        </p:nvSpPr>
        <p:spPr/>
        <p:txBody>
          <a:bodyPr>
            <a:normAutofit fontScale="92500"/>
          </a:bodyPr>
          <a:lstStyle/>
          <a:p>
            <a:pPr marL="285750" indent="-285750">
              <a:defRPr/>
            </a:pPr>
            <a:r>
              <a:rPr lang="en-GB" dirty="0">
                <a:ea typeface="ＭＳ Ｐゴシック" pitchFamily="-107" charset="-128"/>
                <a:cs typeface="ＭＳ Ｐゴシック" pitchFamily="-107" charset="-128"/>
              </a:rPr>
              <a:t>The different emergency services will have unique insights into the </a:t>
            </a:r>
            <a:r>
              <a:rPr lang="en-GB" dirty="0" smtClean="0">
                <a:ea typeface="ＭＳ Ｐゴシック" pitchFamily="-107" charset="-128"/>
                <a:cs typeface="ＭＳ Ｐゴシック" pitchFamily="-107" charset="-128"/>
              </a:rPr>
              <a:t>risks</a:t>
            </a:r>
            <a:endParaRPr lang="en-GB" dirty="0">
              <a:ea typeface="ＭＳ Ｐゴシック" pitchFamily="-107" charset="-128"/>
              <a:cs typeface="ＭＳ Ｐゴシック" pitchFamily="-107" charset="-128"/>
            </a:endParaRPr>
          </a:p>
          <a:p>
            <a:pPr marL="285750" indent="-285750">
              <a:defRPr/>
            </a:pPr>
            <a:r>
              <a:rPr lang="en-GB" dirty="0">
                <a:ea typeface="ＭＳ Ｐゴシック" pitchFamily="-107" charset="-128"/>
              </a:rPr>
              <a:t>By sharing that knowledge common understanding can be </a:t>
            </a:r>
            <a:r>
              <a:rPr lang="en-GB" dirty="0" smtClean="0">
                <a:ea typeface="ＭＳ Ｐゴシック" pitchFamily="-107" charset="-128"/>
              </a:rPr>
              <a:t>established</a:t>
            </a:r>
            <a:endParaRPr lang="en-GB" dirty="0">
              <a:ea typeface="ＭＳ Ｐゴシック" pitchFamily="-107" charset="-128"/>
            </a:endParaRPr>
          </a:p>
          <a:p>
            <a:pPr marL="285750" indent="-285750">
              <a:defRPr/>
            </a:pPr>
            <a:r>
              <a:rPr lang="en-GB" dirty="0">
                <a:ea typeface="ＭＳ Ｐゴシック" pitchFamily="-107" charset="-128"/>
              </a:rPr>
              <a:t>Considered in the context of the agreed </a:t>
            </a:r>
            <a:r>
              <a:rPr lang="en-GB" dirty="0" smtClean="0">
                <a:ea typeface="ＭＳ Ｐゴシック" pitchFamily="-107" charset="-128"/>
              </a:rPr>
              <a:t>priorities</a:t>
            </a:r>
            <a:endParaRPr lang="en-GB" dirty="0">
              <a:ea typeface="ＭＳ Ｐゴシック" pitchFamily="-107" charset="-128"/>
            </a:endParaRPr>
          </a:p>
          <a:p>
            <a:pPr marL="285750" indent="-285750">
              <a:defRPr/>
            </a:pPr>
            <a:r>
              <a:rPr lang="en-GB" dirty="0">
                <a:ea typeface="ＭＳ Ｐゴシック" pitchFamily="-107" charset="-128"/>
              </a:rPr>
              <a:t>Can inform a jointly agreed working </a:t>
            </a:r>
            <a:r>
              <a:rPr lang="en-GB" dirty="0" smtClean="0">
                <a:ea typeface="ＭＳ Ｐゴシック" pitchFamily="-107" charset="-128"/>
              </a:rPr>
              <a:t>strategy</a:t>
            </a:r>
            <a:endParaRPr lang="en-GB" dirty="0">
              <a:ea typeface="ＭＳ Ｐゴシック" pitchFamily="-107" charset="-128"/>
            </a:endParaRPr>
          </a:p>
        </p:txBody>
      </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1500" y="1698625"/>
            <a:ext cx="4382988" cy="381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258076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GB" altLang="en-US" dirty="0" smtClean="0"/>
              <a:t> Stage Three</a:t>
            </a:r>
          </a:p>
        </p:txBody>
      </p:sp>
      <p:sp>
        <p:nvSpPr>
          <p:cNvPr id="12" name="Content Placeholder 11"/>
          <p:cNvSpPr>
            <a:spLocks noGrp="1"/>
          </p:cNvSpPr>
          <p:nvPr>
            <p:ph sz="half" idx="1"/>
          </p:nvPr>
        </p:nvSpPr>
        <p:spPr>
          <a:xfrm>
            <a:off x="662880" y="1412776"/>
            <a:ext cx="3807040" cy="4713387"/>
          </a:xfrm>
        </p:spPr>
        <p:txBody>
          <a:bodyPr>
            <a:normAutofit/>
          </a:bodyPr>
          <a:lstStyle/>
          <a:p>
            <a:pPr>
              <a:spcAft>
                <a:spcPts val="1200"/>
              </a:spcAft>
              <a:defRPr/>
            </a:pPr>
            <a:r>
              <a:rPr lang="en-GB" dirty="0" smtClean="0">
                <a:ea typeface="ＭＳ Ｐゴシック" pitchFamily="-107" charset="-128"/>
              </a:rPr>
              <a:t>What </a:t>
            </a:r>
            <a:r>
              <a:rPr lang="en-GB" dirty="0">
                <a:ea typeface="ＭＳ Ｐゴシック" pitchFamily="-107" charset="-128"/>
              </a:rPr>
              <a:t>relevant </a:t>
            </a:r>
            <a:r>
              <a:rPr lang="en-GB" dirty="0" smtClean="0">
                <a:ea typeface="ＭＳ Ｐゴシック" pitchFamily="-107" charset="-128"/>
              </a:rPr>
              <a:t>laws, standard operating procedures </a:t>
            </a:r>
            <a:r>
              <a:rPr lang="en-GB" dirty="0">
                <a:ea typeface="ＭＳ Ｐゴシック" pitchFamily="-107" charset="-128"/>
              </a:rPr>
              <a:t>and policies </a:t>
            </a:r>
            <a:r>
              <a:rPr lang="en-GB" dirty="0" smtClean="0">
                <a:ea typeface="ＭＳ Ｐゴシック" pitchFamily="-107" charset="-128"/>
              </a:rPr>
              <a:t>apply?</a:t>
            </a:r>
            <a:endParaRPr lang="en-GB" dirty="0">
              <a:ea typeface="ＭＳ Ｐゴシック" pitchFamily="-107" charset="-128"/>
            </a:endParaRPr>
          </a:p>
          <a:p>
            <a:pPr>
              <a:spcAft>
                <a:spcPts val="1200"/>
              </a:spcAft>
              <a:defRPr/>
            </a:pPr>
            <a:r>
              <a:rPr lang="en-GB" dirty="0" smtClean="0">
                <a:ea typeface="ＭＳ Ｐゴシック" pitchFamily="-107" charset="-128"/>
              </a:rPr>
              <a:t>How </a:t>
            </a:r>
            <a:r>
              <a:rPr lang="en-GB" dirty="0">
                <a:ea typeface="ＭＳ Ｐゴシック" pitchFamily="-107" charset="-128"/>
              </a:rPr>
              <a:t>do these </a:t>
            </a:r>
            <a:r>
              <a:rPr lang="en-GB" dirty="0" smtClean="0">
                <a:ea typeface="ＭＳ Ｐゴシック" pitchFamily="-107" charset="-128"/>
              </a:rPr>
              <a:t>influence joint </a:t>
            </a:r>
            <a:r>
              <a:rPr lang="en-GB" dirty="0">
                <a:ea typeface="ＭＳ Ｐゴシック" pitchFamily="-107" charset="-128"/>
              </a:rPr>
              <a:t>decisions</a:t>
            </a:r>
            <a:r>
              <a:rPr lang="en-GB" dirty="0" smtClean="0">
                <a:ea typeface="ＭＳ Ｐゴシック" pitchFamily="-107" charset="-128"/>
              </a:rPr>
              <a:t>?</a:t>
            </a:r>
            <a:endParaRPr lang="en-GB" dirty="0">
              <a:ea typeface="ＭＳ Ｐゴシック" pitchFamily="-107" charset="-128"/>
            </a:endParaRPr>
          </a:p>
          <a:p>
            <a:pPr>
              <a:spcAft>
                <a:spcPts val="1200"/>
              </a:spcAft>
              <a:defRPr/>
            </a:pPr>
            <a:r>
              <a:rPr lang="en-GB" dirty="0" smtClean="0">
                <a:ea typeface="ＭＳ Ｐゴシック" pitchFamily="-107" charset="-128"/>
              </a:rPr>
              <a:t>How </a:t>
            </a:r>
            <a:r>
              <a:rPr lang="en-GB" dirty="0">
                <a:ea typeface="ＭＳ Ｐゴシック" pitchFamily="-107" charset="-128"/>
              </a:rPr>
              <a:t>do they </a:t>
            </a:r>
            <a:r>
              <a:rPr lang="en-GB" dirty="0" smtClean="0">
                <a:ea typeface="ＭＳ Ｐゴシック" pitchFamily="-107" charset="-128"/>
              </a:rPr>
              <a:t>constrain joint </a:t>
            </a:r>
            <a:r>
              <a:rPr lang="en-GB" dirty="0">
                <a:ea typeface="ＭＳ Ｐゴシック" pitchFamily="-107" charset="-128"/>
              </a:rPr>
              <a:t>decisions?</a:t>
            </a:r>
          </a:p>
          <a:p>
            <a:pPr>
              <a:spcAft>
                <a:spcPts val="1200"/>
              </a:spcAft>
            </a:pPr>
            <a:endParaRPr lang="en-GB" dirty="0"/>
          </a:p>
        </p:txBody>
      </p:sp>
      <p:pic>
        <p:nvPicPr>
          <p:cNvPr id="15"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9920" y="1698625"/>
            <a:ext cx="4566576" cy="396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343528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GB" altLang="en-US" smtClean="0"/>
              <a:t> Stage Four</a:t>
            </a:r>
            <a:endParaRPr lang="en-GB" altLang="en-US" dirty="0" smtClean="0"/>
          </a:p>
        </p:txBody>
      </p:sp>
      <p:sp>
        <p:nvSpPr>
          <p:cNvPr id="4" name="Content Placeholder 3"/>
          <p:cNvSpPr>
            <a:spLocks noGrp="1"/>
          </p:cNvSpPr>
          <p:nvPr>
            <p:ph sz="half" idx="1"/>
          </p:nvPr>
        </p:nvSpPr>
        <p:spPr/>
        <p:txBody>
          <a:bodyPr/>
          <a:lstStyle/>
          <a:p>
            <a:r>
              <a:rPr lang="en-GB" dirty="0" smtClean="0"/>
              <a:t>Any potential option or course of action should be evaluated with respect to:</a:t>
            </a:r>
          </a:p>
          <a:p>
            <a:pPr lvl="1">
              <a:buFont typeface="Courier New" panose="02070309020205020404" pitchFamily="49" charset="0"/>
              <a:buChar char="-"/>
            </a:pPr>
            <a:r>
              <a:rPr lang="en-GB" sz="2800" b="1" dirty="0" smtClean="0">
                <a:solidFill>
                  <a:schemeClr val="tx2"/>
                </a:solidFill>
              </a:rPr>
              <a:t>Suitability</a:t>
            </a:r>
          </a:p>
          <a:p>
            <a:pPr lvl="1">
              <a:buFont typeface="Courier New" panose="02070309020205020404" pitchFamily="49" charset="0"/>
              <a:buChar char="-"/>
            </a:pPr>
            <a:r>
              <a:rPr lang="en-GB" sz="2800" b="1" dirty="0" smtClean="0">
                <a:solidFill>
                  <a:schemeClr val="tx2"/>
                </a:solidFill>
              </a:rPr>
              <a:t>Feasibility</a:t>
            </a:r>
          </a:p>
          <a:p>
            <a:pPr lvl="1">
              <a:buFont typeface="Courier New" panose="02070309020205020404" pitchFamily="49" charset="0"/>
              <a:buChar char="-"/>
            </a:pPr>
            <a:r>
              <a:rPr lang="en-GB" sz="2800" b="1" dirty="0" smtClean="0">
                <a:solidFill>
                  <a:schemeClr val="tx2"/>
                </a:solidFill>
              </a:rPr>
              <a:t>Acceptability</a:t>
            </a:r>
            <a:endParaRPr lang="en-GB" sz="2800" b="1" dirty="0">
              <a:solidFill>
                <a:schemeClr val="tx2"/>
              </a:solidFill>
            </a:endParaRPr>
          </a:p>
        </p:txBody>
      </p:sp>
      <p:pic>
        <p:nvPicPr>
          <p:cNvPr id="1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1710" y="1698625"/>
            <a:ext cx="4554786" cy="396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347940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Stage Five</a:t>
            </a:r>
            <a:endParaRPr lang="en-GB" dirty="0"/>
          </a:p>
        </p:txBody>
      </p:sp>
      <p:sp>
        <p:nvSpPr>
          <p:cNvPr id="8" name="Content Placeholder 7"/>
          <p:cNvSpPr>
            <a:spLocks noGrp="1"/>
          </p:cNvSpPr>
          <p:nvPr>
            <p:ph sz="half" idx="1"/>
          </p:nvPr>
        </p:nvSpPr>
        <p:spPr/>
        <p:txBody>
          <a:bodyPr>
            <a:noAutofit/>
          </a:bodyPr>
          <a:lstStyle/>
          <a:p>
            <a:pPr>
              <a:spcBef>
                <a:spcPct val="0"/>
              </a:spcBef>
              <a:spcAft>
                <a:spcPts val="1200"/>
              </a:spcAft>
            </a:pPr>
            <a:r>
              <a:rPr lang="en-GB" altLang="en-US" sz="2400" dirty="0"/>
              <a:t>Building situational </a:t>
            </a:r>
            <a:r>
              <a:rPr lang="en-GB" altLang="en-US" sz="2400" dirty="0" smtClean="0"/>
              <a:t>awareness</a:t>
            </a:r>
            <a:endParaRPr lang="en-GB" altLang="en-US" sz="2400" dirty="0"/>
          </a:p>
          <a:p>
            <a:pPr>
              <a:spcBef>
                <a:spcPct val="0"/>
              </a:spcBef>
              <a:spcAft>
                <a:spcPts val="1200"/>
              </a:spcAft>
            </a:pPr>
            <a:r>
              <a:rPr lang="en-GB" altLang="en-US" sz="2400" dirty="0"/>
              <a:t>Setting </a:t>
            </a:r>
            <a:r>
              <a:rPr lang="en-GB" altLang="en-US" sz="2400" dirty="0" smtClean="0"/>
              <a:t>direction</a:t>
            </a:r>
            <a:endParaRPr lang="en-GB" altLang="en-US" sz="2400" dirty="0"/>
          </a:p>
          <a:p>
            <a:pPr>
              <a:spcBef>
                <a:spcPct val="0"/>
              </a:spcBef>
              <a:spcAft>
                <a:spcPts val="1200"/>
              </a:spcAft>
            </a:pPr>
            <a:r>
              <a:rPr lang="en-GB" altLang="en-US" sz="2400" dirty="0"/>
              <a:t>Evaluating </a:t>
            </a:r>
            <a:r>
              <a:rPr lang="en-GB" altLang="en-US" sz="2400" dirty="0" smtClean="0"/>
              <a:t>options</a:t>
            </a:r>
            <a:endParaRPr lang="en-GB" altLang="en-US" sz="2400" dirty="0"/>
          </a:p>
          <a:p>
            <a:pPr>
              <a:spcBef>
                <a:spcPct val="0"/>
              </a:spcBef>
              <a:spcAft>
                <a:spcPts val="1200"/>
              </a:spcAft>
            </a:pPr>
            <a:r>
              <a:rPr lang="en-GB" altLang="en-US" sz="2400" dirty="0"/>
              <a:t>Actions fed back into continuous loop of JDM – establishes shared situational </a:t>
            </a:r>
            <a:r>
              <a:rPr lang="en-GB" altLang="en-US" sz="2400" dirty="0" smtClean="0"/>
              <a:t>awareness</a:t>
            </a:r>
            <a:endParaRPr lang="en-GB" altLang="en-US" sz="2400" dirty="0"/>
          </a:p>
          <a:p>
            <a:pPr>
              <a:spcBef>
                <a:spcPct val="0"/>
              </a:spcBef>
              <a:spcAft>
                <a:spcPts val="1200"/>
              </a:spcAft>
            </a:pPr>
            <a:r>
              <a:rPr lang="en-GB" altLang="en-US" sz="2400" dirty="0"/>
              <a:t>Which in turn shapes the direction and risk assessment</a:t>
            </a:r>
            <a:endParaRPr lang="en-GB" sz="2400" dirty="0"/>
          </a:p>
        </p:txBody>
      </p:sp>
      <p:sp>
        <p:nvSpPr>
          <p:cNvPr id="3" name="TextBox 2"/>
          <p:cNvSpPr txBox="1"/>
          <p:nvPr/>
        </p:nvSpPr>
        <p:spPr>
          <a:xfrm>
            <a:off x="4716463" y="1916113"/>
            <a:ext cx="4248150" cy="457200"/>
          </a:xfrm>
          <a:prstGeom prst="rect">
            <a:avLst/>
          </a:prstGeom>
          <a:noFill/>
        </p:spPr>
        <p:txBody>
          <a:bodyPr>
            <a:spAutoFit/>
          </a:bodyPr>
          <a:lstStyle/>
          <a:p>
            <a:pPr marL="342900" indent="-342900">
              <a:buFont typeface="Arial" pitchFamily="34" charset="0"/>
              <a:buChar char="•"/>
              <a:defRPr/>
            </a:pPr>
            <a:endParaRPr lang="en-GB" sz="2400" b="0" dirty="0">
              <a:latin typeface="+mn-lt"/>
              <a:ea typeface="ＭＳ Ｐゴシック" pitchFamily="-107" charset="-128"/>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6199" y="1698625"/>
            <a:ext cx="4548289" cy="396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428076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left)">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left)">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left)">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left)">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wipe(left)">
                                      <p:cBhvr>
                                        <p:cTn id="3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altLang="en-US" dirty="0" smtClean="0"/>
              <a:t>Further Information</a:t>
            </a:r>
          </a:p>
        </p:txBody>
      </p:sp>
      <p:graphicFrame>
        <p:nvGraphicFramePr>
          <p:cNvPr id="4" name="Diagram 3"/>
          <p:cNvGraphicFramePr/>
          <p:nvPr>
            <p:extLst>
              <p:ext uri="{D42A27DB-BD31-4B8C-83A1-F6EECF244321}">
                <p14:modId xmlns:p14="http://schemas.microsoft.com/office/powerpoint/2010/main" val="1273991907"/>
              </p:ext>
            </p:extLst>
          </p:nvPr>
        </p:nvGraphicFramePr>
        <p:xfrm>
          <a:off x="683568" y="1340768"/>
          <a:ext cx="8136904"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ction Button: Information 4">
            <a:hlinkClick r:id="rId8" highlightClick="1"/>
          </p:cNvPr>
          <p:cNvSpPr/>
          <p:nvPr/>
        </p:nvSpPr>
        <p:spPr>
          <a:xfrm>
            <a:off x="7452320" y="404664"/>
            <a:ext cx="574675" cy="576262"/>
          </a:xfrm>
          <a:prstGeom prst="actionButtonInformati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Footer Placeholder 1"/>
          <p:cNvSpPr>
            <a:spLocks noGrp="1"/>
          </p:cNvSpPr>
          <p:nvPr>
            <p:ph type="ftr" sz="quarter" idx="11"/>
          </p:nvPr>
        </p:nvSpPr>
        <p:spPr/>
        <p:txBody>
          <a:bodyPr/>
          <a:lstStyle/>
          <a:p>
            <a:pPr>
              <a:defRPr/>
            </a:pPr>
            <a:r>
              <a:rPr lang="en-GB" smtClean="0"/>
              <a:t>V2.0</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8B344447-22EA-47B2-8238-CF09849AD9E9}"/>
                                            </p:graphicEl>
                                          </p:spTgt>
                                        </p:tgtEl>
                                        <p:attrNameLst>
                                          <p:attrName>style.visibility</p:attrName>
                                        </p:attrNameLst>
                                      </p:cBhvr>
                                      <p:to>
                                        <p:strVal val="visible"/>
                                      </p:to>
                                    </p:set>
                                    <p:animEffect transition="in" filter="wipe(left)">
                                      <p:cBhvr>
                                        <p:cTn id="7" dur="500"/>
                                        <p:tgtEl>
                                          <p:spTgt spid="4">
                                            <p:graphicEl>
                                              <a:dgm id="{8B344447-22EA-47B2-8238-CF09849AD9E9}"/>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08C03231-CDBB-42F2-9DC1-963F0FDDDFC8}"/>
                                            </p:graphicEl>
                                          </p:spTgt>
                                        </p:tgtEl>
                                        <p:attrNameLst>
                                          <p:attrName>style.visibility</p:attrName>
                                        </p:attrNameLst>
                                      </p:cBhvr>
                                      <p:to>
                                        <p:strVal val="visible"/>
                                      </p:to>
                                    </p:set>
                                    <p:animEffect transition="in" filter="wipe(left)">
                                      <p:cBhvr>
                                        <p:cTn id="10" dur="500"/>
                                        <p:tgtEl>
                                          <p:spTgt spid="4">
                                            <p:graphicEl>
                                              <a:dgm id="{08C03231-CDBB-42F2-9DC1-963F0FDDDFC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dgm id="{3B05D98B-3406-4384-AFCB-371CDEFEADBC}"/>
                                            </p:graphicEl>
                                          </p:spTgt>
                                        </p:tgtEl>
                                        <p:attrNameLst>
                                          <p:attrName>style.visibility</p:attrName>
                                        </p:attrNameLst>
                                      </p:cBhvr>
                                      <p:to>
                                        <p:strVal val="visible"/>
                                      </p:to>
                                    </p:set>
                                    <p:animEffect transition="in" filter="wipe(left)">
                                      <p:cBhvr>
                                        <p:cTn id="15" dur="500"/>
                                        <p:tgtEl>
                                          <p:spTgt spid="4">
                                            <p:graphicEl>
                                              <a:dgm id="{3B05D98B-3406-4384-AFCB-371CDEFEADBC}"/>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graphicEl>
                                              <a:dgm id="{38C6F104-270D-474D-A174-FFF411FD3257}"/>
                                            </p:graphicEl>
                                          </p:spTgt>
                                        </p:tgtEl>
                                        <p:attrNameLst>
                                          <p:attrName>style.visibility</p:attrName>
                                        </p:attrNameLst>
                                      </p:cBhvr>
                                      <p:to>
                                        <p:strVal val="visible"/>
                                      </p:to>
                                    </p:set>
                                    <p:animEffect transition="in" filter="wipe(left)">
                                      <p:cBhvr>
                                        <p:cTn id="18" dur="500"/>
                                        <p:tgtEl>
                                          <p:spTgt spid="4">
                                            <p:graphicEl>
                                              <a:dgm id="{38C6F104-270D-474D-A174-FFF411FD32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200" dirty="0" smtClean="0"/>
              <a:t>Developing mutual respect and understanding = maximum effectiveness</a:t>
            </a:r>
            <a:endParaRPr lang="en-GB"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21325" y="2161418"/>
            <a:ext cx="2832555" cy="1887190"/>
          </a:xfrm>
          <a:prstGeom prst="ellipse">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8361" y="1628800"/>
            <a:ext cx="1871038" cy="2808312"/>
          </a:xfrm>
          <a:prstGeom prst="ellipse">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7942" y="2161418"/>
            <a:ext cx="2619375" cy="1743075"/>
          </a:xfrm>
          <a:prstGeom prst="ellipse">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5750" y="4964225"/>
            <a:ext cx="2044762" cy="1360696"/>
          </a:xfrm>
          <a:prstGeom prst="ellipse">
            <a:avLst/>
          </a:prstGeom>
          <a:ln>
            <a:noFill/>
          </a:ln>
          <a:effectLst>
            <a:softEdge rad="112500"/>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3824" y="4437112"/>
            <a:ext cx="1670073" cy="2155913"/>
          </a:xfrm>
          <a:prstGeom prst="ellipse">
            <a:avLst/>
          </a:prstGeom>
          <a:ln>
            <a:noFill/>
          </a:ln>
          <a:effectLst>
            <a:softEdge rad="112500"/>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10041" y="4756914"/>
            <a:ext cx="2810080" cy="1717271"/>
          </a:xfrm>
          <a:prstGeom prst="ellipse">
            <a:avLst/>
          </a:prstGeom>
          <a:ln>
            <a:noFill/>
          </a:ln>
          <a:effectLst>
            <a:softEdge rad="112500"/>
          </a:effec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98863" y="5027139"/>
            <a:ext cx="1855674" cy="1234867"/>
          </a:xfrm>
          <a:prstGeom prst="ellipse">
            <a:avLst/>
          </a:prstGeom>
          <a:ln>
            <a:noFill/>
          </a:ln>
          <a:effectLst>
            <a:softEdge rad="112500"/>
          </a:effectLst>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2759" y="4510751"/>
            <a:ext cx="1403804" cy="2008634"/>
          </a:xfrm>
          <a:prstGeom prst="ellipse">
            <a:avLst/>
          </a:prstGeom>
          <a:ln>
            <a:noFill/>
          </a:ln>
          <a:effectLst>
            <a:softEdge rad="112500"/>
          </a:effectLst>
        </p:spPr>
      </p:pic>
      <p:grpSp>
        <p:nvGrpSpPr>
          <p:cNvPr id="19" name="Group 18"/>
          <p:cNvGrpSpPr/>
          <p:nvPr/>
        </p:nvGrpSpPr>
        <p:grpSpPr>
          <a:xfrm>
            <a:off x="442024" y="1214463"/>
            <a:ext cx="8752873" cy="3215351"/>
            <a:chOff x="442024" y="1214463"/>
            <a:chExt cx="8752873" cy="3215351"/>
          </a:xfrm>
        </p:grpSpPr>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3502" y="1214463"/>
              <a:ext cx="1874554" cy="1124732"/>
            </a:xfrm>
            <a:prstGeom prst="ellipse">
              <a:avLst/>
            </a:prstGeom>
            <a:ln>
              <a:noFill/>
            </a:ln>
            <a:effectLst>
              <a:softEdge rad="112500"/>
            </a:effectLst>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901" y="3175962"/>
              <a:ext cx="1495181" cy="1196145"/>
            </a:xfrm>
            <a:prstGeom prst="ellipse">
              <a:avLst/>
            </a:prstGeom>
            <a:ln>
              <a:noFill/>
            </a:ln>
            <a:effectLst>
              <a:softEdge rad="112500"/>
            </a:effectLst>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03217" y="2144191"/>
              <a:ext cx="1691680" cy="1301292"/>
            </a:xfrm>
            <a:prstGeom prst="ellipse">
              <a:avLst/>
            </a:prstGeom>
            <a:ln>
              <a:noFill/>
            </a:ln>
            <a:effectLst>
              <a:softEdge rad="112500"/>
            </a:effectLst>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2024" y="1997297"/>
              <a:ext cx="1159703" cy="1448186"/>
            </a:xfrm>
            <a:prstGeom prst="ellipse">
              <a:avLst/>
            </a:prstGeom>
            <a:ln>
              <a:noFill/>
            </a:ln>
            <a:effectLst>
              <a:softEdge rad="112500"/>
            </a:effectLst>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67337" y="1219251"/>
              <a:ext cx="1407298" cy="1119944"/>
            </a:xfrm>
            <a:prstGeom prst="ellipse">
              <a:avLst/>
            </a:prstGeom>
            <a:ln>
              <a:noFill/>
            </a:ln>
            <a:effectLst>
              <a:softEdge rad="112500"/>
            </a:effectLst>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67337" y="3278449"/>
              <a:ext cx="1708275" cy="1151365"/>
            </a:xfrm>
            <a:prstGeom prst="ellipse">
              <a:avLst/>
            </a:prstGeom>
            <a:ln>
              <a:noFill/>
            </a:ln>
            <a:effectLst>
              <a:softEdge rad="112500"/>
            </a:effectLst>
          </p:spPr>
        </p:pic>
      </p:grpSp>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73429" y="4868846"/>
            <a:ext cx="1649430" cy="1235480"/>
          </a:xfrm>
          <a:prstGeom prst="ellipse">
            <a:avLst/>
          </a:prstGeom>
          <a:ln>
            <a:noFill/>
          </a:ln>
          <a:effectLst>
            <a:softEdge rad="112500"/>
          </a:effectLst>
        </p:spPr>
      </p:pic>
      <p:sp>
        <p:nvSpPr>
          <p:cNvPr id="18" name="Footer Placeholder 17"/>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83629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Thank you and any questions?</a:t>
            </a:r>
            <a:endParaRPr lang="en-GB" dirty="0"/>
          </a:p>
        </p:txBody>
      </p:sp>
      <p:sp>
        <p:nvSpPr>
          <p:cNvPr id="5" name="Subtitle 4"/>
          <p:cNvSpPr>
            <a:spLocks noGrp="1"/>
          </p:cNvSpPr>
          <p:nvPr>
            <p:ph type="subTitle" idx="1"/>
          </p:nvPr>
        </p:nvSpPr>
        <p:spPr/>
        <p:txBody>
          <a:bodyPr/>
          <a:lstStyle/>
          <a:p>
            <a:r>
              <a:rPr lang="en-GB" dirty="0" smtClean="0">
                <a:solidFill>
                  <a:schemeClr val="tx1"/>
                </a:solidFill>
                <a:hlinkClick r:id="rId2"/>
              </a:rPr>
              <a:t>www.jesip.org.uk</a:t>
            </a:r>
            <a:endParaRPr lang="en-GB" dirty="0">
              <a:solidFill>
                <a:schemeClr val="tx1"/>
              </a:solidFill>
            </a:endParaRPr>
          </a:p>
          <a:p>
            <a:r>
              <a:rPr lang="en-GB" dirty="0">
                <a:solidFill>
                  <a:schemeClr val="tx2"/>
                </a:solidFill>
              </a:rPr>
              <a:t>Twitter @</a:t>
            </a:r>
            <a:r>
              <a:rPr lang="en-GB" dirty="0" smtClean="0">
                <a:solidFill>
                  <a:schemeClr val="tx2"/>
                </a:solidFill>
              </a:rPr>
              <a:t>jesip999</a:t>
            </a:r>
          </a:p>
          <a:p>
            <a:r>
              <a:rPr lang="en-GB" dirty="0">
                <a:solidFill>
                  <a:schemeClr val="tx2"/>
                </a:solidFill>
              </a:rPr>
              <a:t>[</a:t>
            </a:r>
            <a:r>
              <a:rPr lang="en-GB" dirty="0" smtClean="0">
                <a:solidFill>
                  <a:schemeClr val="tx2"/>
                </a:solidFill>
              </a:rPr>
              <a:t>insert local website / contact]</a:t>
            </a:r>
            <a:endParaRPr lang="en-GB" dirty="0">
              <a:solidFill>
                <a:schemeClr val="tx2"/>
              </a:solidFill>
            </a:endParaRPr>
          </a:p>
        </p:txBody>
      </p:sp>
    </p:spTree>
    <p:extLst>
      <p:ext uri="{BB962C8B-B14F-4D97-AF65-F5344CB8AC3E}">
        <p14:creationId xmlns:p14="http://schemas.microsoft.com/office/powerpoint/2010/main" val="163844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58384082"/>
              </p:ext>
            </p:extLst>
          </p:nvPr>
        </p:nvGraphicFramePr>
        <p:xfrm>
          <a:off x="611560" y="1556792"/>
          <a:ext cx="813690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GB" dirty="0" smtClean="0"/>
              <a:t>Contents</a:t>
            </a:r>
            <a:endParaRPr lang="en-GB" dirty="0"/>
          </a:p>
        </p:txBody>
      </p:sp>
      <p:sp>
        <p:nvSpPr>
          <p:cNvPr id="4" name="Footer Placeholder 3"/>
          <p:cNvSpPr>
            <a:spLocks noGrp="1"/>
          </p:cNvSpPr>
          <p:nvPr>
            <p:ph type="ftr" sz="quarter" idx="11"/>
          </p:nvPr>
        </p:nvSpPr>
        <p:spPr/>
        <p:txBody>
          <a:bodyPr/>
          <a:lstStyle/>
          <a:p>
            <a:pPr>
              <a:defRPr/>
            </a:pPr>
            <a:r>
              <a:rPr lang="en-GB" smtClean="0"/>
              <a:t>V2.0</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graphicEl>
                                              <a:dgm id="{358322EF-6D84-48D9-9C5A-187E5D8AA05C}"/>
                                            </p:graphicEl>
                                          </p:spTgt>
                                        </p:tgtEl>
                                        <p:attrNameLst>
                                          <p:attrName>style.visibility</p:attrName>
                                        </p:attrNameLst>
                                      </p:cBhvr>
                                      <p:to>
                                        <p:strVal val="visible"/>
                                      </p:to>
                                    </p:set>
                                    <p:animEffect transition="in" filter="wipe(left)">
                                      <p:cBhvr>
                                        <p:cTn id="7" dur="500"/>
                                        <p:tgtEl>
                                          <p:spTgt spid="3">
                                            <p:graphicEl>
                                              <a:dgm id="{358322EF-6D84-48D9-9C5A-187E5D8AA05C}"/>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graphicEl>
                                              <a:dgm id="{2E8C239E-5BD6-4828-9A59-ACDAD87A382C}"/>
                                            </p:graphicEl>
                                          </p:spTgt>
                                        </p:tgtEl>
                                        <p:attrNameLst>
                                          <p:attrName>style.visibility</p:attrName>
                                        </p:attrNameLst>
                                      </p:cBhvr>
                                      <p:to>
                                        <p:strVal val="visible"/>
                                      </p:to>
                                    </p:set>
                                    <p:animEffect transition="in" filter="wipe(left)">
                                      <p:cBhvr>
                                        <p:cTn id="10" dur="500"/>
                                        <p:tgtEl>
                                          <p:spTgt spid="3">
                                            <p:graphicEl>
                                              <a:dgm id="{2E8C239E-5BD6-4828-9A59-ACDAD87A382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graphicEl>
                                              <a:dgm id="{2EA8E83F-DEA0-49E3-B1EB-7ED93DAC26FD}"/>
                                            </p:graphicEl>
                                          </p:spTgt>
                                        </p:tgtEl>
                                        <p:attrNameLst>
                                          <p:attrName>style.visibility</p:attrName>
                                        </p:attrNameLst>
                                      </p:cBhvr>
                                      <p:to>
                                        <p:strVal val="visible"/>
                                      </p:to>
                                    </p:set>
                                    <p:animEffect transition="in" filter="wipe(left)">
                                      <p:cBhvr>
                                        <p:cTn id="15" dur="500"/>
                                        <p:tgtEl>
                                          <p:spTgt spid="3">
                                            <p:graphicEl>
                                              <a:dgm id="{2EA8E83F-DEA0-49E3-B1EB-7ED93DAC26FD}"/>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graphicEl>
                                              <a:dgm id="{E524BF53-D1C7-4C4F-8336-F6E5A6A4B145}"/>
                                            </p:graphicEl>
                                          </p:spTgt>
                                        </p:tgtEl>
                                        <p:attrNameLst>
                                          <p:attrName>style.visibility</p:attrName>
                                        </p:attrNameLst>
                                      </p:cBhvr>
                                      <p:to>
                                        <p:strVal val="visible"/>
                                      </p:to>
                                    </p:set>
                                    <p:animEffect transition="in" filter="wipe(left)">
                                      <p:cBhvr>
                                        <p:cTn id="18" dur="500"/>
                                        <p:tgtEl>
                                          <p:spTgt spid="3">
                                            <p:graphicEl>
                                              <a:dgm id="{E524BF53-D1C7-4C4F-8336-F6E5A6A4B14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graphicEl>
                                              <a:dgm id="{46581028-053A-4B43-8F9F-CBD767C68143}"/>
                                            </p:graphicEl>
                                          </p:spTgt>
                                        </p:tgtEl>
                                        <p:attrNameLst>
                                          <p:attrName>style.visibility</p:attrName>
                                        </p:attrNameLst>
                                      </p:cBhvr>
                                      <p:to>
                                        <p:strVal val="visible"/>
                                      </p:to>
                                    </p:set>
                                    <p:animEffect transition="in" filter="wipe(left)">
                                      <p:cBhvr>
                                        <p:cTn id="23" dur="500"/>
                                        <p:tgtEl>
                                          <p:spTgt spid="3">
                                            <p:graphicEl>
                                              <a:dgm id="{46581028-053A-4B43-8F9F-CBD767C68143}"/>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graphicEl>
                                              <a:dgm id="{AF7B2206-60D5-4AAC-B1C8-2F1C5C9211A7}"/>
                                            </p:graphicEl>
                                          </p:spTgt>
                                        </p:tgtEl>
                                        <p:attrNameLst>
                                          <p:attrName>style.visibility</p:attrName>
                                        </p:attrNameLst>
                                      </p:cBhvr>
                                      <p:to>
                                        <p:strVal val="visible"/>
                                      </p:to>
                                    </p:set>
                                    <p:animEffect transition="in" filter="wipe(left)">
                                      <p:cBhvr>
                                        <p:cTn id="26" dur="500"/>
                                        <p:tgtEl>
                                          <p:spTgt spid="3">
                                            <p:graphicEl>
                                              <a:dgm id="{AF7B2206-60D5-4AAC-B1C8-2F1C5C9211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Introduction</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3568" y="1657350"/>
            <a:ext cx="8280920" cy="4819650"/>
          </a:xfrm>
          <a:prstGeom prst="rect">
            <a:avLst/>
          </a:prstGeom>
          <a:ln>
            <a:noFill/>
          </a:ln>
          <a:effectLst>
            <a:softEdge rad="112500"/>
          </a:effectLst>
        </p:spPr>
      </p:pic>
      <p:sp>
        <p:nvSpPr>
          <p:cNvPr id="3" name="Footer Placeholder 2"/>
          <p:cNvSpPr>
            <a:spLocks noGrp="1"/>
          </p:cNvSpPr>
          <p:nvPr>
            <p:ph type="ftr" sz="quarter" idx="11"/>
          </p:nvPr>
        </p:nvSpPr>
        <p:spPr/>
        <p:txBody>
          <a:bodyPr/>
          <a:lstStyle/>
          <a:p>
            <a:pPr>
              <a:defRPr/>
            </a:pPr>
            <a:r>
              <a:rPr lang="en-GB" smtClean="0"/>
              <a:t>V2.0</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581681"/>
              </p:ext>
            </p:extLst>
          </p:nvPr>
        </p:nvGraphicFramePr>
        <p:xfrm>
          <a:off x="611560" y="1556792"/>
          <a:ext cx="820891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GB" smtClean="0"/>
              <a:t>Aim of this session</a:t>
            </a:r>
            <a:endParaRPr lang="en-GB" dirty="0"/>
          </a:p>
        </p:txBody>
      </p:sp>
      <p:sp>
        <p:nvSpPr>
          <p:cNvPr id="3" name="Footer Placeholder 2"/>
          <p:cNvSpPr>
            <a:spLocks noGrp="1"/>
          </p:cNvSpPr>
          <p:nvPr>
            <p:ph type="ftr" sz="quarter" idx="11"/>
          </p:nvPr>
        </p:nvSpPr>
        <p:spPr/>
        <p:txBody>
          <a:bodyPr/>
          <a:lstStyle/>
          <a:p>
            <a:pPr>
              <a:defRPr/>
            </a:pPr>
            <a:r>
              <a:rPr lang="en-GB" smtClean="0"/>
              <a:t>V2.0</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75D9953D-0D9E-4D2C-9322-FA826121F851}"/>
                                            </p:graphicEl>
                                          </p:spTgt>
                                        </p:tgtEl>
                                        <p:attrNameLst>
                                          <p:attrName>style.visibility</p:attrName>
                                        </p:attrNameLst>
                                      </p:cBhvr>
                                      <p:to>
                                        <p:strVal val="visible"/>
                                      </p:to>
                                    </p:set>
                                    <p:animEffect transition="in" filter="wipe(left)">
                                      <p:cBhvr>
                                        <p:cTn id="7" dur="500"/>
                                        <p:tgtEl>
                                          <p:spTgt spid="4">
                                            <p:graphicEl>
                                              <a:dgm id="{75D9953D-0D9E-4D2C-9322-FA826121F8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 is interoperability?</a:t>
            </a:r>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87073930"/>
              </p:ext>
            </p:extLst>
          </p:nvPr>
        </p:nvGraphicFramePr>
        <p:xfrm>
          <a:off x="611188" y="1341438"/>
          <a:ext cx="8108950" cy="478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35979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graphicEl>
                                              <a:dgm id="{0D3B4FE8-8A57-49D1-B76D-FE055134F812}"/>
                                            </p:graphicEl>
                                          </p:spTgt>
                                        </p:tgtEl>
                                        <p:attrNameLst>
                                          <p:attrName>style.visibility</p:attrName>
                                        </p:attrNameLst>
                                      </p:cBhvr>
                                      <p:to>
                                        <p:strVal val="visible"/>
                                      </p:to>
                                    </p:set>
                                    <p:animEffect transition="in" filter="wipe(left)">
                                      <p:cBhvr>
                                        <p:cTn id="7" dur="500"/>
                                        <p:tgtEl>
                                          <p:spTgt spid="10">
                                            <p:graphicEl>
                                              <a:dgm id="{0D3B4FE8-8A57-49D1-B76D-FE055134F81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graphicEl>
                                              <a:dgm id="{40215C47-8F18-42D1-A0D1-E41CD6E7EDEC}"/>
                                            </p:graphicEl>
                                          </p:spTgt>
                                        </p:tgtEl>
                                        <p:attrNameLst>
                                          <p:attrName>style.visibility</p:attrName>
                                        </p:attrNameLst>
                                      </p:cBhvr>
                                      <p:to>
                                        <p:strVal val="visible"/>
                                      </p:to>
                                    </p:set>
                                    <p:animEffect transition="in" filter="wipe(left)">
                                      <p:cBhvr>
                                        <p:cTn id="12" dur="500"/>
                                        <p:tgtEl>
                                          <p:spTgt spid="10">
                                            <p:graphicEl>
                                              <a:dgm id="{40215C47-8F18-42D1-A0D1-E41CD6E7EDE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graphicEl>
                                              <a:dgm id="{1A4126CE-8180-4D86-BF50-C226D77ADB34}"/>
                                            </p:graphicEl>
                                          </p:spTgt>
                                        </p:tgtEl>
                                        <p:attrNameLst>
                                          <p:attrName>style.visibility</p:attrName>
                                        </p:attrNameLst>
                                      </p:cBhvr>
                                      <p:to>
                                        <p:strVal val="visible"/>
                                      </p:to>
                                    </p:set>
                                    <p:animEffect transition="in" filter="wipe(left)">
                                      <p:cBhvr>
                                        <p:cTn id="17" dur="500"/>
                                        <p:tgtEl>
                                          <p:spTgt spid="10">
                                            <p:graphicEl>
                                              <a:dgm id="{1A4126CE-8180-4D86-BF50-C226D77ADB3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ea typeface="ＭＳ Ｐゴシック" charset="-128"/>
              </a:rPr>
              <a:t>What is meant by a Major Incident</a:t>
            </a:r>
            <a:r>
              <a:rPr lang="en-GB" dirty="0" smtClean="0">
                <a:ea typeface="ＭＳ Ｐゴシック" charset="-128"/>
              </a:rPr>
              <a:t>?</a:t>
            </a:r>
            <a:endParaRPr lang="en-GB" dirty="0"/>
          </a:p>
        </p:txBody>
      </p:sp>
      <p:sp>
        <p:nvSpPr>
          <p:cNvPr id="5" name="Content Placeholder 4"/>
          <p:cNvSpPr>
            <a:spLocks noGrp="1"/>
          </p:cNvSpPr>
          <p:nvPr>
            <p:ph sz="half" idx="1"/>
          </p:nvPr>
        </p:nvSpPr>
        <p:spPr/>
        <p:txBody>
          <a:bodyPr>
            <a:noAutofit/>
          </a:bodyPr>
          <a:lstStyle/>
          <a:p>
            <a:pPr>
              <a:spcBef>
                <a:spcPts val="0"/>
              </a:spcBef>
              <a:spcAft>
                <a:spcPts val="600"/>
              </a:spcAft>
              <a:defRPr/>
            </a:pPr>
            <a:r>
              <a:rPr lang="en-GB" sz="1800" dirty="0" smtClean="0"/>
              <a:t>A major incident for one service, may not be for another </a:t>
            </a:r>
          </a:p>
          <a:p>
            <a:pPr>
              <a:spcBef>
                <a:spcPts val="0"/>
              </a:spcBef>
              <a:spcAft>
                <a:spcPts val="600"/>
              </a:spcAft>
              <a:defRPr/>
            </a:pPr>
            <a:r>
              <a:rPr lang="en-GB" sz="1800" dirty="0"/>
              <a:t>Many services have their own definitions and classifications </a:t>
            </a:r>
          </a:p>
          <a:p>
            <a:pPr>
              <a:spcBef>
                <a:spcPts val="0"/>
              </a:spcBef>
              <a:spcAft>
                <a:spcPts val="600"/>
              </a:spcAft>
              <a:defRPr/>
            </a:pPr>
            <a:r>
              <a:rPr lang="en-GB" sz="1800" dirty="0" smtClean="0"/>
              <a:t>In all cases each service needs to be informed if a major incident is declared</a:t>
            </a:r>
          </a:p>
          <a:p>
            <a:pPr>
              <a:spcBef>
                <a:spcPts val="0"/>
              </a:spcBef>
              <a:spcAft>
                <a:spcPts val="600"/>
              </a:spcAft>
              <a:defRPr/>
            </a:pPr>
            <a:r>
              <a:rPr lang="en-GB" sz="1800" dirty="0" smtClean="0"/>
              <a:t>Overall a major incident is an </a:t>
            </a:r>
            <a:r>
              <a:rPr lang="en-GB" sz="1800" dirty="0"/>
              <a:t>emergency arising with or without </a:t>
            </a:r>
            <a:r>
              <a:rPr lang="en-GB" sz="1800" dirty="0" smtClean="0"/>
              <a:t>warning that may cause death or injury. It is likely to cause serious </a:t>
            </a:r>
            <a:r>
              <a:rPr lang="en-GB" sz="1800" dirty="0"/>
              <a:t>disruption to </a:t>
            </a:r>
            <a:r>
              <a:rPr lang="en-GB" sz="1800" dirty="0" smtClean="0"/>
              <a:t>a significant </a:t>
            </a:r>
            <a:r>
              <a:rPr lang="en-GB" sz="1800" dirty="0"/>
              <a:t>number of </a:t>
            </a:r>
            <a:r>
              <a:rPr lang="en-GB" sz="1800" dirty="0" smtClean="0"/>
              <a:t>people and damage to </a:t>
            </a:r>
            <a:r>
              <a:rPr lang="en-GB" sz="1800" dirty="0"/>
              <a:t>property or the </a:t>
            </a:r>
            <a:r>
              <a:rPr lang="en-GB" sz="1800" dirty="0" smtClean="0"/>
              <a:t>environment. It is likely to require </a:t>
            </a:r>
            <a:r>
              <a:rPr lang="en-GB" sz="1800" dirty="0"/>
              <a:t>the implementation of special arrangements</a:t>
            </a:r>
            <a:r>
              <a:rPr lang="en-GB" sz="1800" dirty="0" smtClean="0"/>
              <a:t>.</a:t>
            </a:r>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703373" y="1340768"/>
            <a:ext cx="3168352" cy="250462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4088" y="2636912"/>
            <a:ext cx="3168352" cy="237626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0068" y="4293096"/>
            <a:ext cx="3134420" cy="2281985"/>
          </a:xfrm>
          <a:prstGeom prst="rect">
            <a:avLst/>
          </a:prstGeom>
          <a:ln>
            <a:noFill/>
          </a:ln>
          <a:effectLst>
            <a:outerShdw blurRad="292100" dist="139700" dir="2700000" algn="tl" rotWithShape="0">
              <a:srgbClr val="333333">
                <a:alpha val="65000"/>
              </a:srgbClr>
            </a:outerShdw>
          </a:effectLst>
        </p:spPr>
      </p:pic>
      <p:sp>
        <p:nvSpPr>
          <p:cNvPr id="8" name="Footer Placeholder 7"/>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354230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left)">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left)">
                                      <p:cBhvr>
                                        <p:cTn id="28" dur="500"/>
                                        <p:tgtEl>
                                          <p:spTgt spid="5">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600" dirty="0" smtClean="0"/>
              <a:t>Roles of services at a major incident</a:t>
            </a:r>
            <a:endParaRPr lang="en-GB" sz="3600" dirty="0"/>
          </a:p>
        </p:txBody>
      </p:sp>
      <p:pic>
        <p:nvPicPr>
          <p:cNvPr id="1030" name="Picture 6" descr="C:\Users\Joy.Flanagan\Documents\JESIP\3 Comms &amp; Engagement\4 Website\Photos for website\West Mids Ambulance photos\Jnc Regent Rd-Hill Rd in Tividale - Inc 950 28-12-1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0973" y="2492896"/>
            <a:ext cx="3157171" cy="23681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707904" y="1271662"/>
            <a:ext cx="4464496" cy="1138773"/>
          </a:xfrm>
          <a:prstGeom prst="rect">
            <a:avLst/>
          </a:prstGeom>
          <a:noFill/>
        </p:spPr>
        <p:txBody>
          <a:bodyPr wrap="square" rtlCol="0">
            <a:spAutoFit/>
          </a:bodyPr>
          <a:lstStyle/>
          <a:p>
            <a:pPr marL="0" lvl="1"/>
            <a:r>
              <a:rPr lang="en-GB" sz="1600" dirty="0" smtClean="0"/>
              <a:t>Police services are </a:t>
            </a:r>
            <a:r>
              <a:rPr lang="en-GB" sz="1600" dirty="0"/>
              <a:t>responsible for upholding the law; </a:t>
            </a:r>
            <a:r>
              <a:rPr lang="en-GB" b="1" dirty="0">
                <a:solidFill>
                  <a:schemeClr val="tx2"/>
                </a:solidFill>
                <a:latin typeface="+mn-lt"/>
              </a:rPr>
              <a:t>ensuring the incident is under control </a:t>
            </a:r>
            <a:r>
              <a:rPr lang="en-GB" sz="1600" dirty="0"/>
              <a:t>as well as working to restore the situation to normal as quickly as possible. </a:t>
            </a:r>
          </a:p>
        </p:txBody>
      </p:sp>
      <p:sp>
        <p:nvSpPr>
          <p:cNvPr id="13" name="TextBox 12"/>
          <p:cNvSpPr txBox="1"/>
          <p:nvPr/>
        </p:nvSpPr>
        <p:spPr>
          <a:xfrm>
            <a:off x="795689" y="4941168"/>
            <a:ext cx="4568399" cy="1384995"/>
          </a:xfrm>
          <a:prstGeom prst="rect">
            <a:avLst/>
          </a:prstGeom>
          <a:noFill/>
        </p:spPr>
        <p:txBody>
          <a:bodyPr wrap="square" rtlCol="0">
            <a:spAutoFit/>
          </a:bodyPr>
          <a:lstStyle/>
          <a:p>
            <a:pPr marL="0" lvl="1"/>
            <a:r>
              <a:rPr lang="en-GB" sz="1600" dirty="0"/>
              <a:t>Fire and </a:t>
            </a:r>
            <a:r>
              <a:rPr lang="en-GB" sz="1600" dirty="0" smtClean="0"/>
              <a:t>rescue </a:t>
            </a:r>
            <a:r>
              <a:rPr lang="en-GB" sz="1600" dirty="0"/>
              <a:t>services are primarily </a:t>
            </a:r>
            <a:r>
              <a:rPr lang="en-GB" sz="1600" dirty="0" smtClean="0"/>
              <a:t>focused </a:t>
            </a:r>
            <a:r>
              <a:rPr lang="en-GB" sz="1600" dirty="0"/>
              <a:t>on the </a:t>
            </a:r>
            <a:r>
              <a:rPr lang="en-GB" b="1" dirty="0">
                <a:solidFill>
                  <a:schemeClr val="tx2"/>
                </a:solidFill>
                <a:latin typeface="+mn-lt"/>
              </a:rPr>
              <a:t>rescue of people involved in the incident </a:t>
            </a:r>
            <a:r>
              <a:rPr lang="en-GB" sz="1600" dirty="0" smtClean="0"/>
              <a:t>and making the area safe others including colleagues from police and ambulance to carry out their roles. </a:t>
            </a:r>
            <a:endParaRPr lang="en-GB" sz="1600" dirty="0"/>
          </a:p>
        </p:txBody>
      </p:sp>
      <p:sp>
        <p:nvSpPr>
          <p:cNvPr id="15" name="TextBox 14"/>
          <p:cNvSpPr txBox="1"/>
          <p:nvPr/>
        </p:nvSpPr>
        <p:spPr>
          <a:xfrm>
            <a:off x="6012160" y="2420888"/>
            <a:ext cx="3024336" cy="1877437"/>
          </a:xfrm>
          <a:prstGeom prst="rect">
            <a:avLst/>
          </a:prstGeom>
          <a:noFill/>
        </p:spPr>
        <p:txBody>
          <a:bodyPr wrap="square" rtlCol="0">
            <a:spAutoFit/>
          </a:bodyPr>
          <a:lstStyle/>
          <a:p>
            <a:pPr marL="0" lvl="1"/>
            <a:r>
              <a:rPr lang="en-GB" sz="1600" dirty="0"/>
              <a:t>Ambulance services are primarily concerned with the </a:t>
            </a:r>
            <a:r>
              <a:rPr lang="en-GB" b="1" dirty="0">
                <a:solidFill>
                  <a:schemeClr val="tx2"/>
                </a:solidFill>
                <a:latin typeface="+mn-lt"/>
              </a:rPr>
              <a:t>medical treatment of those involved in the incident</a:t>
            </a:r>
            <a:r>
              <a:rPr lang="en-GB" sz="1600" dirty="0"/>
              <a:t>, either at the scene or by getting them to hospital as quickly as </a:t>
            </a:r>
            <a:r>
              <a:rPr lang="en-GB" sz="1600" dirty="0" smtClean="0"/>
              <a:t>possible.</a:t>
            </a:r>
            <a:endParaRPr lang="en-GB" sz="16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1233228"/>
            <a:ext cx="2753597" cy="1835732"/>
          </a:xfrm>
          <a:prstGeom prst="rect">
            <a:avLst/>
          </a:prstGeom>
          <a:ln>
            <a:noFill/>
          </a:ln>
          <a:effectLst>
            <a:softEdge rad="112500"/>
          </a:effec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4" y="4383106"/>
            <a:ext cx="3240360" cy="2430270"/>
          </a:xfrm>
          <a:prstGeom prst="rect">
            <a:avLst/>
          </a:prstGeom>
          <a:ln>
            <a:noFill/>
          </a:ln>
          <a:effectLst>
            <a:softEdge rad="112500"/>
          </a:effectLst>
        </p:spPr>
      </p:pic>
      <p:sp>
        <p:nvSpPr>
          <p:cNvPr id="4" name="Footer Placeholder 3"/>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24820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99592" y="5365568"/>
            <a:ext cx="7776864" cy="1447808"/>
            <a:chOff x="971600" y="5268218"/>
            <a:chExt cx="7776864" cy="1447808"/>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00037" y="5429903"/>
              <a:ext cx="1874771" cy="1124438"/>
            </a:xfrm>
            <a:prstGeom prst="ellipse">
              <a:avLst/>
            </a:prstGeom>
            <a:ln>
              <a:noFill/>
            </a:ln>
            <a:effectLst>
              <a:softEdge rad="112500"/>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376610" y="5394206"/>
              <a:ext cx="1495354" cy="1195833"/>
            </a:xfrm>
            <a:prstGeom prst="ellipse">
              <a:avLst/>
            </a:prstGeom>
            <a:ln>
              <a:noFill/>
            </a:ln>
            <a:effectLst>
              <a:softEdge rad="112500"/>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028986" y="5341646"/>
              <a:ext cx="1691876" cy="1300952"/>
            </a:xfrm>
            <a:prstGeom prst="ellipse">
              <a:avLst/>
            </a:prstGeom>
            <a:ln>
              <a:noFill/>
            </a:ln>
            <a:effectLst>
              <a:softEdge rad="112500"/>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971600" y="5268218"/>
              <a:ext cx="1159837" cy="1447808"/>
            </a:xfrm>
            <a:prstGeom prst="ellipse">
              <a:avLst/>
            </a:prstGeom>
            <a:ln>
              <a:noFill/>
            </a:ln>
            <a:effectLst>
              <a:softEdge rad="112500"/>
            </a:effec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7341003" y="5432297"/>
              <a:ext cx="1407461" cy="1119651"/>
            </a:xfrm>
            <a:prstGeom prst="ellipse">
              <a:avLst/>
            </a:prstGeom>
            <a:ln>
              <a:noFill/>
            </a:ln>
            <a:effectLst>
              <a:softEdge rad="112500"/>
            </a:effectLst>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4591719" y="5416590"/>
              <a:ext cx="1708473" cy="1151064"/>
            </a:xfrm>
            <a:prstGeom prst="ellipse">
              <a:avLst/>
            </a:prstGeom>
            <a:ln>
              <a:noFill/>
            </a:ln>
            <a:effectLst>
              <a:softEdge rad="112500"/>
            </a:effectLst>
          </p:spPr>
        </p:pic>
      </p:grpSp>
      <p:sp>
        <p:nvSpPr>
          <p:cNvPr id="2" name="Title 1"/>
          <p:cNvSpPr>
            <a:spLocks noGrp="1"/>
          </p:cNvSpPr>
          <p:nvPr>
            <p:ph type="title"/>
          </p:nvPr>
        </p:nvSpPr>
        <p:spPr/>
        <p:txBody>
          <a:bodyPr>
            <a:normAutofit fontScale="90000"/>
          </a:bodyPr>
          <a:lstStyle/>
          <a:p>
            <a:r>
              <a:rPr lang="en-GB" dirty="0" smtClean="0"/>
              <a:t>Many organisations can be involved</a:t>
            </a:r>
            <a:endParaRPr lang="en-GB" dirty="0"/>
          </a:p>
        </p:txBody>
      </p:sp>
      <p:sp>
        <p:nvSpPr>
          <p:cNvPr id="20" name="Content Placeholder 19"/>
          <p:cNvSpPr>
            <a:spLocks noGrp="1"/>
          </p:cNvSpPr>
          <p:nvPr>
            <p:ph idx="1"/>
          </p:nvPr>
        </p:nvSpPr>
        <p:spPr>
          <a:xfrm>
            <a:off x="822738" y="3318170"/>
            <a:ext cx="8108464" cy="2343078"/>
          </a:xfrm>
          <a:noFill/>
        </p:spPr>
        <p:txBody>
          <a:bodyPr>
            <a:normAutofit fontScale="92500" lnSpcReduction="10000"/>
          </a:bodyPr>
          <a:lstStyle/>
          <a:p>
            <a:pPr marL="0" lvl="0" indent="0" algn="ctr">
              <a:buNone/>
              <a:defRPr/>
            </a:pPr>
            <a:r>
              <a:rPr lang="en-GB" sz="2000" dirty="0"/>
              <a:t>Depending on the nature of the incident </a:t>
            </a:r>
            <a:r>
              <a:rPr lang="en-GB" sz="2000" dirty="0" smtClean="0"/>
              <a:t>any service may </a:t>
            </a:r>
            <a:r>
              <a:rPr lang="en-GB" sz="2000" dirty="0"/>
              <a:t>call on specialist resources </a:t>
            </a:r>
            <a:r>
              <a:rPr lang="en-GB" sz="2000" dirty="0" smtClean="0"/>
              <a:t>such as flood </a:t>
            </a:r>
            <a:r>
              <a:rPr lang="en-GB" sz="2000" dirty="0"/>
              <a:t>response </a:t>
            </a:r>
            <a:r>
              <a:rPr lang="en-GB" sz="2000" dirty="0" smtClean="0"/>
              <a:t>or </a:t>
            </a:r>
            <a:r>
              <a:rPr lang="en-GB" sz="2000" dirty="0"/>
              <a:t>rope rescue teams</a:t>
            </a:r>
            <a:r>
              <a:rPr lang="en-GB" sz="2000" dirty="0" smtClean="0"/>
              <a:t>. In addition </a:t>
            </a:r>
            <a:r>
              <a:rPr lang="en-GB" sz="2000" dirty="0" smtClean="0">
                <a:cs typeface="Arial" pitchFamily="34" charset="0"/>
              </a:rPr>
              <a:t>local </a:t>
            </a:r>
            <a:r>
              <a:rPr lang="en-GB" sz="2000" dirty="0">
                <a:cs typeface="Arial" pitchFamily="34" charset="0"/>
              </a:rPr>
              <a:t>authorities, utility and transport companies as well as </a:t>
            </a:r>
            <a:r>
              <a:rPr lang="en-GB" sz="2000" dirty="0"/>
              <a:t>private sector operators of critical </a:t>
            </a:r>
            <a:r>
              <a:rPr lang="en-GB" sz="2000" dirty="0" smtClean="0"/>
              <a:t>infrastructure may be involved. </a:t>
            </a:r>
            <a:endParaRPr lang="en-GB" sz="2000" dirty="0"/>
          </a:p>
          <a:p>
            <a:pPr marL="0" lvl="0" indent="0" algn="ctr">
              <a:buNone/>
              <a:defRPr/>
            </a:pPr>
            <a:r>
              <a:rPr lang="en-GB" sz="2000" dirty="0" smtClean="0">
                <a:cs typeface="Arial" pitchFamily="34" charset="0"/>
              </a:rPr>
              <a:t>Whoever is involved, </a:t>
            </a:r>
            <a:r>
              <a:rPr lang="en-GB" sz="2000" dirty="0">
                <a:cs typeface="Arial" pitchFamily="34" charset="0"/>
              </a:rPr>
              <a:t>each organisation brings their own expertise to that situation. </a:t>
            </a:r>
            <a:endParaRPr lang="en-GB" sz="2000" dirty="0" smtClean="0">
              <a:cs typeface="Arial" pitchFamily="34" charset="0"/>
            </a:endParaRPr>
          </a:p>
          <a:p>
            <a:pPr marL="0" lvl="0" indent="0" algn="ctr">
              <a:buNone/>
              <a:defRPr/>
            </a:pPr>
            <a:r>
              <a:rPr lang="en-GB" sz="2000" dirty="0" smtClean="0">
                <a:cs typeface="Arial" pitchFamily="34" charset="0"/>
              </a:rPr>
              <a:t>All those involved all need to be included in communications about the incident as the actions of one organisation may affect another.</a:t>
            </a:r>
            <a:endParaRPr lang="en-GB" sz="2000" dirty="0">
              <a:cs typeface="Arial" pitchFamily="34" charset="0"/>
            </a:endParaRPr>
          </a:p>
        </p:txBody>
      </p:sp>
      <p:grpSp>
        <p:nvGrpSpPr>
          <p:cNvPr id="3" name="Group 2"/>
          <p:cNvGrpSpPr/>
          <p:nvPr/>
        </p:nvGrpSpPr>
        <p:grpSpPr>
          <a:xfrm>
            <a:off x="467544" y="1189267"/>
            <a:ext cx="8607083" cy="2239733"/>
            <a:chOff x="573429" y="1231940"/>
            <a:chExt cx="8607083" cy="2239733"/>
          </a:xfrm>
        </p:grpSpPr>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5750" y="1629548"/>
              <a:ext cx="2044762" cy="1360696"/>
            </a:xfrm>
            <a:prstGeom prst="ellipse">
              <a:avLst/>
            </a:prstGeom>
            <a:ln>
              <a:noFill/>
            </a:ln>
            <a:effectLst>
              <a:softEdge rad="112500"/>
            </a:effec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03824" y="1231940"/>
              <a:ext cx="1670073" cy="2155913"/>
            </a:xfrm>
            <a:prstGeom prst="ellipse">
              <a:avLst/>
            </a:prstGeom>
            <a:ln>
              <a:noFill/>
            </a:ln>
            <a:effectLst>
              <a:softEdge rad="112500"/>
            </a:effectLst>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10041" y="1451261"/>
              <a:ext cx="2810080" cy="1717271"/>
            </a:xfrm>
            <a:prstGeom prst="ellipse">
              <a:avLst/>
            </a:prstGeom>
            <a:ln>
              <a:noFill/>
            </a:ln>
            <a:effectLst>
              <a:softEdge rad="112500"/>
            </a:effectLst>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04320" y="1692463"/>
              <a:ext cx="1950217" cy="1297781"/>
            </a:xfrm>
            <a:prstGeom prst="ellipse">
              <a:avLst/>
            </a:prstGeom>
            <a:ln>
              <a:noFill/>
            </a:ln>
            <a:effectLst>
              <a:softEdge rad="112500"/>
            </a:effectLst>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62758" y="1305578"/>
              <a:ext cx="1513851" cy="2166095"/>
            </a:xfrm>
            <a:prstGeom prst="ellipse">
              <a:avLst/>
            </a:prstGeom>
            <a:ln>
              <a:noFill/>
            </a:ln>
            <a:effectLst>
              <a:softEdge rad="112500"/>
            </a:effectLst>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3429" y="1692156"/>
              <a:ext cx="1649430" cy="1235480"/>
            </a:xfrm>
            <a:prstGeom prst="ellipse">
              <a:avLst/>
            </a:prstGeom>
            <a:ln>
              <a:noFill/>
            </a:ln>
            <a:effectLst>
              <a:softEdge rad="112500"/>
            </a:effectLst>
          </p:spPr>
        </p:pic>
      </p:grpSp>
      <p:sp>
        <p:nvSpPr>
          <p:cNvPr id="5" name="Footer Placeholder 4"/>
          <p:cNvSpPr>
            <a:spLocks noGrp="1"/>
          </p:cNvSpPr>
          <p:nvPr>
            <p:ph type="ftr" sz="quarter" idx="11"/>
          </p:nvPr>
        </p:nvSpPr>
        <p:spPr/>
        <p:txBody>
          <a:bodyPr/>
          <a:lstStyle/>
          <a:p>
            <a:pPr>
              <a:defRPr/>
            </a:pPr>
            <a:r>
              <a:rPr lang="en-GB" smtClean="0"/>
              <a:t>V2.0</a:t>
            </a:r>
            <a:endParaRPr lang="en-GB" dirty="0"/>
          </a:p>
        </p:txBody>
      </p:sp>
    </p:spTree>
    <p:extLst>
      <p:ext uri="{BB962C8B-B14F-4D97-AF65-F5344CB8AC3E}">
        <p14:creationId xmlns:p14="http://schemas.microsoft.com/office/powerpoint/2010/main" val="86611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wipe(up)">
                                      <p:cBhvr>
                                        <p:cTn id="14" dur="500"/>
                                        <p:tgtEl>
                                          <p:spTgt spid="20">
                                            <p:txEl>
                                              <p:pRg st="0" end="0"/>
                                            </p:txEl>
                                          </p:spTgt>
                                        </p:tgtEl>
                                      </p:cBhvr>
                                    </p:animEffect>
                                  </p:childTnLst>
                                  <p:subTnLst>
                                    <p:animClr clrSpc="rgb" dir="cw">
                                      <p:cBhvr override="childStyle">
                                        <p:cTn dur="1" fill="hold" display="0" masterRel="nextClick" afterEffect="1"/>
                                        <p:tgtEl>
                                          <p:spTgt spid="20">
                                            <p:txEl>
                                              <p:pRg st="0" end="0"/>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animEffect transition="in" filter="wipe(up)">
                                      <p:cBhvr>
                                        <p:cTn id="19" dur="500"/>
                                        <p:tgtEl>
                                          <p:spTgt spid="20">
                                            <p:txEl>
                                              <p:pRg st="1" end="1"/>
                                            </p:txEl>
                                          </p:spTgt>
                                        </p:tgtEl>
                                      </p:cBhvr>
                                    </p:animEffect>
                                  </p:childTnLst>
                                  <p:subTnLst>
                                    <p:animClr clrSpc="rgb" dir="cw">
                                      <p:cBhvr override="childStyle">
                                        <p:cTn dur="1" fill="hold" display="0" masterRel="nextClick" afterEffect="1"/>
                                        <p:tgtEl>
                                          <p:spTgt spid="20">
                                            <p:txEl>
                                              <p:pRg st="1" end="1"/>
                                            </p:txEl>
                                          </p:spTgt>
                                        </p:tgtEl>
                                        <p:attrNameLst>
                                          <p:attrName>ppt_c</p:attrName>
                                        </p:attrNameLst>
                                      </p:cBhvr>
                                      <p:to>
                                        <a:schemeClr val="tx2"/>
                                      </p:to>
                                    </p:animClr>
                                  </p:sub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0">
                                            <p:txEl>
                                              <p:pRg st="2" end="2"/>
                                            </p:txEl>
                                          </p:spTgt>
                                        </p:tgtEl>
                                        <p:attrNameLst>
                                          <p:attrName>style.visibility</p:attrName>
                                        </p:attrNameLst>
                                      </p:cBhvr>
                                      <p:to>
                                        <p:strVal val="visible"/>
                                      </p:to>
                                    </p:set>
                                    <p:animEffect transition="in" filter="wipe(up)">
                                      <p:cBhvr>
                                        <p:cTn id="24" dur="500"/>
                                        <p:tgtEl>
                                          <p:spTgt spid="20">
                                            <p:txEl>
                                              <p:pRg st="2" end="2"/>
                                            </p:txEl>
                                          </p:spTgt>
                                        </p:tgtEl>
                                      </p:cBhvr>
                                    </p:animEffect>
                                  </p:childTnLst>
                                  <p:subTnLst>
                                    <p:animClr clrSpc="rgb" dir="cw">
                                      <p:cBhvr override="childStyle">
                                        <p:cTn dur="1" fill="hold" display="0" masterRel="nextClick" afterEffect="1"/>
                                        <p:tgtEl>
                                          <p:spTgt spid="20">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theme/theme1.xml><?xml version="1.0" encoding="utf-8"?>
<a:theme xmlns:a="http://schemas.openxmlformats.org/drawingml/2006/main" name="Introduction to JESIP Presentation - draft v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ESIP final">
  <a:themeElements>
    <a:clrScheme name="JESI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 to JESIP Presentation - draft v0.1</Template>
  <TotalTime>1322</TotalTime>
  <Words>3802</Words>
  <Application>Microsoft Office PowerPoint</Application>
  <PresentationFormat>On-screen Show (4:3)</PresentationFormat>
  <Paragraphs>300</Paragraphs>
  <Slides>28</Slides>
  <Notes>27</Notes>
  <HiddenSlides>1</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Introduction to JESIP Presentation - draft v0.1</vt:lpstr>
      <vt:lpstr>JESIP final</vt:lpstr>
      <vt:lpstr>Presenter Instructions Hide this slide before presenting</vt:lpstr>
      <vt:lpstr>Introduction to Interoperability &amp; JESIP</vt:lpstr>
      <vt:lpstr>Contents</vt:lpstr>
      <vt:lpstr>Introduction</vt:lpstr>
      <vt:lpstr>Aim of this session</vt:lpstr>
      <vt:lpstr>What is interoperability?</vt:lpstr>
      <vt:lpstr>What is meant by a Major Incident?</vt:lpstr>
      <vt:lpstr>Roles of services at a major incident</vt:lpstr>
      <vt:lpstr>Many organisations can be involved</vt:lpstr>
      <vt:lpstr>The impact of social media</vt:lpstr>
      <vt:lpstr>JESIP Overview</vt:lpstr>
      <vt:lpstr>PowerPoint Presentation</vt:lpstr>
      <vt:lpstr>Why will JESIP help?</vt:lpstr>
      <vt:lpstr>JESIP Doctrine - explained</vt:lpstr>
      <vt:lpstr>Principles for joint working</vt:lpstr>
      <vt:lpstr>Ways of Working</vt:lpstr>
      <vt:lpstr>Joint Decision Model</vt:lpstr>
      <vt:lpstr>Using the JDM</vt:lpstr>
      <vt:lpstr>Understanding the JDM</vt:lpstr>
      <vt:lpstr>Stage One</vt:lpstr>
      <vt:lpstr>METHANE</vt:lpstr>
      <vt:lpstr> Stage Two</vt:lpstr>
      <vt:lpstr> Stage Three</vt:lpstr>
      <vt:lpstr> Stage Four</vt:lpstr>
      <vt:lpstr>Stage Five</vt:lpstr>
      <vt:lpstr>Further Information</vt:lpstr>
      <vt:lpstr>Developing mutual respect and understanding = maximum effectiveness</vt:lpstr>
      <vt:lpstr>Thank you and any 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 Instructions Hide this slide before presenting</dc:title>
  <dc:creator>Joy Flanagan</dc:creator>
  <cp:lastModifiedBy>Joy Flanagan</cp:lastModifiedBy>
  <cp:revision>42</cp:revision>
  <dcterms:created xsi:type="dcterms:W3CDTF">2014-05-20T09:36:57Z</dcterms:created>
  <dcterms:modified xsi:type="dcterms:W3CDTF">2015-09-18T12:37:36Z</dcterms:modified>
</cp:coreProperties>
</file>