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notesMasterIdLst>
    <p:notesMasterId r:id="rId18"/>
  </p:notesMasterIdLst>
  <p:sldIdLst>
    <p:sldId id="297" r:id="rId2"/>
    <p:sldId id="298" r:id="rId3"/>
    <p:sldId id="300" r:id="rId4"/>
    <p:sldId id="285" r:id="rId5"/>
    <p:sldId id="286" r:id="rId6"/>
    <p:sldId id="287" r:id="rId7"/>
    <p:sldId id="288" r:id="rId8"/>
    <p:sldId id="289" r:id="rId9"/>
    <p:sldId id="290" r:id="rId10"/>
    <p:sldId id="278" r:id="rId11"/>
    <p:sldId id="279" r:id="rId12"/>
    <p:sldId id="291" r:id="rId13"/>
    <p:sldId id="292" r:id="rId14"/>
    <p:sldId id="293" r:id="rId15"/>
    <p:sldId id="294" r:id="rId16"/>
    <p:sldId id="296" r:id="rId1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14" autoAdjust="0"/>
  </p:normalViewPr>
  <p:slideViewPr>
    <p:cSldViewPr>
      <p:cViewPr varScale="1">
        <p:scale>
          <a:sx n="96" d="100"/>
          <a:sy n="96" d="100"/>
        </p:scale>
        <p:origin x="195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4BBF1E37-1976-4332-BFAB-5A70B32CEAB3}" type="datetimeFigureOut">
              <a:rPr lang="en-GB" smtClean="0"/>
              <a:t>09/01/2017</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9A4DDAC9-57F9-47DE-9802-854E55C769A8}" type="slidenum">
              <a:rPr lang="en-GB" smtClean="0"/>
              <a:t>‹#›</a:t>
            </a:fld>
            <a:endParaRPr lang="en-GB"/>
          </a:p>
        </p:txBody>
      </p:sp>
    </p:spTree>
    <p:extLst>
      <p:ext uri="{BB962C8B-B14F-4D97-AF65-F5344CB8AC3E}">
        <p14:creationId xmlns:p14="http://schemas.microsoft.com/office/powerpoint/2010/main" val="29710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XX Trainers should provide an </a:t>
            </a:r>
            <a:r>
              <a:rPr lang="en-US" altLang="en-US" dirty="0" smtClean="0">
                <a:latin typeface="Arial" charset="0"/>
                <a:ea typeface="ＭＳ Ｐゴシック" pitchFamily="34" charset="-128"/>
              </a:rPr>
              <a:t>explanation of mast sites,</a:t>
            </a:r>
            <a:r>
              <a:rPr lang="en-US" altLang="en-US" baseline="0" dirty="0" smtClean="0">
                <a:latin typeface="Arial" charset="0"/>
                <a:ea typeface="ＭＳ Ｐゴシック" pitchFamily="34" charset="-128"/>
              </a:rPr>
              <a:t> </a:t>
            </a:r>
            <a:r>
              <a:rPr lang="en-US" altLang="en-US" dirty="0" smtClean="0">
                <a:latin typeface="Arial" charset="0"/>
                <a:ea typeface="ＭＳ Ｐゴシック" pitchFamily="34" charset="-128"/>
              </a:rPr>
              <a:t>max talk groups , airwave tac advisor</a:t>
            </a:r>
          </a:p>
          <a:p>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4</a:t>
            </a:fld>
            <a:endParaRPr lang="en-GB"/>
          </a:p>
        </p:txBody>
      </p:sp>
    </p:spTree>
    <p:extLst>
      <p:ext uri="{BB962C8B-B14F-4D97-AF65-F5344CB8AC3E}">
        <p14:creationId xmlns:p14="http://schemas.microsoft.com/office/powerpoint/2010/main" val="314636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XX Trainers may wish to explain that details about the new Operational Communications Advisor Course can be found</a:t>
            </a:r>
            <a:r>
              <a:rPr lang="en-GB" baseline="0" dirty="0" smtClean="0"/>
              <a:t> on both the JESIP and </a:t>
            </a:r>
            <a:r>
              <a:rPr lang="en-GB" baseline="0" dirty="0" err="1" smtClean="0"/>
              <a:t>CoP</a:t>
            </a:r>
            <a:r>
              <a:rPr lang="en-GB" baseline="0" dirty="0" smtClean="0"/>
              <a:t> websites with details of how to book. Currently aligned to Airwave but future-proofed to be easily converted to ESN when required.</a:t>
            </a:r>
          </a:p>
          <a:p>
            <a:r>
              <a:rPr lang="en-GB" baseline="0" dirty="0" smtClean="0"/>
              <a:t>Existing or recently trained Tac Ads only need only attend in line with CPD requirements. XX</a:t>
            </a:r>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8</a:t>
            </a:fld>
            <a:endParaRPr lang="en-GB"/>
          </a:p>
        </p:txBody>
      </p:sp>
    </p:spTree>
    <p:extLst>
      <p:ext uri="{BB962C8B-B14F-4D97-AF65-F5344CB8AC3E}">
        <p14:creationId xmlns:p14="http://schemas.microsoft.com/office/powerpoint/2010/main" val="417456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charset="0"/>
                <a:ea typeface="ＭＳ Ｐゴシック" pitchFamily="34" charset="-128"/>
              </a:rPr>
              <a:t>XX Trainers can use/insert local photographs of radios and talkgroups if they wish XX</a:t>
            </a:r>
          </a:p>
          <a:p>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9</a:t>
            </a:fld>
            <a:endParaRPr lang="en-GB"/>
          </a:p>
        </p:txBody>
      </p:sp>
    </p:spTree>
    <p:extLst>
      <p:ext uri="{BB962C8B-B14F-4D97-AF65-F5344CB8AC3E}">
        <p14:creationId xmlns:p14="http://schemas.microsoft.com/office/powerpoint/2010/main" val="161109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Arial" charset="0"/>
              </a:rPr>
              <a:t>Trainers should remind students to use alphatags – the talkgroup name- rather than a position number from the handsets.</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MS PGothic" pitchFamily="34" charset="-128"/>
              </a:defRPr>
            </a:lvl1pPr>
            <a:lvl2pPr marL="737972" indent="-283835" eaLnBrk="0" hangingPunct="0">
              <a:defRPr b="1">
                <a:solidFill>
                  <a:schemeClr val="tx1"/>
                </a:solidFill>
                <a:latin typeface="Arial" charset="0"/>
                <a:ea typeface="MS PGothic" pitchFamily="34" charset="-128"/>
              </a:defRPr>
            </a:lvl2pPr>
            <a:lvl3pPr marL="1135342" indent="-227068" eaLnBrk="0" hangingPunct="0">
              <a:defRPr b="1">
                <a:solidFill>
                  <a:schemeClr val="tx1"/>
                </a:solidFill>
                <a:latin typeface="Arial" charset="0"/>
                <a:ea typeface="MS PGothic" pitchFamily="34" charset="-128"/>
              </a:defRPr>
            </a:lvl3pPr>
            <a:lvl4pPr marL="1589479" indent="-227068" eaLnBrk="0" hangingPunct="0">
              <a:defRPr b="1">
                <a:solidFill>
                  <a:schemeClr val="tx1"/>
                </a:solidFill>
                <a:latin typeface="Arial" charset="0"/>
                <a:ea typeface="MS PGothic" pitchFamily="34" charset="-128"/>
              </a:defRPr>
            </a:lvl4pPr>
            <a:lvl5pPr marL="2043615" indent="-227068" eaLnBrk="0" hangingPunct="0">
              <a:defRPr b="1">
                <a:solidFill>
                  <a:schemeClr val="tx1"/>
                </a:solidFill>
                <a:latin typeface="Arial" charset="0"/>
                <a:ea typeface="MS PGothic" pitchFamily="34" charset="-128"/>
              </a:defRPr>
            </a:lvl5pPr>
            <a:lvl6pPr marL="2497752" indent="-227068" eaLnBrk="0" fontAlgn="base" hangingPunct="0">
              <a:spcBef>
                <a:spcPct val="0"/>
              </a:spcBef>
              <a:spcAft>
                <a:spcPct val="0"/>
              </a:spcAft>
              <a:defRPr b="1">
                <a:solidFill>
                  <a:schemeClr val="tx1"/>
                </a:solidFill>
                <a:latin typeface="Arial" charset="0"/>
                <a:ea typeface="MS PGothic" pitchFamily="34" charset="-128"/>
              </a:defRPr>
            </a:lvl6pPr>
            <a:lvl7pPr marL="2951889" indent="-227068" eaLnBrk="0" fontAlgn="base" hangingPunct="0">
              <a:spcBef>
                <a:spcPct val="0"/>
              </a:spcBef>
              <a:spcAft>
                <a:spcPct val="0"/>
              </a:spcAft>
              <a:defRPr b="1">
                <a:solidFill>
                  <a:schemeClr val="tx1"/>
                </a:solidFill>
                <a:latin typeface="Arial" charset="0"/>
                <a:ea typeface="MS PGothic" pitchFamily="34" charset="-128"/>
              </a:defRPr>
            </a:lvl7pPr>
            <a:lvl8pPr marL="3406026" indent="-227068" eaLnBrk="0" fontAlgn="base" hangingPunct="0">
              <a:spcBef>
                <a:spcPct val="0"/>
              </a:spcBef>
              <a:spcAft>
                <a:spcPct val="0"/>
              </a:spcAft>
              <a:defRPr b="1">
                <a:solidFill>
                  <a:schemeClr val="tx1"/>
                </a:solidFill>
                <a:latin typeface="Arial" charset="0"/>
                <a:ea typeface="MS PGothic" pitchFamily="34" charset="-128"/>
              </a:defRPr>
            </a:lvl8pPr>
            <a:lvl9pPr marL="3860162" indent="-227068"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fld id="{262D31B3-1B2D-4AC7-A4DE-B58F1CE35E80}" type="slidenum">
              <a:rPr lang="en-GB" altLang="en-US" b="0" smtClean="0"/>
              <a:pPr eaLnBrk="1" hangingPunct="1"/>
              <a:t>10</a:t>
            </a:fld>
            <a:endParaRPr lang="en-GB" altLang="en-US" b="0" smtClean="0"/>
          </a:p>
        </p:txBody>
      </p:sp>
    </p:spTree>
    <p:extLst>
      <p:ext uri="{BB962C8B-B14F-4D97-AF65-F5344CB8AC3E}">
        <p14:creationId xmlns:p14="http://schemas.microsoft.com/office/powerpoint/2010/main" val="145480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charset="0"/>
              </a:rPr>
              <a:t>Note that these are often used in the initial stages of an incident. After this other mutual aid talk groups of different types may be used. Tactical advisors will provide advice on these. There are local arrangements in place for the use of ES talkgroups trainers should share these with their students.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MS PGothic" pitchFamily="34" charset="-128"/>
              </a:defRPr>
            </a:lvl1pPr>
            <a:lvl2pPr marL="737972" indent="-283835" eaLnBrk="0" hangingPunct="0">
              <a:defRPr b="1">
                <a:solidFill>
                  <a:schemeClr val="tx1"/>
                </a:solidFill>
                <a:latin typeface="Arial" charset="0"/>
                <a:ea typeface="MS PGothic" pitchFamily="34" charset="-128"/>
              </a:defRPr>
            </a:lvl2pPr>
            <a:lvl3pPr marL="1135342" indent="-227068" eaLnBrk="0" hangingPunct="0">
              <a:defRPr b="1">
                <a:solidFill>
                  <a:schemeClr val="tx1"/>
                </a:solidFill>
                <a:latin typeface="Arial" charset="0"/>
                <a:ea typeface="MS PGothic" pitchFamily="34" charset="-128"/>
              </a:defRPr>
            </a:lvl3pPr>
            <a:lvl4pPr marL="1589479" indent="-227068" eaLnBrk="0" hangingPunct="0">
              <a:defRPr b="1">
                <a:solidFill>
                  <a:schemeClr val="tx1"/>
                </a:solidFill>
                <a:latin typeface="Arial" charset="0"/>
                <a:ea typeface="MS PGothic" pitchFamily="34" charset="-128"/>
              </a:defRPr>
            </a:lvl4pPr>
            <a:lvl5pPr marL="2043615" indent="-227068" eaLnBrk="0" hangingPunct="0">
              <a:defRPr b="1">
                <a:solidFill>
                  <a:schemeClr val="tx1"/>
                </a:solidFill>
                <a:latin typeface="Arial" charset="0"/>
                <a:ea typeface="MS PGothic" pitchFamily="34" charset="-128"/>
              </a:defRPr>
            </a:lvl5pPr>
            <a:lvl6pPr marL="2497752" indent="-227068" eaLnBrk="0" fontAlgn="base" hangingPunct="0">
              <a:spcBef>
                <a:spcPct val="0"/>
              </a:spcBef>
              <a:spcAft>
                <a:spcPct val="0"/>
              </a:spcAft>
              <a:defRPr b="1">
                <a:solidFill>
                  <a:schemeClr val="tx1"/>
                </a:solidFill>
                <a:latin typeface="Arial" charset="0"/>
                <a:ea typeface="MS PGothic" pitchFamily="34" charset="-128"/>
              </a:defRPr>
            </a:lvl6pPr>
            <a:lvl7pPr marL="2951889" indent="-227068" eaLnBrk="0" fontAlgn="base" hangingPunct="0">
              <a:spcBef>
                <a:spcPct val="0"/>
              </a:spcBef>
              <a:spcAft>
                <a:spcPct val="0"/>
              </a:spcAft>
              <a:defRPr b="1">
                <a:solidFill>
                  <a:schemeClr val="tx1"/>
                </a:solidFill>
                <a:latin typeface="Arial" charset="0"/>
                <a:ea typeface="MS PGothic" pitchFamily="34" charset="-128"/>
              </a:defRPr>
            </a:lvl7pPr>
            <a:lvl8pPr marL="3406026" indent="-227068" eaLnBrk="0" fontAlgn="base" hangingPunct="0">
              <a:spcBef>
                <a:spcPct val="0"/>
              </a:spcBef>
              <a:spcAft>
                <a:spcPct val="0"/>
              </a:spcAft>
              <a:defRPr b="1">
                <a:solidFill>
                  <a:schemeClr val="tx1"/>
                </a:solidFill>
                <a:latin typeface="Arial" charset="0"/>
                <a:ea typeface="MS PGothic" pitchFamily="34" charset="-128"/>
              </a:defRPr>
            </a:lvl8pPr>
            <a:lvl9pPr marL="3860162" indent="-227068"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fld id="{5C434DEE-0842-49B6-B122-DA6943B63158}" type="slidenum">
              <a:rPr lang="en-GB" altLang="en-US" b="0" smtClean="0"/>
              <a:pPr eaLnBrk="1" hangingPunct="1"/>
              <a:t>11</a:t>
            </a:fld>
            <a:endParaRPr lang="en-GB" altLang="en-US" b="0" smtClean="0"/>
          </a:p>
        </p:txBody>
      </p:sp>
    </p:spTree>
    <p:extLst>
      <p:ext uri="{BB962C8B-B14F-4D97-AF65-F5344CB8AC3E}">
        <p14:creationId xmlns:p14="http://schemas.microsoft.com/office/powerpoint/2010/main" val="374516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58228828"/>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6948264" y="6332835"/>
            <a:ext cx="19442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4211960" y="6332835"/>
            <a:ext cx="6584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
        <p:nvSpPr>
          <p:cNvPr id="9" name="TextBox 8"/>
          <p:cNvSpPr txBox="1"/>
          <p:nvPr userDrawn="1"/>
        </p:nvSpPr>
        <p:spPr>
          <a:xfrm>
            <a:off x="611560" y="6376898"/>
            <a:ext cx="740908" cy="276999"/>
          </a:xfrm>
          <a:prstGeom prst="rect">
            <a:avLst/>
          </a:prstGeom>
          <a:noFill/>
        </p:spPr>
        <p:txBody>
          <a:bodyPr wrap="none" rtlCol="0">
            <a:spAutoFit/>
          </a:bodyPr>
          <a:lstStyle/>
          <a:p>
            <a:r>
              <a:rPr lang="en-GB" sz="1200" kern="1200" dirty="0" smtClean="0">
                <a:solidFill>
                  <a:prstClr val="black">
                    <a:tint val="75000"/>
                  </a:prstClr>
                </a:solidFill>
                <a:latin typeface="+mn-lt"/>
                <a:ea typeface="+mn-ea"/>
                <a:cs typeface="+mn-cs"/>
              </a:rPr>
              <a:t>OFFICIAL</a:t>
            </a:r>
            <a:endParaRPr lang="en-GB" sz="1200" kern="1200" dirty="0">
              <a:solidFill>
                <a:prstClr val="black">
                  <a:tint val="75000"/>
                </a:prstClr>
              </a:solidFill>
              <a:latin typeface="+mn-lt"/>
              <a:ea typeface="+mn-ea"/>
              <a:cs typeface="+mn-cs"/>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ransition spd="slow">
    <p:cover/>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04056" y="2130425"/>
            <a:ext cx="7772400" cy="1470025"/>
          </a:xfrm>
        </p:spPr>
        <p:txBody>
          <a:bodyPr>
            <a:normAutofit/>
          </a:bodyPr>
          <a:lstStyle/>
          <a:p>
            <a:r>
              <a:rPr lang="en-GB" sz="3600" dirty="0" smtClean="0"/>
              <a:t>Multi-Agency Interoperability </a:t>
            </a:r>
            <a:r>
              <a:rPr lang="en-GB" sz="3600" dirty="0"/>
              <a:t>Training</a:t>
            </a:r>
            <a:br>
              <a:rPr lang="en-GB" sz="3600" dirty="0"/>
            </a:br>
            <a:r>
              <a:rPr lang="en-GB" sz="3600" dirty="0"/>
              <a:t>Operational and Tactical Command</a:t>
            </a:r>
          </a:p>
        </p:txBody>
      </p:sp>
      <p:sp>
        <p:nvSpPr>
          <p:cNvPr id="8" name="Subtitle 7"/>
          <p:cNvSpPr>
            <a:spLocks noGrp="1"/>
          </p:cNvSpPr>
          <p:nvPr>
            <p:ph type="subTitle" idx="1"/>
          </p:nvPr>
        </p:nvSpPr>
        <p:spPr>
          <a:xfrm>
            <a:off x="1589856" y="3886200"/>
            <a:ext cx="6400800" cy="1752600"/>
          </a:xfrm>
        </p:spPr>
        <p:txBody>
          <a:bodyPr/>
          <a:lstStyle/>
          <a:p>
            <a:r>
              <a:rPr lang="en-GB" altLang="en-US" b="1" dirty="0" smtClean="0"/>
              <a:t>Module: Command Communications</a:t>
            </a:r>
            <a:endParaRPr lang="en-GB" b="1"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a:t>
            </a:fld>
            <a:endParaRPr lang="en-GB" dirty="0">
              <a:solidFill>
                <a:prstClr val="black">
                  <a:tint val="75000"/>
                </a:prstClr>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5085184"/>
            <a:ext cx="3571828" cy="79253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610" y="548681"/>
            <a:ext cx="3201345" cy="1277828"/>
          </a:xfrm>
          <a:prstGeom prst="rect">
            <a:avLst/>
          </a:prstGeom>
        </p:spPr>
      </p:pic>
    </p:spTree>
    <p:extLst>
      <p:ext uri="{BB962C8B-B14F-4D97-AF65-F5344CB8AC3E}">
        <p14:creationId xmlns:p14="http://schemas.microsoft.com/office/powerpoint/2010/main" val="73453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solidFill>
                  <a:srgbClr val="898989"/>
                </a:solidFill>
              </a:rPr>
              <a:t>© </a:t>
            </a:r>
            <a:r>
              <a:rPr lang="en-GB" altLang="en-US" sz="1200" dirty="0" smtClean="0">
                <a:solidFill>
                  <a:srgbClr val="898989"/>
                </a:solidFill>
              </a:rPr>
              <a:t>College of Policing 2017</a:t>
            </a:r>
            <a:endParaRPr lang="en-US" altLang="en-US" sz="1200" dirty="0" smtClean="0">
              <a:solidFill>
                <a:srgbClr val="898989"/>
              </a:solidFill>
            </a:endParaRPr>
          </a:p>
        </p:txBody>
      </p:sp>
      <p:sp>
        <p:nvSpPr>
          <p:cNvPr id="5" name="Slide Number Placeholder 4"/>
          <p:cNvSpPr>
            <a:spLocks noGrp="1"/>
          </p:cNvSpPr>
          <p:nvPr>
            <p:ph type="sldNum" sz="quarter" idx="12"/>
          </p:nvPr>
        </p:nvSpPr>
        <p:spPr/>
        <p:txBody>
          <a:bodyPr/>
          <a:lstStyle/>
          <a:p>
            <a:pPr>
              <a:defRPr/>
            </a:pPr>
            <a:fld id="{C8516CA6-A828-4A57-8984-508E0609D653}" type="slidenum">
              <a:rPr lang="en-GB"/>
              <a:pPr>
                <a:defRPr/>
              </a:pPr>
              <a:t>10</a:t>
            </a:fld>
            <a:endParaRPr lang="en-GB"/>
          </a:p>
        </p:txBody>
      </p:sp>
      <p:pic>
        <p:nvPicPr>
          <p:cNvPr id="10244" name="Picture 2" descr="\\homefs\user9$\9995\WindowsProfile\Desktop\WP_20151224_09_38_21_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476250"/>
            <a:ext cx="74549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555875" y="2997200"/>
            <a:ext cx="1068388" cy="2455863"/>
            <a:chOff x="2555875" y="2997200"/>
            <a:chExt cx="1068388" cy="2455863"/>
          </a:xfrm>
        </p:grpSpPr>
        <p:sp>
          <p:nvSpPr>
            <p:cNvPr id="7" name="Up Arrow 4"/>
            <p:cNvSpPr>
              <a:spLocks noChangeArrowheads="1"/>
            </p:cNvSpPr>
            <p:nvPr/>
          </p:nvSpPr>
          <p:spPr bwMode="auto">
            <a:xfrm>
              <a:off x="2843213" y="2997200"/>
              <a:ext cx="492125" cy="1944688"/>
            </a:xfrm>
            <a:prstGeom prst="upArrow">
              <a:avLst>
                <a:gd name="adj1" fmla="val 50000"/>
                <a:gd name="adj2" fmla="val 50035"/>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Arial" charset="0"/>
              </a:endParaRPr>
            </a:p>
          </p:txBody>
        </p:sp>
        <p:sp>
          <p:nvSpPr>
            <p:cNvPr id="8" name="TextBox 5"/>
            <p:cNvSpPr txBox="1">
              <a:spLocks noChangeArrowheads="1"/>
            </p:cNvSpPr>
            <p:nvPr/>
          </p:nvSpPr>
          <p:spPr bwMode="auto">
            <a:xfrm>
              <a:off x="2555875" y="5084763"/>
              <a:ext cx="1068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dirty="0">
                  <a:latin typeface="+mn-lt"/>
                </a:rPr>
                <a:t>POLICE</a:t>
              </a:r>
            </a:p>
          </p:txBody>
        </p:sp>
      </p:grpSp>
      <p:grpSp>
        <p:nvGrpSpPr>
          <p:cNvPr id="6" name="Group 5"/>
          <p:cNvGrpSpPr/>
          <p:nvPr/>
        </p:nvGrpSpPr>
        <p:grpSpPr>
          <a:xfrm>
            <a:off x="4298950" y="3022600"/>
            <a:ext cx="1735138" cy="2397125"/>
            <a:chOff x="4298950" y="3022600"/>
            <a:chExt cx="1735138" cy="2397125"/>
          </a:xfrm>
        </p:grpSpPr>
        <p:sp>
          <p:nvSpPr>
            <p:cNvPr id="11" name="Up Arrow 13"/>
            <p:cNvSpPr>
              <a:spLocks noChangeArrowheads="1"/>
            </p:cNvSpPr>
            <p:nvPr/>
          </p:nvSpPr>
          <p:spPr bwMode="auto">
            <a:xfrm>
              <a:off x="4921250" y="3022600"/>
              <a:ext cx="492125" cy="1919288"/>
            </a:xfrm>
            <a:prstGeom prst="upArrow">
              <a:avLst>
                <a:gd name="adj1" fmla="val 50000"/>
                <a:gd name="adj2" fmla="val 50068"/>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Arial" charset="0"/>
              </a:endParaRPr>
            </a:p>
          </p:txBody>
        </p:sp>
        <p:sp>
          <p:nvSpPr>
            <p:cNvPr id="12" name="TextBox 14"/>
            <p:cNvSpPr txBox="1">
              <a:spLocks noChangeArrowheads="1"/>
            </p:cNvSpPr>
            <p:nvPr/>
          </p:nvSpPr>
          <p:spPr bwMode="auto">
            <a:xfrm>
              <a:off x="4298950" y="5049838"/>
              <a:ext cx="1735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800" dirty="0" err="1">
                  <a:latin typeface="+mn-lt"/>
                </a:rPr>
                <a:t>TALKGROUP</a:t>
              </a:r>
              <a:endParaRPr lang="en-GB" altLang="en-US" sz="1800" dirty="0">
                <a:latin typeface="+mn-lt"/>
              </a:endParaRPr>
            </a:p>
          </p:txBody>
        </p:sp>
      </p:grpSp>
      <p:grpSp>
        <p:nvGrpSpPr>
          <p:cNvPr id="13" name="Group 12"/>
          <p:cNvGrpSpPr/>
          <p:nvPr/>
        </p:nvGrpSpPr>
        <p:grpSpPr>
          <a:xfrm>
            <a:off x="2892425" y="3006725"/>
            <a:ext cx="2273300" cy="3216275"/>
            <a:chOff x="2892425" y="3006725"/>
            <a:chExt cx="2273300" cy="3216275"/>
          </a:xfrm>
        </p:grpSpPr>
        <p:sp>
          <p:nvSpPr>
            <p:cNvPr id="9" name="Up Arrow 6"/>
            <p:cNvSpPr>
              <a:spLocks noChangeArrowheads="1"/>
            </p:cNvSpPr>
            <p:nvPr/>
          </p:nvSpPr>
          <p:spPr bwMode="auto">
            <a:xfrm>
              <a:off x="3783013" y="3006725"/>
              <a:ext cx="493712" cy="2446338"/>
            </a:xfrm>
            <a:prstGeom prst="upArrow">
              <a:avLst>
                <a:gd name="adj1" fmla="val 50000"/>
                <a:gd name="adj2" fmla="val 49871"/>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a:latin typeface="Arial" charset="0"/>
              </a:endParaRPr>
            </a:p>
          </p:txBody>
        </p:sp>
        <p:sp>
          <p:nvSpPr>
            <p:cNvPr id="10" name="TextBox 7"/>
            <p:cNvSpPr txBox="1">
              <a:spLocks noChangeArrowheads="1"/>
            </p:cNvSpPr>
            <p:nvPr/>
          </p:nvSpPr>
          <p:spPr bwMode="auto">
            <a:xfrm>
              <a:off x="2892425" y="5576888"/>
              <a:ext cx="227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1800" dirty="0">
                  <a:latin typeface="+mn-lt"/>
                </a:rPr>
                <a:t>FORCE NAME</a:t>
              </a:r>
            </a:p>
            <a:p>
              <a:pPr algn="ctr" eaLnBrk="1" hangingPunct="1">
                <a:spcBef>
                  <a:spcPct val="0"/>
                </a:spcBef>
                <a:buFontTx/>
                <a:buNone/>
              </a:pPr>
              <a:r>
                <a:rPr lang="en-GB" altLang="en-US" sz="1800" dirty="0" smtClean="0">
                  <a:latin typeface="+mn-lt"/>
                </a:rPr>
                <a:t>(Avon </a:t>
              </a:r>
              <a:r>
                <a:rPr lang="en-GB" altLang="en-US" sz="1800" dirty="0">
                  <a:latin typeface="+mn-lt"/>
                </a:rPr>
                <a:t>&amp; </a:t>
              </a:r>
              <a:r>
                <a:rPr lang="en-GB" altLang="en-US" sz="1800" dirty="0" smtClean="0">
                  <a:latin typeface="+mn-lt"/>
                </a:rPr>
                <a:t>Somerset)</a:t>
              </a:r>
              <a:endParaRPr lang="en-GB" altLang="en-US" sz="1800" dirty="0">
                <a:latin typeface="+mn-lt"/>
              </a:endParaRPr>
            </a:p>
          </p:txBody>
        </p:sp>
      </p:grpSp>
    </p:spTree>
    <p:extLst>
      <p:ext uri="{BB962C8B-B14F-4D97-AF65-F5344CB8AC3E}">
        <p14:creationId xmlns:p14="http://schemas.microsoft.com/office/powerpoint/2010/main" val="196544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74638"/>
            <a:ext cx="8108464" cy="1143000"/>
          </a:xfrm>
        </p:spPr>
        <p:txBody>
          <a:bodyPr>
            <a:normAutofit/>
          </a:bodyPr>
          <a:lstStyle/>
          <a:p>
            <a:r>
              <a:rPr lang="en-GB" sz="3600" dirty="0">
                <a:ea typeface="ＭＳ Ｐゴシック" pitchFamily="-107" charset="-128"/>
              </a:rPr>
              <a:t>What </a:t>
            </a:r>
            <a:r>
              <a:rPr lang="en-GB" sz="3600" dirty="0" smtClean="0">
                <a:ea typeface="ＭＳ Ｐゴシック" pitchFamily="-107" charset="-128"/>
              </a:rPr>
              <a:t>is available for Emergency Services?</a:t>
            </a:r>
            <a:endParaRPr lang="en-GB" sz="3600" dirty="0"/>
          </a:p>
        </p:txBody>
      </p:sp>
      <p:sp>
        <p:nvSpPr>
          <p:cNvPr id="1126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200" dirty="0" smtClean="0">
                <a:solidFill>
                  <a:srgbClr val="898989"/>
                </a:solidFill>
              </a:rPr>
              <a:t>© </a:t>
            </a:r>
            <a:r>
              <a:rPr lang="en-GB" altLang="en-US" sz="1200" dirty="0" smtClean="0">
                <a:solidFill>
                  <a:srgbClr val="898989"/>
                </a:solidFill>
              </a:rPr>
              <a:t>College of Policing 2017</a:t>
            </a:r>
            <a:endParaRPr lang="en-US" altLang="en-US" sz="1200" dirty="0" smtClean="0">
              <a:solidFill>
                <a:srgbClr val="898989"/>
              </a:solidFill>
            </a:endParaRPr>
          </a:p>
        </p:txBody>
      </p:sp>
      <p:sp>
        <p:nvSpPr>
          <p:cNvPr id="5" name="Slide Number Placeholder 4"/>
          <p:cNvSpPr>
            <a:spLocks noGrp="1"/>
          </p:cNvSpPr>
          <p:nvPr>
            <p:ph type="sldNum" sz="quarter" idx="12"/>
          </p:nvPr>
        </p:nvSpPr>
        <p:spPr/>
        <p:txBody>
          <a:bodyPr/>
          <a:lstStyle/>
          <a:p>
            <a:pPr>
              <a:defRPr/>
            </a:pPr>
            <a:fld id="{EFECCDB0-A324-4D82-9430-1CA169D8DE26}" type="slidenum">
              <a:rPr lang="en-GB"/>
              <a:pPr>
                <a:defRPr/>
              </a:pPr>
              <a:t>11</a:t>
            </a:fld>
            <a:endParaRPr lang="en-GB" dirty="0"/>
          </a:p>
        </p:txBody>
      </p:sp>
      <p:sp>
        <p:nvSpPr>
          <p:cNvPr id="6" name="TextBox 5"/>
          <p:cNvSpPr txBox="1"/>
          <p:nvPr/>
        </p:nvSpPr>
        <p:spPr>
          <a:xfrm>
            <a:off x="902623" y="1215370"/>
            <a:ext cx="7526338" cy="1046440"/>
          </a:xfrm>
          <a:prstGeom prst="rect">
            <a:avLst/>
          </a:prstGeom>
          <a:noFill/>
        </p:spPr>
        <p:txBody>
          <a:bodyPr>
            <a:spAutoFit/>
          </a:bodyPr>
          <a:lstStyle/>
          <a:p>
            <a:pPr algn="ctr" fontAlgn="auto">
              <a:spcBef>
                <a:spcPts val="0"/>
              </a:spcBef>
              <a:spcAft>
                <a:spcPts val="0"/>
              </a:spcAft>
              <a:defRPr/>
            </a:pPr>
            <a:r>
              <a:rPr lang="en-GB" sz="2400" dirty="0" smtClean="0">
                <a:latin typeface="+mn-lt"/>
                <a:ea typeface="ＭＳ Ｐゴシック" pitchFamily="-107" charset="-128"/>
              </a:rPr>
              <a:t>The </a:t>
            </a:r>
            <a:r>
              <a:rPr lang="en-GB" sz="2400" dirty="0">
                <a:latin typeface="+mn-lt"/>
                <a:ea typeface="ＭＳ Ｐゴシック" pitchFamily="-107" charset="-128"/>
              </a:rPr>
              <a:t>Local Police </a:t>
            </a:r>
            <a:r>
              <a:rPr lang="en-GB" sz="2400" dirty="0" smtClean="0">
                <a:latin typeface="+mn-lt"/>
                <a:ea typeface="ＭＳ Ｐゴシック" pitchFamily="-107" charset="-128"/>
              </a:rPr>
              <a:t>Multi-Agency </a:t>
            </a:r>
            <a:r>
              <a:rPr lang="en-GB" sz="2400" dirty="0">
                <a:latin typeface="+mn-lt"/>
                <a:ea typeface="ＭＳ Ｐゴシック" pitchFamily="-107" charset="-128"/>
              </a:rPr>
              <a:t>Interop Talk </a:t>
            </a:r>
            <a:r>
              <a:rPr lang="en-GB" sz="2400" dirty="0" smtClean="0">
                <a:latin typeface="+mn-lt"/>
                <a:ea typeface="ＭＳ Ｐゴシック" pitchFamily="-107" charset="-128"/>
              </a:rPr>
              <a:t>groups</a:t>
            </a:r>
          </a:p>
          <a:p>
            <a:pPr lvl="1" algn="ctr">
              <a:defRPr/>
            </a:pPr>
            <a:r>
              <a:rPr lang="en-GB" sz="2000" dirty="0" smtClean="0">
                <a:latin typeface="+mn-lt"/>
                <a:ea typeface="ＭＳ Ｐゴシック" pitchFamily="-107" charset="-128"/>
              </a:rPr>
              <a:t>(The police </a:t>
            </a:r>
            <a:r>
              <a:rPr lang="en-GB" sz="2000" dirty="0">
                <a:latin typeface="+mn-lt"/>
                <a:ea typeface="ＭＳ Ｐゴシック" pitchFamily="-107" charset="-128"/>
              </a:rPr>
              <a:t>hold the emergency service </a:t>
            </a:r>
            <a:r>
              <a:rPr lang="en-GB" sz="2000" dirty="0" smtClean="0">
                <a:latin typeface="+mn-lt"/>
                <a:ea typeface="ＭＳ Ｐゴシック" pitchFamily="-107" charset="-128"/>
              </a:rPr>
              <a:t>talkgroups</a:t>
            </a:r>
            <a:r>
              <a:rPr lang="en-GB" sz="2000" dirty="0">
                <a:latin typeface="+mn-lt"/>
                <a:ea typeface="ＭＳ Ｐゴシック" pitchFamily="-107" charset="-128"/>
              </a:rPr>
              <a:t>)</a:t>
            </a:r>
          </a:p>
          <a:p>
            <a:pPr marL="285750" indent="-285750" fontAlgn="auto">
              <a:spcBef>
                <a:spcPts val="0"/>
              </a:spcBef>
              <a:spcAft>
                <a:spcPts val="0"/>
              </a:spcAft>
              <a:buFont typeface="Arial" panose="020B0604020202020204" pitchFamily="34" charset="0"/>
              <a:buChar char="•"/>
              <a:defRPr/>
            </a:pPr>
            <a:endParaRPr lang="en-GB" dirty="0">
              <a:latin typeface="+mn-lt"/>
              <a:ea typeface="ＭＳ Ｐゴシック" pitchFamily="-107" charset="-128"/>
            </a:endParaRPr>
          </a:p>
        </p:txBody>
      </p:sp>
      <p:sp>
        <p:nvSpPr>
          <p:cNvPr id="11270" name="TextBox 1"/>
          <p:cNvSpPr txBox="1">
            <a:spLocks noChangeArrowheads="1"/>
          </p:cNvSpPr>
          <p:nvPr/>
        </p:nvSpPr>
        <p:spPr bwMode="auto">
          <a:xfrm>
            <a:off x="1429544" y="5262633"/>
            <a:ext cx="6553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sz="2000" dirty="0">
                <a:latin typeface="+mn-lt"/>
              </a:rPr>
              <a:t>Other Talk Groups are also available For example PMAs – seek advice from your Airwave </a:t>
            </a:r>
            <a:r>
              <a:rPr lang="en-GB" altLang="en-US" sz="2000" dirty="0" smtClean="0">
                <a:latin typeface="+mn-lt"/>
              </a:rPr>
              <a:t>(</a:t>
            </a:r>
            <a:r>
              <a:rPr lang="en-GB" altLang="en-US" sz="2000" dirty="0" smtClean="0">
                <a:solidFill>
                  <a:srgbClr val="000000"/>
                </a:solidFill>
                <a:latin typeface="+mn-lt"/>
              </a:rPr>
              <a:t>Operational Communications) Ta</a:t>
            </a:r>
            <a:r>
              <a:rPr lang="en-GB" altLang="en-US" sz="2000" dirty="0" smtClean="0">
                <a:latin typeface="+mn-lt"/>
              </a:rPr>
              <a:t>ctical </a:t>
            </a:r>
            <a:r>
              <a:rPr lang="en-GB" altLang="en-US" sz="2000" dirty="0">
                <a:latin typeface="+mn-lt"/>
              </a:rPr>
              <a:t>Advisor</a:t>
            </a:r>
          </a:p>
        </p:txBody>
      </p:sp>
      <p:graphicFrame>
        <p:nvGraphicFramePr>
          <p:cNvPr id="3" name="Table 2"/>
          <p:cNvGraphicFramePr>
            <a:graphicFrameLocks noGrp="1"/>
          </p:cNvGraphicFramePr>
          <p:nvPr>
            <p:extLst>
              <p:ext uri="{D42A27DB-BD31-4B8C-83A1-F6EECF244321}">
                <p14:modId xmlns:p14="http://schemas.microsoft.com/office/powerpoint/2010/main" val="821552821"/>
              </p:ext>
            </p:extLst>
          </p:nvPr>
        </p:nvGraphicFramePr>
        <p:xfrm>
          <a:off x="1102519" y="2477254"/>
          <a:ext cx="7207250" cy="2194560"/>
        </p:xfrm>
        <a:graphic>
          <a:graphicData uri="http://schemas.openxmlformats.org/drawingml/2006/table">
            <a:tbl>
              <a:tblPr bandRow="1">
                <a:tableStyleId>{5C22544A-7EE6-4342-B048-85BDC9FD1C3A}</a:tableStyleId>
              </a:tblPr>
              <a:tblGrid>
                <a:gridCol w="3685505"/>
                <a:gridCol w="3521745"/>
              </a:tblGrid>
              <a:tr h="370840">
                <a:tc>
                  <a:txBody>
                    <a:bodyPr/>
                    <a:lstStyle/>
                    <a:p>
                      <a:r>
                        <a:rPr lang="en-GB" altLang="en-US" sz="2000" dirty="0" smtClean="0">
                          <a:latin typeface="+mn-lt"/>
                        </a:rPr>
                        <a:t>Police Sharers Hailing</a:t>
                      </a:r>
                      <a:endParaRPr lang="en-GB" sz="2000" dirty="0">
                        <a:latin typeface="+mn-lt"/>
                      </a:endParaRPr>
                    </a:p>
                  </a:txBody>
                  <a:tcPr/>
                </a:tc>
                <a:tc>
                  <a:txBody>
                    <a:bodyPr/>
                    <a:lstStyle/>
                    <a:p>
                      <a:r>
                        <a:rPr lang="en-GB" altLang="en-US" sz="2000" dirty="0" smtClean="0">
                          <a:latin typeface="+mn-lt"/>
                        </a:rPr>
                        <a:t>PXXXX SHG1</a:t>
                      </a:r>
                      <a:endParaRPr lang="en-GB" sz="2000" dirty="0">
                        <a:latin typeface="+mn-lt"/>
                      </a:endParaRPr>
                    </a:p>
                  </a:txBody>
                  <a:tcPr/>
                </a:tc>
              </a:tr>
              <a:tr h="370840">
                <a:tc>
                  <a:txBody>
                    <a:bodyPr/>
                    <a:lstStyle/>
                    <a:p>
                      <a:r>
                        <a:rPr lang="en-GB" altLang="en-US" sz="2000" dirty="0" smtClean="0">
                          <a:latin typeface="+mn-lt"/>
                        </a:rPr>
                        <a:t>IC1 (Incident Command 1)</a:t>
                      </a:r>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mn-lt"/>
                        </a:rPr>
                        <a:t>PXXXX IC1</a:t>
                      </a:r>
                    </a:p>
                  </a:txBody>
                  <a:tcPr/>
                </a:tc>
              </a:tr>
              <a:tr h="370840">
                <a:tc>
                  <a:txBody>
                    <a:bodyPr/>
                    <a:lstStyle/>
                    <a:p>
                      <a:r>
                        <a:rPr lang="en-GB" altLang="en-US" sz="2000" dirty="0" smtClean="0">
                          <a:latin typeface="+mn-lt"/>
                        </a:rPr>
                        <a:t>ES 1-3 (Emergency Service 1-3)</a:t>
                      </a:r>
                      <a:endParaRPr lang="en-GB" sz="20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mn-lt"/>
                        </a:rPr>
                        <a:t>PXXXX ES1</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mn-lt"/>
                        </a:rPr>
                        <a:t>PXXXX ES2</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mn-lt"/>
                        </a:rPr>
                        <a:t>PXXXX ES3 (SAR H)</a:t>
                      </a:r>
                    </a:p>
                  </a:txBody>
                  <a:tcPr/>
                </a:tc>
              </a:tr>
              <a:tr h="370840">
                <a:tc>
                  <a:txBody>
                    <a:bodyPr/>
                    <a:lstStyle/>
                    <a:p>
                      <a:r>
                        <a:rPr lang="en-GB" altLang="en-US" sz="2000" dirty="0" smtClean="0">
                          <a:latin typeface="+mn-lt"/>
                        </a:rPr>
                        <a:t>IAT (Inter Agency)	</a:t>
                      </a:r>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mn-lt"/>
                        </a:rPr>
                        <a:t>PXXXX IAT1</a:t>
                      </a:r>
                    </a:p>
                  </a:txBody>
                  <a:tcPr/>
                </a:tc>
              </a:tr>
            </a:tbl>
          </a:graphicData>
        </a:graphic>
      </p:graphicFrame>
    </p:spTree>
    <p:extLst>
      <p:ext uri="{BB962C8B-B14F-4D97-AF65-F5344CB8AC3E}">
        <p14:creationId xmlns:p14="http://schemas.microsoft.com/office/powerpoint/2010/main" val="58099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wipe(up)">
                                      <p:cBhvr>
                                        <p:cTn id="1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Points When </a:t>
            </a:r>
            <a:r>
              <a:rPr lang="en-GB" dirty="0" smtClean="0"/>
              <a:t>Communicating</a:t>
            </a:r>
            <a:endParaRPr lang="en-GB" dirty="0"/>
          </a:p>
        </p:txBody>
      </p:sp>
      <p:sp>
        <p:nvSpPr>
          <p:cNvPr id="8" name="Content Placeholder 7"/>
          <p:cNvSpPr>
            <a:spLocks noGrp="1"/>
          </p:cNvSpPr>
          <p:nvPr>
            <p:ph idx="1"/>
          </p:nvPr>
        </p:nvSpPr>
        <p:spPr/>
        <p:txBody>
          <a:bodyPr>
            <a:normAutofit/>
          </a:bodyPr>
          <a:lstStyle/>
          <a:p>
            <a:pPr marL="457200" indent="-457200">
              <a:spcBef>
                <a:spcPts val="0"/>
              </a:spcBef>
              <a:spcAft>
                <a:spcPts val="1200"/>
              </a:spcAft>
              <a:defRPr/>
            </a:pPr>
            <a:r>
              <a:rPr lang="en-GB" dirty="0">
                <a:ea typeface="ＭＳ Ｐゴシック" pitchFamily="-107" charset="-128"/>
              </a:rPr>
              <a:t>Use clear speech</a:t>
            </a:r>
          </a:p>
          <a:p>
            <a:pPr marL="457200" indent="-457200">
              <a:spcBef>
                <a:spcPts val="0"/>
              </a:spcBef>
              <a:spcAft>
                <a:spcPts val="1200"/>
              </a:spcAft>
              <a:defRPr/>
            </a:pPr>
            <a:r>
              <a:rPr lang="en-GB" dirty="0" smtClean="0">
                <a:ea typeface="ＭＳ Ｐゴシック" pitchFamily="-107" charset="-128"/>
              </a:rPr>
              <a:t>Do </a:t>
            </a:r>
            <a:r>
              <a:rPr lang="en-GB" dirty="0">
                <a:ea typeface="ＭＳ Ｐゴシック" pitchFamily="-107" charset="-128"/>
              </a:rPr>
              <a:t>not use </a:t>
            </a:r>
            <a:r>
              <a:rPr lang="en-GB" dirty="0" smtClean="0">
                <a:ea typeface="ＭＳ Ｐゴシック" pitchFamily="-107" charset="-128"/>
              </a:rPr>
              <a:t>TLAs (three </a:t>
            </a:r>
            <a:r>
              <a:rPr lang="en-GB" dirty="0">
                <a:ea typeface="ＭＳ Ｐゴシック" pitchFamily="-107" charset="-128"/>
              </a:rPr>
              <a:t>letter abbreviations)</a:t>
            </a:r>
          </a:p>
          <a:p>
            <a:pPr marL="457200" indent="-457200">
              <a:spcBef>
                <a:spcPts val="0"/>
              </a:spcBef>
              <a:spcAft>
                <a:spcPts val="1200"/>
              </a:spcAft>
              <a:defRPr/>
            </a:pPr>
            <a:r>
              <a:rPr lang="en-GB" dirty="0">
                <a:ea typeface="ＭＳ Ｐゴシック" pitchFamily="-107" charset="-128"/>
              </a:rPr>
              <a:t>Brief messages over communications </a:t>
            </a:r>
            <a:r>
              <a:rPr lang="en-GB" dirty="0" smtClean="0">
                <a:ea typeface="ＭＳ Ｐゴシック" pitchFamily="-107" charset="-128"/>
              </a:rPr>
              <a:t>systems</a:t>
            </a:r>
            <a:endParaRPr lang="en-GB" dirty="0">
              <a:ea typeface="ＭＳ Ｐゴシック" pitchFamily="-107" charset="-128"/>
            </a:endParaRPr>
          </a:p>
          <a:p>
            <a:pPr marL="457200" indent="-457200">
              <a:spcBef>
                <a:spcPts val="0"/>
              </a:spcBef>
              <a:spcAft>
                <a:spcPts val="1200"/>
              </a:spcAft>
              <a:defRPr/>
            </a:pPr>
            <a:r>
              <a:rPr lang="en-GB" dirty="0">
                <a:ea typeface="ＭＳ Ｐゴシック" pitchFamily="-107" charset="-128"/>
              </a:rPr>
              <a:t>No Call Signs, use Agency &amp; </a:t>
            </a:r>
            <a:r>
              <a:rPr lang="en-GB" dirty="0" smtClean="0">
                <a:ea typeface="ＭＳ Ｐゴシック" pitchFamily="-107" charset="-128"/>
              </a:rPr>
              <a:t>Role </a:t>
            </a:r>
            <a:r>
              <a:rPr lang="en-GB" dirty="0">
                <a:ea typeface="ＭＳ Ｐゴシック" pitchFamily="-107" charset="-128"/>
              </a:rPr>
              <a:t>Description </a:t>
            </a:r>
            <a:r>
              <a:rPr lang="en-GB" dirty="0" smtClean="0">
                <a:ea typeface="ＭＳ Ｐゴシック" pitchFamily="-107" charset="-128"/>
              </a:rPr>
              <a:t>(for example Police </a:t>
            </a:r>
            <a:r>
              <a:rPr lang="en-GB" dirty="0">
                <a:ea typeface="ＭＳ Ｐゴシック" pitchFamily="-107" charset="-128"/>
              </a:rPr>
              <a:t>Commander</a:t>
            </a:r>
            <a:r>
              <a:rPr lang="en-GB" dirty="0" smtClean="0">
                <a:ea typeface="ＭＳ Ｐゴシック" pitchFamily="-107" charset="-128"/>
              </a:rPr>
              <a:t>)</a:t>
            </a:r>
            <a:endParaRPr lang="en-GB" dirty="0">
              <a:ea typeface="ＭＳ Ｐゴシック" pitchFamily="-107" charset="-128"/>
            </a:endParaRPr>
          </a:p>
          <a:p>
            <a:pPr marL="457200" indent="-457200">
              <a:spcBef>
                <a:spcPts val="0"/>
              </a:spcBef>
              <a:spcAft>
                <a:spcPts val="1200"/>
              </a:spcAft>
              <a:defRPr/>
            </a:pPr>
            <a:r>
              <a:rPr lang="en-GB" b="1" dirty="0" smtClean="0">
                <a:ea typeface="ＭＳ Ｐゴシック" pitchFamily="-107" charset="-128"/>
              </a:rPr>
              <a:t>Check understanding</a:t>
            </a:r>
          </a:p>
          <a:p>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12</a:t>
            </a:fld>
            <a:endParaRPr lang="en-GB" dirty="0">
              <a:solidFill>
                <a:prstClr val="black">
                  <a:tint val="75000"/>
                </a:prstClr>
              </a:solidFill>
            </a:endParaRPr>
          </a:p>
        </p:txBody>
      </p:sp>
    </p:spTree>
    <p:extLst>
      <p:ext uri="{BB962C8B-B14F-4D97-AF65-F5344CB8AC3E}">
        <p14:creationId xmlns:p14="http://schemas.microsoft.com/office/powerpoint/2010/main" val="272064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Interoperability </a:t>
            </a:r>
            <a:r>
              <a:rPr lang="en-GB" dirty="0">
                <a:solidFill>
                  <a:srgbClr val="000000"/>
                </a:solidFill>
              </a:rPr>
              <a:t>–</a:t>
            </a:r>
            <a:r>
              <a:rPr lang="en-GB" dirty="0" smtClean="0"/>
              <a:t> </a:t>
            </a:r>
            <a:r>
              <a:rPr lang="en-GB" dirty="0" smtClean="0"/>
              <a:t>Practice</a:t>
            </a:r>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13</a:t>
            </a:fld>
            <a:endParaRPr lang="en-GB" dirty="0">
              <a:solidFill>
                <a:prstClr val="black">
                  <a:tint val="75000"/>
                </a:prstClr>
              </a:solidFill>
            </a:endParaRPr>
          </a:p>
        </p:txBody>
      </p:sp>
      <p:pic>
        <p:nvPicPr>
          <p:cNvPr id="7" name="Picture 20" descr="\\homefs\user9$\9995\WindowsProfile\Desktop\WP_20151224_09_29_59_Pr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91728" y="1600200"/>
            <a:ext cx="2547870" cy="45259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6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Interoperability </a:t>
            </a:r>
            <a:r>
              <a:rPr lang="en-GB" dirty="0">
                <a:solidFill>
                  <a:srgbClr val="000000"/>
                </a:solidFill>
              </a:rPr>
              <a:t>–</a:t>
            </a:r>
            <a:r>
              <a:rPr lang="en-GB" dirty="0" smtClean="0"/>
              <a:t> </a:t>
            </a:r>
            <a:r>
              <a:rPr lang="en-GB" dirty="0"/>
              <a:t>Practice</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0744" y="1600200"/>
            <a:ext cx="2549838" cy="4525963"/>
          </a:xfrm>
          <a:prstGeom prst="rect">
            <a:avLst/>
          </a:prstGeom>
          <a:ln>
            <a:noFill/>
          </a:ln>
          <a:effectLst>
            <a:outerShdw blurRad="190500" algn="tl" rotWithShape="0">
              <a:srgbClr val="000000">
                <a:alpha val="70000"/>
              </a:srgbClr>
            </a:outerShdw>
          </a:effectLst>
        </p:spPr>
      </p:pic>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14</a:t>
            </a:fld>
            <a:endParaRPr lang="en-GB" dirty="0">
              <a:solidFill>
                <a:prstClr val="black">
                  <a:tint val="75000"/>
                </a:prstClr>
              </a:solidFill>
            </a:endParaRPr>
          </a:p>
        </p:txBody>
      </p:sp>
    </p:spTree>
    <p:extLst>
      <p:ext uri="{BB962C8B-B14F-4D97-AF65-F5344CB8AC3E}">
        <p14:creationId xmlns:p14="http://schemas.microsoft.com/office/powerpoint/2010/main" val="308827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Interoperability </a:t>
            </a:r>
            <a:r>
              <a:rPr lang="en-GB" dirty="0">
                <a:solidFill>
                  <a:srgbClr val="000000"/>
                </a:solidFill>
              </a:rPr>
              <a:t>–</a:t>
            </a:r>
            <a:r>
              <a:rPr lang="en-GB" dirty="0" smtClean="0"/>
              <a:t> </a:t>
            </a:r>
            <a:r>
              <a:rPr lang="en-GB" dirty="0"/>
              <a:t>Practice</a:t>
            </a: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15</a:t>
            </a:fld>
            <a:endParaRPr lang="en-GB" dirty="0">
              <a:solidFill>
                <a:prstClr val="black">
                  <a:tint val="75000"/>
                </a:prstClr>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0744" y="1600200"/>
            <a:ext cx="2549838" cy="4525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72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16</a:t>
            </a:fld>
            <a:endParaRPr lang="en-GB" dirty="0">
              <a:solidFill>
                <a:prstClr val="black">
                  <a:tint val="75000"/>
                </a:prstClr>
              </a:solidFill>
            </a:endParaRPr>
          </a:p>
        </p:txBody>
      </p:sp>
      <p:pic>
        <p:nvPicPr>
          <p:cNvPr id="7" name="Picture 2" descr="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8354" y="1600200"/>
            <a:ext cx="6034617" cy="4525963"/>
          </a:xfrm>
          <a:prstGeom prst="rect">
            <a:avLst/>
          </a:prstGeom>
          <a:ln>
            <a:noFill/>
          </a:ln>
          <a:effectLst>
            <a:softEdge rad="112500"/>
          </a:effectLst>
          <a:extLst>
            <a:ext uri="{91240B29-F687-4F45-9708-019B960494DF}">
              <a14:hiddenLine xmlns:a14="http://schemas.microsoft.com/office/drawing/2010/main" w="9525">
                <a:solidFill>
                  <a:srgbClr val="FFFF99"/>
                </a:solidFill>
                <a:miter lim="800000"/>
                <a:headEnd/>
                <a:tailEnd/>
              </a14:hiddenLine>
            </a:ext>
          </a:extLst>
        </p:spPr>
      </p:pic>
    </p:spTree>
    <p:extLst>
      <p:ext uri="{BB962C8B-B14F-4D97-AF65-F5344CB8AC3E}">
        <p14:creationId xmlns:p14="http://schemas.microsoft.com/office/powerpoint/2010/main" val="23651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00"/>
                </a:solidFill>
              </a:rPr>
              <a:t>Objectives</a:t>
            </a:r>
            <a:endParaRPr lang="en-GB" dirty="0">
              <a:solidFill>
                <a:srgbClr val="000000"/>
              </a:solidFill>
            </a:endParaRPr>
          </a:p>
        </p:txBody>
      </p:sp>
      <p:sp>
        <p:nvSpPr>
          <p:cNvPr id="3" name="Content Placeholder 2"/>
          <p:cNvSpPr>
            <a:spLocks noGrp="1"/>
          </p:cNvSpPr>
          <p:nvPr>
            <p:ph idx="1"/>
          </p:nvPr>
        </p:nvSpPr>
        <p:spPr>
          <a:xfrm>
            <a:off x="611560" y="1268760"/>
            <a:ext cx="8108464" cy="4857403"/>
          </a:xfrm>
        </p:spPr>
        <p:txBody>
          <a:bodyPr>
            <a:normAutofit fontScale="92500" lnSpcReduction="10000"/>
          </a:bodyPr>
          <a:lstStyle/>
          <a:p>
            <a:r>
              <a:rPr lang="en-GB" dirty="0" smtClean="0">
                <a:solidFill>
                  <a:srgbClr val="000000"/>
                </a:solidFill>
              </a:rPr>
              <a:t>Explain the importance of using operational communications – currently Airwave between commanders and control rooms</a:t>
            </a:r>
          </a:p>
          <a:p>
            <a:r>
              <a:rPr lang="en-GB" dirty="0" smtClean="0">
                <a:solidFill>
                  <a:srgbClr val="000000"/>
                </a:solidFill>
              </a:rPr>
              <a:t>Explore the potential issues and options when using Airwave</a:t>
            </a:r>
          </a:p>
          <a:p>
            <a:r>
              <a:rPr lang="en-GB" dirty="0" smtClean="0">
                <a:solidFill>
                  <a:srgbClr val="000000"/>
                </a:solidFill>
              </a:rPr>
              <a:t>Explain the importance of utilising Tactical Advisors</a:t>
            </a:r>
          </a:p>
          <a:p>
            <a:r>
              <a:rPr lang="en-GB" dirty="0" smtClean="0">
                <a:solidFill>
                  <a:srgbClr val="000000"/>
                </a:solidFill>
              </a:rPr>
              <a:t>Describe how to use Airwave Talkgroups</a:t>
            </a:r>
          </a:p>
          <a:p>
            <a:r>
              <a:rPr lang="en-GB" dirty="0" smtClean="0">
                <a:solidFill>
                  <a:srgbClr val="000000"/>
                </a:solidFill>
              </a:rPr>
              <a:t>Describe how Airwave will be replaced by the Emergency Services Network </a:t>
            </a:r>
          </a:p>
          <a:p>
            <a:endParaRPr lang="en-GB" dirty="0">
              <a:solidFill>
                <a:srgbClr val="000000"/>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2</a:t>
            </a:fld>
            <a:endParaRPr lang="en-GB" dirty="0">
              <a:solidFill>
                <a:prstClr val="black">
                  <a:tint val="75000"/>
                </a:prstClr>
              </a:solidFill>
            </a:endParaRPr>
          </a:p>
        </p:txBody>
      </p:sp>
    </p:spTree>
    <p:extLst>
      <p:ext uri="{BB962C8B-B14F-4D97-AF65-F5344CB8AC3E}">
        <p14:creationId xmlns:p14="http://schemas.microsoft.com/office/powerpoint/2010/main" val="395102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00"/>
                </a:solidFill>
              </a:rPr>
              <a:t>Emergency Services Network</a:t>
            </a:r>
            <a:endParaRPr lang="en-GB" dirty="0">
              <a:solidFill>
                <a:srgbClr val="000000"/>
              </a:solidFill>
            </a:endParaRPr>
          </a:p>
        </p:txBody>
      </p:sp>
      <p:sp>
        <p:nvSpPr>
          <p:cNvPr id="3" name="Content Placeholder 2"/>
          <p:cNvSpPr>
            <a:spLocks noGrp="1"/>
          </p:cNvSpPr>
          <p:nvPr>
            <p:ph idx="1"/>
          </p:nvPr>
        </p:nvSpPr>
        <p:spPr>
          <a:xfrm>
            <a:off x="611560" y="1484784"/>
            <a:ext cx="8108464" cy="4641379"/>
          </a:xfrm>
        </p:spPr>
        <p:txBody>
          <a:bodyPr>
            <a:normAutofit/>
          </a:bodyPr>
          <a:lstStyle/>
          <a:p>
            <a:r>
              <a:rPr lang="en-GB" dirty="0" smtClean="0">
                <a:solidFill>
                  <a:srgbClr val="000000"/>
                </a:solidFill>
              </a:rPr>
              <a:t>The Emergency Services Network will replace Airwave</a:t>
            </a:r>
          </a:p>
          <a:p>
            <a:r>
              <a:rPr lang="en-GB" dirty="0" smtClean="0">
                <a:solidFill>
                  <a:srgbClr val="000000"/>
                </a:solidFill>
              </a:rPr>
              <a:t>It will provide resilient and secure voice and data communications across England</a:t>
            </a:r>
            <a:r>
              <a:rPr lang="en-GB" dirty="0" smtClean="0">
                <a:solidFill>
                  <a:srgbClr val="000000"/>
                </a:solidFill>
              </a:rPr>
              <a:t>, Wales </a:t>
            </a:r>
            <a:r>
              <a:rPr lang="en-GB" dirty="0" smtClean="0">
                <a:solidFill>
                  <a:srgbClr val="000000"/>
                </a:solidFill>
              </a:rPr>
              <a:t>and Scotland</a:t>
            </a:r>
          </a:p>
          <a:p>
            <a:endParaRPr lang="en-GB" dirty="0">
              <a:solidFill>
                <a:srgbClr val="FF0000"/>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3</a:t>
            </a:fld>
            <a:endParaRPr lang="en-GB" dirty="0">
              <a:solidFill>
                <a:prstClr val="black">
                  <a:tint val="75000"/>
                </a:prstClr>
              </a:solidFill>
            </a:endParaRPr>
          </a:p>
        </p:txBody>
      </p:sp>
    </p:spTree>
    <p:extLst>
      <p:ext uri="{BB962C8B-B14F-4D97-AF65-F5344CB8AC3E}">
        <p14:creationId xmlns:p14="http://schemas.microsoft.com/office/powerpoint/2010/main" val="354472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Airwave</a:t>
            </a:r>
            <a:endParaRPr lang="en-GB" dirty="0"/>
          </a:p>
        </p:txBody>
      </p:sp>
      <p:sp>
        <p:nvSpPr>
          <p:cNvPr id="3" name="Content Placeholder 2"/>
          <p:cNvSpPr>
            <a:spLocks noGrp="1"/>
          </p:cNvSpPr>
          <p:nvPr>
            <p:ph idx="1"/>
          </p:nvPr>
        </p:nvSpPr>
        <p:spPr/>
        <p:txBody>
          <a:bodyPr>
            <a:normAutofit lnSpcReduction="10000"/>
          </a:bodyPr>
          <a:lstStyle/>
          <a:p>
            <a:r>
              <a:rPr lang="en-GB" dirty="0"/>
              <a:t>Group messaging</a:t>
            </a:r>
          </a:p>
          <a:p>
            <a:r>
              <a:rPr lang="en-GB" dirty="0"/>
              <a:t>Secure</a:t>
            </a:r>
          </a:p>
          <a:p>
            <a:r>
              <a:rPr lang="en-GB" dirty="0"/>
              <a:t>Controlled network</a:t>
            </a:r>
          </a:p>
          <a:p>
            <a:r>
              <a:rPr lang="en-GB" dirty="0"/>
              <a:t>Instantaneous</a:t>
            </a:r>
          </a:p>
          <a:p>
            <a:r>
              <a:rPr lang="en-GB" dirty="0"/>
              <a:t>Compatibility</a:t>
            </a:r>
          </a:p>
          <a:p>
            <a:r>
              <a:rPr lang="en-GB" dirty="0"/>
              <a:t>Via Police Control – ES interoperable t</a:t>
            </a:r>
            <a:r>
              <a:rPr lang="en-GB" dirty="0" smtClean="0"/>
              <a:t>alkgroup</a:t>
            </a:r>
            <a:endParaRPr lang="en-GB" dirty="0"/>
          </a:p>
          <a:p>
            <a:r>
              <a:rPr lang="en-GB" dirty="0"/>
              <a:t>Recordable if </a:t>
            </a:r>
            <a:r>
              <a:rPr lang="en-GB" dirty="0" smtClean="0"/>
              <a:t>required</a:t>
            </a:r>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4</a:t>
            </a:fld>
            <a:endParaRPr lang="en-GB" dirty="0">
              <a:solidFill>
                <a:prstClr val="black">
                  <a:tint val="75000"/>
                </a:prstClr>
              </a:solidFill>
            </a:endParaRPr>
          </a:p>
        </p:txBody>
      </p:sp>
    </p:spTree>
    <p:extLst>
      <p:ext uri="{BB962C8B-B14F-4D97-AF65-F5344CB8AC3E}">
        <p14:creationId xmlns:p14="http://schemas.microsoft.com/office/powerpoint/2010/main" val="38165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Options</a:t>
            </a:r>
            <a:endParaRPr lang="en-GB" dirty="0"/>
          </a:p>
        </p:txBody>
      </p:sp>
      <p:sp>
        <p:nvSpPr>
          <p:cNvPr id="3" name="Content Placeholder 2"/>
          <p:cNvSpPr>
            <a:spLocks noGrp="1"/>
          </p:cNvSpPr>
          <p:nvPr>
            <p:ph idx="1"/>
          </p:nvPr>
        </p:nvSpPr>
        <p:spPr/>
        <p:txBody>
          <a:bodyPr/>
          <a:lstStyle/>
          <a:p>
            <a:pPr>
              <a:spcBef>
                <a:spcPts val="600"/>
              </a:spcBef>
              <a:spcAft>
                <a:spcPts val="1800"/>
              </a:spcAft>
            </a:pPr>
            <a:r>
              <a:rPr lang="en-GB" dirty="0" smtClean="0"/>
              <a:t>Contact an Airwave Tactical Advisor at early stage for advice</a:t>
            </a:r>
          </a:p>
          <a:p>
            <a:pPr>
              <a:spcBef>
                <a:spcPts val="600"/>
              </a:spcBef>
              <a:spcAft>
                <a:spcPts val="1800"/>
              </a:spcAft>
            </a:pPr>
            <a:r>
              <a:rPr lang="en-GB" dirty="0" smtClean="0"/>
              <a:t>Suitable Talk groups</a:t>
            </a:r>
          </a:p>
          <a:p>
            <a:pPr lvl="1">
              <a:spcBef>
                <a:spcPts val="600"/>
              </a:spcBef>
              <a:spcAft>
                <a:spcPts val="1800"/>
              </a:spcAft>
            </a:pPr>
            <a:r>
              <a:rPr lang="en-GB" dirty="0" smtClean="0"/>
              <a:t>Coverage including Gateway Sets</a:t>
            </a:r>
          </a:p>
          <a:p>
            <a:pPr>
              <a:spcBef>
                <a:spcPts val="600"/>
              </a:spcBef>
              <a:spcAft>
                <a:spcPts val="1800"/>
              </a:spcAft>
            </a:pPr>
            <a:endParaRPr lang="en-GB" dirty="0" smtClean="0"/>
          </a:p>
          <a:p>
            <a:pPr>
              <a:spcBef>
                <a:spcPts val="600"/>
              </a:spcBef>
              <a:spcAft>
                <a:spcPts val="1800"/>
              </a:spcAft>
            </a:pPr>
            <a:endParaRPr lang="en-GB" dirty="0"/>
          </a:p>
        </p:txBody>
      </p:sp>
      <p:sp>
        <p:nvSpPr>
          <p:cNvPr id="5" name="Footer Placeholder 4"/>
          <p:cNvSpPr>
            <a:spLocks noGrp="1"/>
          </p:cNvSpPr>
          <p:nvPr>
            <p:ph type="ftr" sz="quarter" idx="11"/>
          </p:nvPr>
        </p:nvSpPr>
        <p:spPr/>
        <p:txBody>
          <a:bodyPr/>
          <a:lstStyle/>
          <a:p>
            <a:r>
              <a:rPr lang="en-GB" dirty="0" smtClean="0"/>
              <a:t>© </a:t>
            </a:r>
            <a:r>
              <a:rPr lang="en-GB" dirty="0" smtClean="0"/>
              <a:t>College of Policing 2017</a:t>
            </a:r>
            <a:endParaRPr lang="en-GB" dirty="0"/>
          </a:p>
        </p:txBody>
      </p:sp>
      <p:sp>
        <p:nvSpPr>
          <p:cNvPr id="6" name="Slide Number Placeholder 5"/>
          <p:cNvSpPr>
            <a:spLocks noGrp="1"/>
          </p:cNvSpPr>
          <p:nvPr>
            <p:ph type="sldNum" sz="quarter" idx="12"/>
          </p:nvPr>
        </p:nvSpPr>
        <p:spPr/>
        <p:txBody>
          <a:bodyPr/>
          <a:lstStyle/>
          <a:p>
            <a:fld id="{6BA3EAA2-3B5D-4B30-B067-A67CDB9FF548}" type="slidenum">
              <a:rPr lang="en-GB" smtClean="0"/>
              <a:pPr/>
              <a:t>5</a:t>
            </a:fld>
            <a:endParaRPr lang="en-GB" dirty="0"/>
          </a:p>
        </p:txBody>
      </p:sp>
    </p:spTree>
    <p:extLst>
      <p:ext uri="{BB962C8B-B14F-4D97-AF65-F5344CB8AC3E}">
        <p14:creationId xmlns:p14="http://schemas.microsoft.com/office/powerpoint/2010/main" val="413319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a:t>
            </a:r>
            <a:r>
              <a:rPr lang="en-GB" dirty="0">
                <a:solidFill>
                  <a:srgbClr val="000000"/>
                </a:solidFill>
              </a:rPr>
              <a:t>–</a:t>
            </a:r>
            <a:r>
              <a:rPr lang="en-GB" dirty="0" smtClean="0"/>
              <a:t> </a:t>
            </a:r>
            <a:r>
              <a:rPr lang="en-GB" dirty="0" smtClean="0"/>
              <a:t>Coverage</a:t>
            </a:r>
            <a:endParaRPr lang="en-GB" dirty="0"/>
          </a:p>
        </p:txBody>
      </p:sp>
      <p:sp>
        <p:nvSpPr>
          <p:cNvPr id="3" name="Content Placeholder 2"/>
          <p:cNvSpPr>
            <a:spLocks noGrp="1"/>
          </p:cNvSpPr>
          <p:nvPr>
            <p:ph idx="1"/>
          </p:nvPr>
        </p:nvSpPr>
        <p:spPr/>
        <p:txBody>
          <a:bodyPr/>
          <a:lstStyle/>
          <a:p>
            <a:pPr>
              <a:spcBef>
                <a:spcPct val="30000"/>
              </a:spcBef>
              <a:spcAft>
                <a:spcPct val="30000"/>
              </a:spcAft>
              <a:defRPr/>
            </a:pPr>
            <a:r>
              <a:rPr lang="en-GB" dirty="0">
                <a:ea typeface="ＭＳ Ｐゴシック" pitchFamily="-107" charset="-128"/>
              </a:rPr>
              <a:t>In certain areas there will be no Airwave  coverage. This could be underground, inside buildings or in very rural </a:t>
            </a:r>
            <a:r>
              <a:rPr lang="en-GB" dirty="0" smtClean="0">
                <a:ea typeface="ＭＳ Ｐゴシック" pitchFamily="-107" charset="-128"/>
              </a:rPr>
              <a:t>areas</a:t>
            </a:r>
            <a:endParaRPr lang="en-GB" dirty="0">
              <a:ea typeface="ＭＳ Ｐゴシック" pitchFamily="-107" charset="-128"/>
            </a:endParaRPr>
          </a:p>
          <a:p>
            <a:pPr>
              <a:spcBef>
                <a:spcPct val="30000"/>
              </a:spcBef>
              <a:spcAft>
                <a:spcPct val="30000"/>
              </a:spcAft>
              <a:defRPr/>
            </a:pPr>
            <a:r>
              <a:rPr lang="en-GB" dirty="0">
                <a:ea typeface="ＭＳ Ｐゴシック" pitchFamily="-107" charset="-128"/>
              </a:rPr>
              <a:t>Radios will not connect to the network at </a:t>
            </a:r>
            <a:r>
              <a:rPr lang="en-GB" dirty="0" smtClean="0">
                <a:ea typeface="ＭＳ Ｐゴシック" pitchFamily="-107" charset="-128"/>
              </a:rPr>
              <a:t>all</a:t>
            </a:r>
          </a:p>
          <a:p>
            <a:pPr>
              <a:spcBef>
                <a:spcPct val="30000"/>
              </a:spcBef>
              <a:spcAft>
                <a:spcPct val="30000"/>
              </a:spcAft>
              <a:defRPr/>
            </a:pPr>
            <a:r>
              <a:rPr lang="en-GB" dirty="0" smtClean="0">
                <a:ea typeface="ＭＳ Ｐゴシック" pitchFamily="-107" charset="-128"/>
              </a:rPr>
              <a:t>There </a:t>
            </a:r>
            <a:r>
              <a:rPr lang="en-GB" dirty="0">
                <a:ea typeface="ＭＳ Ｐゴシック" pitchFamily="-107" charset="-128"/>
              </a:rPr>
              <a:t>are solutions for </a:t>
            </a:r>
            <a:r>
              <a:rPr lang="en-GB" dirty="0" smtClean="0">
                <a:ea typeface="ＭＳ Ｐゴシック" pitchFamily="-107" charset="-128"/>
              </a:rPr>
              <a:t>this</a:t>
            </a:r>
            <a:endParaRPr lang="en-GB" dirty="0">
              <a:ea typeface="ＭＳ Ｐゴシック" pitchFamily="-107" charset="-128"/>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6</a:t>
            </a:fld>
            <a:endParaRPr lang="en-GB" dirty="0">
              <a:solidFill>
                <a:prstClr val="black">
                  <a:tint val="75000"/>
                </a:prstClr>
              </a:solidFill>
            </a:endParaRPr>
          </a:p>
        </p:txBody>
      </p:sp>
    </p:spTree>
    <p:extLst>
      <p:ext uri="{BB962C8B-B14F-4D97-AF65-F5344CB8AC3E}">
        <p14:creationId xmlns:p14="http://schemas.microsoft.com/office/powerpoint/2010/main" val="117437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a:t>
            </a:r>
            <a:r>
              <a:rPr lang="en-GB" dirty="0">
                <a:solidFill>
                  <a:srgbClr val="000000"/>
                </a:solidFill>
              </a:rPr>
              <a:t>–</a:t>
            </a:r>
            <a:r>
              <a:rPr lang="en-GB" dirty="0" smtClean="0"/>
              <a:t> </a:t>
            </a:r>
            <a:r>
              <a:rPr lang="en-GB" dirty="0" smtClean="0"/>
              <a:t>Capacity</a:t>
            </a:r>
            <a:endParaRPr lang="en-GB" dirty="0"/>
          </a:p>
        </p:txBody>
      </p:sp>
      <p:sp>
        <p:nvSpPr>
          <p:cNvPr id="3" name="Content Placeholder 2"/>
          <p:cNvSpPr>
            <a:spLocks noGrp="1"/>
          </p:cNvSpPr>
          <p:nvPr>
            <p:ph idx="1"/>
          </p:nvPr>
        </p:nvSpPr>
        <p:spPr/>
        <p:txBody>
          <a:bodyPr/>
          <a:lstStyle/>
          <a:p>
            <a:pPr>
              <a:spcBef>
                <a:spcPct val="30000"/>
              </a:spcBef>
              <a:spcAft>
                <a:spcPct val="30000"/>
              </a:spcAft>
              <a:defRPr/>
            </a:pPr>
            <a:r>
              <a:rPr lang="en-GB" dirty="0">
                <a:ea typeface="ＭＳ Ｐゴシック" pitchFamily="-107" charset="-128"/>
              </a:rPr>
              <a:t>The Airwave network is built to support the normal number of users in a given area with some </a:t>
            </a:r>
            <a:r>
              <a:rPr lang="en-GB" dirty="0" smtClean="0">
                <a:ea typeface="ＭＳ Ｐゴシック" pitchFamily="-107" charset="-128"/>
              </a:rPr>
              <a:t>overhead</a:t>
            </a:r>
            <a:endParaRPr lang="en-GB" dirty="0">
              <a:ea typeface="ＭＳ Ｐゴシック" pitchFamily="-107" charset="-128"/>
            </a:endParaRPr>
          </a:p>
          <a:p>
            <a:pPr>
              <a:spcBef>
                <a:spcPct val="30000"/>
              </a:spcBef>
              <a:spcAft>
                <a:spcPct val="30000"/>
              </a:spcAft>
              <a:defRPr/>
            </a:pPr>
            <a:r>
              <a:rPr lang="en-GB" dirty="0">
                <a:ea typeface="ＭＳ Ｐゴシック" pitchFamily="-107" charset="-128"/>
              </a:rPr>
              <a:t>If there are many more there may be issues in terms of </a:t>
            </a:r>
            <a:r>
              <a:rPr lang="en-GB" dirty="0" smtClean="0">
                <a:ea typeface="ＭＳ Ｐゴシック" pitchFamily="-107" charset="-128"/>
              </a:rPr>
              <a:t>queuing</a:t>
            </a:r>
            <a:endParaRPr lang="en-GB" dirty="0">
              <a:ea typeface="ＭＳ Ｐゴシック" pitchFamily="-107" charset="-128"/>
            </a:endParaRPr>
          </a:p>
          <a:p>
            <a:pPr>
              <a:spcBef>
                <a:spcPct val="30000"/>
              </a:spcBef>
              <a:spcAft>
                <a:spcPct val="30000"/>
              </a:spcAft>
              <a:defRPr/>
            </a:pPr>
            <a:r>
              <a:rPr lang="en-GB" dirty="0">
                <a:ea typeface="ＭＳ Ｐゴシック" pitchFamily="-107" charset="-128"/>
              </a:rPr>
              <a:t>There are </a:t>
            </a:r>
            <a:r>
              <a:rPr lang="en-GB" dirty="0" smtClean="0">
                <a:ea typeface="ＭＳ Ｐゴシック" pitchFamily="-107" charset="-128"/>
              </a:rPr>
              <a:t>solutions for this</a:t>
            </a:r>
            <a:endParaRPr lang="en-GB" dirty="0">
              <a:ea typeface="ＭＳ Ｐゴシック" pitchFamily="-107" charset="-128"/>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7</a:t>
            </a:fld>
            <a:endParaRPr lang="en-GB" dirty="0">
              <a:solidFill>
                <a:prstClr val="black">
                  <a:tint val="75000"/>
                </a:prstClr>
              </a:solidFill>
            </a:endParaRPr>
          </a:p>
        </p:txBody>
      </p:sp>
    </p:spTree>
    <p:extLst>
      <p:ext uri="{BB962C8B-B14F-4D97-AF65-F5344CB8AC3E}">
        <p14:creationId xmlns:p14="http://schemas.microsoft.com/office/powerpoint/2010/main" val="242632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 Tactical Advisors</a:t>
            </a:r>
            <a:endParaRPr lang="en-GB" dirty="0"/>
          </a:p>
        </p:txBody>
      </p:sp>
      <p:sp>
        <p:nvSpPr>
          <p:cNvPr id="3" name="Content Placeholder 2"/>
          <p:cNvSpPr>
            <a:spLocks noGrp="1"/>
          </p:cNvSpPr>
          <p:nvPr>
            <p:ph idx="1"/>
          </p:nvPr>
        </p:nvSpPr>
        <p:spPr/>
        <p:txBody>
          <a:bodyPr>
            <a:normAutofit lnSpcReduction="10000"/>
          </a:bodyPr>
          <a:lstStyle/>
          <a:p>
            <a:pPr>
              <a:spcBef>
                <a:spcPct val="30000"/>
              </a:spcBef>
              <a:spcAft>
                <a:spcPct val="30000"/>
              </a:spcAft>
              <a:defRPr/>
            </a:pPr>
            <a:r>
              <a:rPr lang="en-GB" dirty="0">
                <a:ea typeface="ＭＳ Ｐゴシック" pitchFamily="-107" charset="-128"/>
              </a:rPr>
              <a:t>Contact an Airwave Tactical Advisor </a:t>
            </a:r>
            <a:r>
              <a:rPr lang="en-GB" dirty="0">
                <a:ea typeface="ＭＳ Ｐゴシック" pitchFamily="-107" charset="-128"/>
              </a:rPr>
              <a:t>at </a:t>
            </a:r>
            <a:r>
              <a:rPr lang="en-GB" dirty="0">
                <a:ea typeface="ＭＳ Ｐゴシック" pitchFamily="-107" charset="-128"/>
              </a:rPr>
              <a:t>early stage for </a:t>
            </a:r>
            <a:r>
              <a:rPr lang="en-GB" dirty="0" smtClean="0">
                <a:ea typeface="ＭＳ Ｐゴシック" pitchFamily="-107" charset="-128"/>
              </a:rPr>
              <a:t>advice</a:t>
            </a:r>
            <a:endParaRPr lang="en-GB" dirty="0">
              <a:ea typeface="ＭＳ Ｐゴシック" pitchFamily="-107" charset="-128"/>
            </a:endParaRPr>
          </a:p>
          <a:p>
            <a:pPr>
              <a:spcBef>
                <a:spcPct val="30000"/>
              </a:spcBef>
              <a:spcAft>
                <a:spcPct val="30000"/>
              </a:spcAft>
              <a:defRPr/>
            </a:pPr>
            <a:r>
              <a:rPr lang="en-GB" dirty="0" smtClean="0">
                <a:ea typeface="ＭＳ Ｐゴシック" pitchFamily="-107" charset="-128"/>
              </a:rPr>
              <a:t>Existing </a:t>
            </a:r>
            <a:r>
              <a:rPr lang="en-GB" dirty="0" smtClean="0">
                <a:ea typeface="ＭＳ Ｐゴシック" pitchFamily="-107" charset="-128"/>
              </a:rPr>
              <a:t>“single service” </a:t>
            </a:r>
            <a:r>
              <a:rPr lang="en-GB" dirty="0">
                <a:ea typeface="ＭＳ Ｐゴシック" pitchFamily="-107" charset="-128"/>
              </a:rPr>
              <a:t>tactical </a:t>
            </a:r>
            <a:r>
              <a:rPr lang="en-GB" dirty="0" smtClean="0">
                <a:ea typeface="ＭＳ Ｐゴシック" pitchFamily="-107" charset="-128"/>
              </a:rPr>
              <a:t>advisors</a:t>
            </a:r>
          </a:p>
          <a:p>
            <a:pPr>
              <a:spcBef>
                <a:spcPct val="30000"/>
              </a:spcBef>
              <a:spcAft>
                <a:spcPct val="30000"/>
              </a:spcAft>
              <a:defRPr/>
            </a:pPr>
            <a:r>
              <a:rPr lang="en-GB" dirty="0" smtClean="0">
                <a:ea typeface="ＭＳ Ｐゴシック" pitchFamily="-107" charset="-128"/>
              </a:rPr>
              <a:t>Since </a:t>
            </a:r>
            <a:r>
              <a:rPr lang="en-GB" dirty="0">
                <a:ea typeface="ＭＳ Ｐゴシック" pitchFamily="-107" charset="-128"/>
              </a:rPr>
              <a:t>2016 </a:t>
            </a:r>
            <a:r>
              <a:rPr lang="en-GB" dirty="0" smtClean="0">
                <a:ea typeface="ＭＳ Ｐゴシック" pitchFamily="-107" charset="-128"/>
              </a:rPr>
              <a:t>“tri-service” </a:t>
            </a:r>
            <a:r>
              <a:rPr lang="en-GB" dirty="0">
                <a:ea typeface="ＭＳ Ｐゴシック" pitchFamily="-107" charset="-128"/>
              </a:rPr>
              <a:t>tactical </a:t>
            </a:r>
            <a:r>
              <a:rPr lang="en-GB" dirty="0" smtClean="0">
                <a:ea typeface="ＭＳ Ｐゴシック" pitchFamily="-107" charset="-128"/>
              </a:rPr>
              <a:t>advisors</a:t>
            </a:r>
          </a:p>
          <a:p>
            <a:pPr>
              <a:spcBef>
                <a:spcPct val="30000"/>
              </a:spcBef>
              <a:spcAft>
                <a:spcPct val="30000"/>
              </a:spcAft>
              <a:defRPr/>
            </a:pPr>
            <a:r>
              <a:rPr lang="en-GB" dirty="0" smtClean="0">
                <a:solidFill>
                  <a:srgbClr val="000000"/>
                </a:solidFill>
                <a:ea typeface="ＭＳ Ｐゴシック" pitchFamily="-107" charset="-128"/>
              </a:rPr>
              <a:t>New </a:t>
            </a:r>
            <a:r>
              <a:rPr lang="en-GB" dirty="0" smtClean="0">
                <a:solidFill>
                  <a:srgbClr val="000000"/>
                </a:solidFill>
                <a:ea typeface="ＭＳ Ｐゴシック" pitchFamily="-107" charset="-128"/>
              </a:rPr>
              <a:t>multi-agency “Operational Communications Advisor Course” available via the College of Policing</a:t>
            </a:r>
            <a:endParaRPr lang="en-GB" dirty="0">
              <a:solidFill>
                <a:srgbClr val="000000"/>
              </a:solidFill>
              <a:ea typeface="ＭＳ Ｐゴシック" pitchFamily="-107" charset="-128"/>
            </a:endParaRPr>
          </a:p>
          <a:p>
            <a:endParaRPr lang="en-GB"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8</a:t>
            </a:fld>
            <a:endParaRPr lang="en-GB" dirty="0">
              <a:solidFill>
                <a:prstClr val="black">
                  <a:tint val="75000"/>
                </a:prstClr>
              </a:solidFill>
            </a:endParaRPr>
          </a:p>
        </p:txBody>
      </p:sp>
    </p:spTree>
    <p:extLst>
      <p:ext uri="{BB962C8B-B14F-4D97-AF65-F5344CB8AC3E}">
        <p14:creationId xmlns:p14="http://schemas.microsoft.com/office/powerpoint/2010/main" val="11994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solidFill>
                  <a:prstClr val="black">
                    <a:tint val="75000"/>
                  </a:prstClr>
                </a:solidFill>
              </a:rPr>
              <a:t>© </a:t>
            </a:r>
            <a:r>
              <a:rPr lang="en-GB" dirty="0" smtClean="0">
                <a:solidFill>
                  <a:prstClr val="black">
                    <a:tint val="75000"/>
                  </a:prstClr>
                </a:solidFill>
              </a:rPr>
              <a:t>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9</a:t>
            </a:fld>
            <a:endParaRPr lang="en-GB" dirty="0">
              <a:solidFill>
                <a:prstClr val="black">
                  <a:tint val="75000"/>
                </a:prstClr>
              </a:solidFill>
            </a:endParaRPr>
          </a:p>
        </p:txBody>
      </p:sp>
      <p:sp>
        <p:nvSpPr>
          <p:cNvPr id="8" name="Content Placeholder 7"/>
          <p:cNvSpPr>
            <a:spLocks noGrp="1"/>
          </p:cNvSpPr>
          <p:nvPr>
            <p:ph idx="4294967295"/>
          </p:nvPr>
        </p:nvSpPr>
        <p:spPr>
          <a:xfrm>
            <a:off x="683568" y="4149080"/>
            <a:ext cx="8108950" cy="1943100"/>
          </a:xfrm>
        </p:spPr>
        <p:txBody>
          <a:bodyPr>
            <a:normAutofit lnSpcReduction="10000"/>
          </a:bodyPr>
          <a:lstStyle/>
          <a:p>
            <a:pPr marL="0" indent="0" algn="ctr">
              <a:buNone/>
            </a:pPr>
            <a:r>
              <a:rPr lang="en-GB" altLang="en-US" sz="2400" dirty="0"/>
              <a:t>Selecting the relevant </a:t>
            </a:r>
            <a:r>
              <a:rPr lang="en-GB" altLang="en-US" sz="2400" dirty="0" smtClean="0"/>
              <a:t>police </a:t>
            </a:r>
            <a:r>
              <a:rPr lang="en-GB" altLang="en-US" sz="2400" dirty="0" smtClean="0"/>
              <a:t>constabulary/force </a:t>
            </a:r>
            <a:r>
              <a:rPr lang="en-GB" altLang="en-US" sz="2400" dirty="0" smtClean="0"/>
              <a:t>area </a:t>
            </a:r>
            <a:r>
              <a:rPr lang="en-GB" altLang="en-US" sz="2400" dirty="0"/>
              <a:t>will access the </a:t>
            </a:r>
            <a:r>
              <a:rPr lang="en-GB" altLang="en-US" sz="2400" dirty="0" smtClean="0"/>
              <a:t>Multi-Agency Talkgroups</a:t>
            </a:r>
            <a:endParaRPr lang="en-GB" altLang="en-US" sz="2400" dirty="0"/>
          </a:p>
          <a:p>
            <a:pPr algn="ctr">
              <a:spcBef>
                <a:spcPct val="0"/>
              </a:spcBef>
              <a:buNone/>
            </a:pPr>
            <a:endParaRPr lang="en-GB" altLang="en-US" sz="2000" dirty="0" smtClean="0"/>
          </a:p>
          <a:p>
            <a:pPr algn="ctr">
              <a:spcBef>
                <a:spcPct val="0"/>
              </a:spcBef>
              <a:buNone/>
            </a:pPr>
            <a:r>
              <a:rPr lang="en-GB" altLang="en-US" sz="2000" dirty="0" smtClean="0"/>
              <a:t>Avon </a:t>
            </a:r>
            <a:r>
              <a:rPr lang="en-GB" altLang="en-US" sz="2000" dirty="0"/>
              <a:t>&amp; Somerset = PAVON</a:t>
            </a:r>
          </a:p>
          <a:p>
            <a:pPr algn="ctr">
              <a:spcBef>
                <a:spcPct val="0"/>
              </a:spcBef>
              <a:buNone/>
            </a:pPr>
            <a:r>
              <a:rPr lang="en-GB" altLang="en-US" sz="2000" dirty="0"/>
              <a:t>Devon &amp; Cornwall = PDVCO</a:t>
            </a:r>
          </a:p>
          <a:p>
            <a:pPr algn="ctr">
              <a:spcBef>
                <a:spcPct val="0"/>
              </a:spcBef>
              <a:buNone/>
            </a:pPr>
            <a:r>
              <a:rPr lang="en-GB" altLang="en-US" sz="2000" dirty="0"/>
              <a:t>Dorset = </a:t>
            </a:r>
            <a:r>
              <a:rPr lang="en-GB" altLang="en-US" sz="2000" dirty="0" smtClean="0"/>
              <a:t>PDORS</a:t>
            </a:r>
            <a:endParaRPr lang="en-GB" altLang="en-US" sz="2000" dirty="0"/>
          </a:p>
        </p:txBody>
      </p:sp>
      <p:pic>
        <p:nvPicPr>
          <p:cNvPr id="10" name="Picture 2" descr="\\homefs\user9$\9995\WindowsProfile\Desktop\WP_20151224_09_37_55_P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304" y="404664"/>
            <a:ext cx="7445478"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7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JESIP Slide Templat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JESIP Slide Template 2016</Template>
  <TotalTime>265</TotalTime>
  <Words>672</Words>
  <Application>Microsoft Office PowerPoint</Application>
  <PresentationFormat>On-screen Show (4:3)</PresentationFormat>
  <Paragraphs>112</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MS PGothic</vt:lpstr>
      <vt:lpstr>MS PGothic</vt:lpstr>
      <vt:lpstr>Arial</vt:lpstr>
      <vt:lpstr>Calibri</vt:lpstr>
      <vt:lpstr>JESIP Slide Template 2016</vt:lpstr>
      <vt:lpstr>Multi-Agency Interoperability Training Operational and Tactical Command</vt:lpstr>
      <vt:lpstr>Objectives</vt:lpstr>
      <vt:lpstr>Emergency Services Network</vt:lpstr>
      <vt:lpstr>Airwave</vt:lpstr>
      <vt:lpstr>Options</vt:lpstr>
      <vt:lpstr>Issues – Coverage</vt:lpstr>
      <vt:lpstr>Issues – Capacity</vt:lpstr>
      <vt:lpstr>Options – Tactical Advisors</vt:lpstr>
      <vt:lpstr>PowerPoint Presentation</vt:lpstr>
      <vt:lpstr>PowerPoint Presentation</vt:lpstr>
      <vt:lpstr>What is available for Emergency Services?</vt:lpstr>
      <vt:lpstr>Points When Communicating</vt:lpstr>
      <vt:lpstr>Interoperability – Practice</vt:lpstr>
      <vt:lpstr>Interoperability – Practice</vt:lpstr>
      <vt:lpstr>Interoperability – Practice</vt:lpstr>
      <vt:lpstr>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Interoperability Training Operational and Tactical Command</dc:title>
  <dc:creator>Joy Flanagan</dc:creator>
  <cp:lastModifiedBy>S Chapman</cp:lastModifiedBy>
  <cp:revision>14</cp:revision>
  <dcterms:created xsi:type="dcterms:W3CDTF">2016-12-08T10:28:26Z</dcterms:created>
  <dcterms:modified xsi:type="dcterms:W3CDTF">2017-01-09T12:32:50Z</dcterms:modified>
</cp:coreProperties>
</file>