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notesMasterIdLst>
    <p:notesMasterId r:id="rId13"/>
  </p:notes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296" r:id="rId12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8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1E37-1976-4332-BFAB-5A70B32CEAB3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DDAC9-57F9-47DE-9802-854E55C76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0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77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</a:rPr>
              <a:t>XXX ‘Your strategy’ refers to all levels of command XXX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5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</a:rPr>
              <a:t>XXX Trainers should ask the students to provide  examples of specialist advisors: </a:t>
            </a:r>
            <a:r>
              <a:rPr lang="en-US" altLang="en-US" dirty="0" err="1" smtClean="0">
                <a:latin typeface="Arial" charset="0"/>
              </a:rPr>
              <a:t>i.e</a:t>
            </a:r>
            <a:r>
              <a:rPr lang="en-US" altLang="en-US" dirty="0" smtClean="0">
                <a:latin typeface="Arial" charset="0"/>
              </a:rPr>
              <a:t> Search advisors, firearms tactical advisors, urban search and rescue, CBRN, air assets through NPAS</a:t>
            </a:r>
            <a:r>
              <a:rPr lang="en-US" altLang="en-US" baseline="0" dirty="0" smtClean="0">
                <a:latin typeface="Arial" charset="0"/>
              </a:rPr>
              <a:t> </a:t>
            </a:r>
            <a:r>
              <a:rPr lang="en-US" altLang="en-US" dirty="0" smtClean="0">
                <a:latin typeface="Arial" charset="0"/>
              </a:rPr>
              <a:t>XXX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18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</a:rPr>
              <a:t>XXX Simply hoping for the best is not a defensible option, and a contingency in this case would be to define measures to adjust the response, should the situation deteriorate. Trainers should consider discussion around contingencies XXX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1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</a:rPr>
              <a:t>XXX Trainer to point out that Airwave is the preferred means of communication and more detail covered in an additional module. XXX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83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056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9856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22392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644909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8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24399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5798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1531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0402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02131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71016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9678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1084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1084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48264" y="6361003"/>
            <a:ext cx="1944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944" y="6361003"/>
            <a:ext cx="1296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86"/>
          <a:stretch/>
        </p:blipFill>
        <p:spPr>
          <a:xfrm>
            <a:off x="8316416" y="-28922"/>
            <a:ext cx="807216" cy="8656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11560" y="640506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kern="1200" dirty="0" smtClean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OFFICIAL</a:t>
            </a:r>
            <a:endParaRPr lang="en-GB" sz="1200" kern="1200" dirty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25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</p:sldLayoutIdLst>
  <p:transition spd="slow">
    <p:cover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Multi-Agency Interoperability </a:t>
            </a:r>
            <a:r>
              <a:rPr lang="en-GB" sz="3600" dirty="0"/>
              <a:t>Training</a:t>
            </a:r>
            <a:br>
              <a:rPr lang="en-GB" sz="3600" dirty="0"/>
            </a:br>
            <a:r>
              <a:rPr lang="en-GB" sz="3600" dirty="0"/>
              <a:t>Operational and Tactical Command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b="1" dirty="0" smtClean="0"/>
              <a:t>Module: Identify Options &amp; Contingencies</a:t>
            </a:r>
            <a:endParaRPr lang="en-GB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5300763"/>
            <a:ext cx="3571828" cy="7925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10" y="548681"/>
            <a:ext cx="3201345" cy="127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0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Points When Communicating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clear speech</a:t>
            </a:r>
          </a:p>
          <a:p>
            <a:r>
              <a:rPr lang="en-GB" dirty="0" smtClean="0"/>
              <a:t>Do not use TLAs (three letter abbreviations)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Challenge others to gain clarity</a:t>
            </a:r>
          </a:p>
          <a:p>
            <a:r>
              <a:rPr lang="en-GB" dirty="0" smtClean="0"/>
              <a:t>Brief messages over communications systems</a:t>
            </a:r>
          </a:p>
          <a:p>
            <a:r>
              <a:rPr lang="en-GB" dirty="0" smtClean="0"/>
              <a:t>Check understanding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73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pic>
        <p:nvPicPr>
          <p:cNvPr id="7" name="Picture 2" descr="ques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8354" y="1600200"/>
            <a:ext cx="6034617" cy="4525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how to identify options and contingencies in regard to the Joint Decision Model</a:t>
            </a:r>
          </a:p>
          <a:p>
            <a:r>
              <a:rPr lang="en-GB" dirty="0" smtClean="0"/>
              <a:t>Identify the principles of joint working</a:t>
            </a:r>
          </a:p>
          <a:p>
            <a:r>
              <a:rPr lang="en-GB" dirty="0" smtClean="0"/>
              <a:t>Describe the options for communications at a major incident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37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Stage Four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All potential options or courses of action should be evaluated with respect to:</a:t>
            </a:r>
            <a:endParaRPr lang="en-GB" sz="3000" dirty="0" smtClean="0"/>
          </a:p>
          <a:p>
            <a:r>
              <a:rPr lang="en-US" sz="3000" dirty="0" smtClean="0"/>
              <a:t>Suitability – does it fit </a:t>
            </a:r>
            <a:r>
              <a:rPr lang="en-US" sz="3000" dirty="0" smtClean="0">
                <a:solidFill>
                  <a:srgbClr val="000000"/>
                </a:solidFill>
              </a:rPr>
              <a:t>with your strategy?</a:t>
            </a:r>
            <a:endParaRPr lang="en-GB" sz="3000" dirty="0" smtClean="0">
              <a:solidFill>
                <a:srgbClr val="000000"/>
              </a:solidFill>
            </a:endParaRPr>
          </a:p>
          <a:p>
            <a:r>
              <a:rPr lang="en-US" sz="3000" dirty="0" smtClean="0"/>
              <a:t>Feasibility – in resource terms can it be done?</a:t>
            </a:r>
            <a:endParaRPr lang="en-GB" sz="3000" dirty="0" smtClean="0"/>
          </a:p>
          <a:p>
            <a:r>
              <a:rPr lang="en-US" sz="3000" dirty="0" smtClean="0"/>
              <a:t>Acceptability – is it legal, morally defensible and justifiable</a:t>
            </a:r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2204864"/>
            <a:ext cx="3024336" cy="3024336"/>
          </a:xfrm>
        </p:spPr>
      </p:pic>
    </p:spTree>
    <p:extLst>
      <p:ext uri="{BB962C8B-B14F-4D97-AF65-F5344CB8AC3E}">
        <p14:creationId xmlns:p14="http://schemas.microsoft.com/office/powerpoint/2010/main" val="276696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 for Joint Working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Co-location</a:t>
            </a:r>
          </a:p>
          <a:p>
            <a:r>
              <a:rPr lang="en-GB" dirty="0" smtClean="0"/>
              <a:t>Communication</a:t>
            </a:r>
          </a:p>
          <a:p>
            <a:r>
              <a:rPr lang="en-GB" dirty="0" smtClean="0"/>
              <a:t>Co-ordination</a:t>
            </a:r>
          </a:p>
          <a:p>
            <a:r>
              <a:rPr lang="en-GB" dirty="0" smtClean="0"/>
              <a:t>Joint understand of risk</a:t>
            </a:r>
          </a:p>
          <a:p>
            <a:r>
              <a:rPr lang="en-GB" dirty="0" smtClean="0"/>
              <a:t>Shared Situational Awareness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83568" y="1412776"/>
            <a:ext cx="8208912" cy="4678195"/>
            <a:chOff x="1481" y="8"/>
            <a:chExt cx="7920142" cy="4678195"/>
          </a:xfrm>
        </p:grpSpPr>
        <p:sp>
          <p:nvSpPr>
            <p:cNvPr id="10" name="Rectangle 9"/>
            <p:cNvSpPr/>
            <p:nvPr/>
          </p:nvSpPr>
          <p:spPr>
            <a:xfrm>
              <a:off x="1481" y="8"/>
              <a:ext cx="7920142" cy="467819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481" y="8"/>
              <a:ext cx="7920142" cy="467819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800" kern="1200" dirty="0" smtClean="0"/>
                <a:t>At the scene, the expected sequence of actions would comprise of: </a:t>
              </a: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kern="1200" dirty="0" smtClean="0"/>
                <a:t>the first meeting of police, fire and ambulance commanders (co-location</a:t>
              </a:r>
              <a:r>
                <a:rPr lang="en-GB" sz="2800" kern="1200" dirty="0" smtClean="0"/>
                <a:t>)</a:t>
              </a:r>
              <a:endParaRPr lang="en-GB" sz="2800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kern="1200" dirty="0" smtClean="0"/>
                <a:t>joint assessment of the situation and prevailing risks (communication, joint risk assessment and shared situational awareness</a:t>
              </a:r>
              <a:r>
                <a:rPr lang="en-GB" sz="2800" kern="1200" dirty="0" smtClean="0"/>
                <a:t>)</a:t>
              </a:r>
              <a:endParaRPr lang="en-GB" sz="2800" kern="1200" dirty="0" smtClean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kern="1200" dirty="0" smtClean="0"/>
                <a:t>and a </a:t>
              </a:r>
              <a:r>
                <a:rPr lang="en-GB" sz="2800" kern="1200" dirty="0" smtClean="0"/>
                <a:t>coordinated </a:t>
              </a:r>
              <a:r>
                <a:rPr lang="en-GB" sz="2800" kern="1200" dirty="0" smtClean="0"/>
                <a:t>plan for action. </a:t>
              </a:r>
              <a:endParaRPr lang="en-GB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Utilise Tactical Advisors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>
                <a:solidFill>
                  <a:srgbClr val="000000"/>
                </a:solidFill>
                <a:ea typeface="MS PGothic" pitchFamily="34" charset="-128"/>
              </a:rPr>
              <a:t>To support the joint decision making process commanders should consider early engagement with suitably trained tactical advisors. These may include: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ea typeface="MS PGothic" pitchFamily="34" charset="-128"/>
              </a:rPr>
              <a:t>National Interagency Liaison Officers (NILO)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ea typeface="MS PGothic" pitchFamily="34" charset="-128"/>
              </a:rPr>
              <a:t>Communications (Airwave) Tactical Advisors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ea typeface="MS PGothic" pitchFamily="34" charset="-128"/>
              </a:rPr>
              <a:t>Specialist </a:t>
            </a:r>
            <a:r>
              <a:rPr lang="en-GB" dirty="0" smtClean="0">
                <a:solidFill>
                  <a:srgbClr val="000000"/>
                </a:solidFill>
                <a:ea typeface="MS PGothic" pitchFamily="34" charset="-128"/>
              </a:rPr>
              <a:t>Advisors</a:t>
            </a:r>
            <a:endParaRPr lang="en-GB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95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Contingencies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Contingencies are events that may occur and the arrangements that are put in place to respond to them should they occur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Contingencies should be considered should arrangements that have been put in place deviate or deteriorate against the desired outcomes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62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Communications Plan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Face to Face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Video </a:t>
            </a:r>
            <a:r>
              <a:rPr lang="en-GB" dirty="0" smtClean="0">
                <a:solidFill>
                  <a:srgbClr val="000000"/>
                </a:solidFill>
              </a:rPr>
              <a:t>Conferencing/Teleconferencing</a:t>
            </a:r>
            <a:endParaRPr lang="en-GB" dirty="0" smtClean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Email/Electronic </a:t>
            </a:r>
            <a:r>
              <a:rPr lang="en-GB" dirty="0" smtClean="0">
                <a:solidFill>
                  <a:srgbClr val="000000"/>
                </a:solidFill>
              </a:rPr>
              <a:t>Messaging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ResilienceDirect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Mobile Phone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Airwave/ESN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16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Mobile Phones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Popular but very weak form of </a:t>
            </a:r>
            <a:r>
              <a:rPr lang="en-GB" dirty="0" err="1" smtClean="0"/>
              <a:t>comms</a:t>
            </a:r>
            <a:endParaRPr lang="en-GB" dirty="0" smtClean="0"/>
          </a:p>
          <a:p>
            <a:r>
              <a:rPr lang="en-GB" dirty="0" smtClean="0"/>
              <a:t>One to One (not group messaging)</a:t>
            </a:r>
          </a:p>
          <a:p>
            <a:r>
              <a:rPr lang="en-GB" dirty="0" smtClean="0"/>
              <a:t>Insecure</a:t>
            </a:r>
          </a:p>
          <a:p>
            <a:r>
              <a:rPr lang="en-GB" dirty="0" smtClean="0"/>
              <a:t>Overload of networks</a:t>
            </a:r>
          </a:p>
          <a:p>
            <a:r>
              <a:rPr lang="en-GB" dirty="0" smtClean="0"/>
              <a:t>Wrong </a:t>
            </a:r>
            <a:r>
              <a:rPr lang="en-GB" dirty="0" smtClean="0"/>
              <a:t>numbers/misdirection/delays</a:t>
            </a:r>
            <a:endParaRPr lang="en-GB" dirty="0" smtClean="0"/>
          </a:p>
          <a:p>
            <a:r>
              <a:rPr lang="en-GB" dirty="0" smtClean="0"/>
              <a:t>Not appropriate for crisis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10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Airwave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 Command Communications module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2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SIP 2016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485</Words>
  <Application>Microsoft Office PowerPoint</Application>
  <PresentationFormat>On-screen Show (4:3)</PresentationFormat>
  <Paragraphs>84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MS PGothic</vt:lpstr>
      <vt:lpstr>Arial</vt:lpstr>
      <vt:lpstr>Calibri</vt:lpstr>
      <vt:lpstr>JESIP 2016 Template</vt:lpstr>
      <vt:lpstr>Multi-Agency Interoperability Training Operational and Tactical Command</vt:lpstr>
      <vt:lpstr>Objectives</vt:lpstr>
      <vt:lpstr>Stage Four</vt:lpstr>
      <vt:lpstr>Principle for Joint Working</vt:lpstr>
      <vt:lpstr>Utilise Tactical Advisors </vt:lpstr>
      <vt:lpstr>Contingencies</vt:lpstr>
      <vt:lpstr>Communications</vt:lpstr>
      <vt:lpstr>Mobile Phones</vt:lpstr>
      <vt:lpstr>Airwave</vt:lpstr>
      <vt:lpstr>Points When Communicating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Multi-Agency Interoperability Training Operational and Tactical Command</dc:title>
  <dc:creator>Joy Flanagan</dc:creator>
  <cp:lastModifiedBy>S Chapman</cp:lastModifiedBy>
  <cp:revision>8</cp:revision>
  <dcterms:created xsi:type="dcterms:W3CDTF">2016-12-08T16:55:57Z</dcterms:created>
  <dcterms:modified xsi:type="dcterms:W3CDTF">2017-01-09T12:06:59Z</dcterms:modified>
</cp:coreProperties>
</file>