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4" r:id="rId1"/>
  </p:sldMasterIdLst>
  <p:notesMasterIdLst>
    <p:notesMasterId r:id="rId10"/>
  </p:notesMasterIdLst>
  <p:sldIdLst>
    <p:sldId id="305" r:id="rId2"/>
    <p:sldId id="306" r:id="rId3"/>
    <p:sldId id="307" r:id="rId4"/>
    <p:sldId id="308" r:id="rId5"/>
    <p:sldId id="309" r:id="rId6"/>
    <p:sldId id="310" r:id="rId7"/>
    <p:sldId id="311" r:id="rId8"/>
    <p:sldId id="296" r:id="rId9"/>
  </p:sldIdLst>
  <p:sldSz cx="9144000" cy="6858000" type="screen4x3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546" autoAdjust="0"/>
  </p:normalViewPr>
  <p:slideViewPr>
    <p:cSldViewPr>
      <p:cViewPr varScale="1">
        <p:scale>
          <a:sx n="98" d="100"/>
          <a:sy n="98" d="100"/>
        </p:scale>
        <p:origin x="189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F1E37-1976-4332-BFAB-5A70B32CEAB3}" type="datetimeFigureOut">
              <a:rPr lang="en-GB" smtClean="0"/>
              <a:t>09/01/2017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688" y="4689475"/>
            <a:ext cx="5392737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9525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DDAC9-57F9-47DE-9802-854E55C76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06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</a:rPr>
              <a:t>XXX Trainers may wish to use a local example here in support of the ICL report if they feel it would add value to students XXX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DDAC9-57F9-47DE-9802-854E55C769A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621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Arial" charset="0"/>
              </a:rPr>
              <a:t>Mandated or local task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DDAC9-57F9-47DE-9802-854E55C769A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473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4056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9856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72200" y="6340512"/>
            <a:ext cx="2607568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39952" y="6340512"/>
            <a:ext cx="1296144" cy="365125"/>
          </a:xfrm>
        </p:spPr>
        <p:txBody>
          <a:bodyPr/>
          <a:lstStyle>
            <a:lvl1pPr algn="ctr">
              <a:defRPr/>
            </a:lvl1pPr>
          </a:lstStyle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707969" y="6384575"/>
            <a:ext cx="740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kern="1200" dirty="0" smtClean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rPr>
              <a:t>OFFICIAL</a:t>
            </a:r>
            <a:endParaRPr lang="en-GB" sz="1200" kern="1200" dirty="0">
              <a:solidFill>
                <a:prstClr val="black">
                  <a:tint val="75000"/>
                </a:prst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7223925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896786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644909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2288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202979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224399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857981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515313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04029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802131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371016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1084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60" y="1600200"/>
            <a:ext cx="810846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76256" y="6368340"/>
            <a:ext cx="2016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5936" y="6389655"/>
            <a:ext cx="12961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086"/>
          <a:stretch/>
        </p:blipFill>
        <p:spPr>
          <a:xfrm>
            <a:off x="8316416" y="-28922"/>
            <a:ext cx="807216" cy="86563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467544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587612" y="6433719"/>
            <a:ext cx="740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kern="1200" dirty="0" smtClean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rPr>
              <a:t>OFFICIAL</a:t>
            </a:r>
            <a:endParaRPr lang="en-GB" sz="1200" kern="1200" dirty="0">
              <a:solidFill>
                <a:prstClr val="black">
                  <a:tint val="75000"/>
                </a:prst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625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5" r:id="rId1"/>
    <p:sldLayoutId id="2147484016" r:id="rId2"/>
    <p:sldLayoutId id="2147484017" r:id="rId3"/>
    <p:sldLayoutId id="2147484018" r:id="rId4"/>
    <p:sldLayoutId id="2147484019" r:id="rId5"/>
    <p:sldLayoutId id="2147484020" r:id="rId6"/>
    <p:sldLayoutId id="2147484021" r:id="rId7"/>
    <p:sldLayoutId id="2147484022" r:id="rId8"/>
    <p:sldLayoutId id="2147484023" r:id="rId9"/>
    <p:sldLayoutId id="2147484024" r:id="rId10"/>
    <p:sldLayoutId id="2147484025" r:id="rId11"/>
  </p:sldLayoutIdLst>
  <p:transition spd="slow">
    <p:cover/>
  </p:transition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904056" y="2130425"/>
            <a:ext cx="7772400" cy="1470025"/>
          </a:xfrm>
        </p:spPr>
        <p:txBody>
          <a:bodyPr>
            <a:normAutofit/>
          </a:bodyPr>
          <a:lstStyle/>
          <a:p>
            <a:r>
              <a:rPr lang="en-GB" sz="3600" dirty="0" smtClean="0"/>
              <a:t>Multi-Agency Interoperability </a:t>
            </a:r>
            <a:r>
              <a:rPr lang="en-GB" sz="3600" dirty="0"/>
              <a:t>Training</a:t>
            </a:r>
            <a:br>
              <a:rPr lang="en-GB" sz="3600" dirty="0"/>
            </a:br>
            <a:r>
              <a:rPr lang="en-GB" sz="3600" dirty="0"/>
              <a:t>Operational and Tactical Command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589856" y="3886200"/>
            <a:ext cx="6400800" cy="1752600"/>
          </a:xfrm>
        </p:spPr>
        <p:txBody>
          <a:bodyPr/>
          <a:lstStyle/>
          <a:p>
            <a:r>
              <a:rPr lang="en-GB" altLang="en-US" b="1" dirty="0" smtClean="0"/>
              <a:t>Module: Assess Threat &amp; Risk</a:t>
            </a:r>
            <a:endParaRPr lang="en-GB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</a:t>
            </a:r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43808" y="5085184"/>
            <a:ext cx="3571828" cy="79253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1610" y="548681"/>
            <a:ext cx="3201345" cy="1277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148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GB" dirty="0" smtClean="0">
                <a:solidFill>
                  <a:srgbClr val="000000"/>
                </a:solidFill>
              </a:rPr>
              <a:t>Identify how to jointly assess risk and develop a working strategy in regard to the Joint Decision Model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GB" dirty="0" smtClean="0">
                <a:solidFill>
                  <a:srgbClr val="000000"/>
                </a:solidFill>
              </a:rPr>
              <a:t>Explain the key steps to delivering an effective integrated emergency response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GB" dirty="0" smtClean="0">
                <a:solidFill>
                  <a:srgbClr val="000000"/>
                </a:solidFill>
              </a:rPr>
              <a:t>Explain and demonstrate the application of the joint assessment of risk within a given scenario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</a:t>
            </a:r>
            <a:r>
              <a:rPr lang="en-GB" dirty="0" smtClean="0"/>
              <a:t>College of Policing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03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ICL Factory Explosion Inquiry Report </a:t>
            </a:r>
            <a:r>
              <a:rPr lang="en-GB" sz="3600" dirty="0" smtClean="0"/>
              <a:t>2004</a:t>
            </a:r>
            <a:endParaRPr lang="en-GB" sz="3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</a:t>
            </a:r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899592" y="1628800"/>
            <a:ext cx="7344816" cy="4032448"/>
          </a:xfrm>
          <a:prstGeom prst="wedgeRoundRectCallou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  <a:defRPr/>
            </a:pPr>
            <a:r>
              <a:rPr lang="en-GB" sz="2400" i="1" dirty="0">
                <a:solidFill>
                  <a:schemeClr val="bg1"/>
                </a:solidFill>
                <a:ea typeface="ＭＳ Ｐゴシック" pitchFamily="-107" charset="-128"/>
              </a:rPr>
              <a:t> </a:t>
            </a:r>
            <a:r>
              <a:rPr lang="en-GB" sz="2400" dirty="0">
                <a:solidFill>
                  <a:schemeClr val="bg1"/>
                </a:solidFill>
                <a:ea typeface="ＭＳ Ｐゴシック" pitchFamily="-107" charset="-128"/>
              </a:rPr>
              <a:t>“...there were weaknesses in the awareness and mitigation of risks; physical surroundings changed without any consideration being given to the implications for safety;”</a:t>
            </a:r>
          </a:p>
          <a:p>
            <a:pPr>
              <a:spcAft>
                <a:spcPts val="1200"/>
              </a:spcAft>
              <a:defRPr/>
            </a:pPr>
            <a:r>
              <a:rPr lang="en-US" sz="2400" dirty="0">
                <a:solidFill>
                  <a:schemeClr val="bg1"/>
                </a:solidFill>
                <a:ea typeface="ＭＳ Ｐゴシック" pitchFamily="-107" charset="-128"/>
              </a:rPr>
              <a:t>“…lack of effective communication to users of the risks; a lack of effective sharing of knowledge of risks between users and suppliers; and a lack of prompt and effective notification of incidents; and the lessons to be learned from them, to other interested parties”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54677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Stage Two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600200"/>
            <a:ext cx="4148024" cy="4525963"/>
          </a:xfrm>
        </p:spPr>
        <p:txBody>
          <a:bodyPr>
            <a:normAutofit fontScale="85000" lnSpcReduction="10000"/>
          </a:bodyPr>
          <a:lstStyle/>
          <a:p>
            <a:pPr marL="285750" indent="-285750">
              <a:spcBef>
                <a:spcPts val="0"/>
              </a:spcBef>
              <a:spcAft>
                <a:spcPts val="1200"/>
              </a:spcAft>
              <a:defRPr/>
            </a:pPr>
            <a:r>
              <a:rPr lang="en-GB" dirty="0">
                <a:ea typeface="ＭＳ Ｐゴシック" pitchFamily="-107" charset="-128"/>
                <a:cs typeface="ＭＳ Ｐゴシック" pitchFamily="-107" charset="-128"/>
              </a:rPr>
              <a:t>The different emergency services will have unique insights into the </a:t>
            </a:r>
            <a:r>
              <a:rPr lang="en-GB" dirty="0" smtClean="0">
                <a:ea typeface="ＭＳ Ｐゴシック" pitchFamily="-107" charset="-128"/>
                <a:cs typeface="ＭＳ Ｐゴシック" pitchFamily="-107" charset="-128"/>
              </a:rPr>
              <a:t>risks</a:t>
            </a:r>
            <a:endParaRPr lang="en-GB" dirty="0">
              <a:ea typeface="ＭＳ Ｐゴシック" pitchFamily="-107" charset="-128"/>
              <a:cs typeface="ＭＳ Ｐゴシック" pitchFamily="-107" charset="-128"/>
            </a:endParaRP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defRPr/>
            </a:pPr>
            <a:r>
              <a:rPr lang="en-GB" dirty="0">
                <a:ea typeface="ＭＳ Ｐゴシック" pitchFamily="-107" charset="-128"/>
              </a:rPr>
              <a:t>By sharing that knowledge common understanding can be </a:t>
            </a:r>
            <a:r>
              <a:rPr lang="en-GB" dirty="0" smtClean="0">
                <a:ea typeface="ＭＳ Ｐゴシック" pitchFamily="-107" charset="-128"/>
              </a:rPr>
              <a:t>established</a:t>
            </a:r>
            <a:endParaRPr lang="en-GB" dirty="0">
              <a:ea typeface="ＭＳ Ｐゴシック" pitchFamily="-107" charset="-128"/>
            </a:endParaRP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defRPr/>
            </a:pPr>
            <a:r>
              <a:rPr lang="en-GB" dirty="0">
                <a:ea typeface="ＭＳ Ｐゴシック" pitchFamily="-107" charset="-128"/>
              </a:rPr>
              <a:t>Considered in the context of the agreed </a:t>
            </a:r>
            <a:r>
              <a:rPr lang="en-GB" dirty="0" smtClean="0">
                <a:ea typeface="ＭＳ Ｐゴシック" pitchFamily="-107" charset="-128"/>
              </a:rPr>
              <a:t>priorities</a:t>
            </a:r>
            <a:endParaRPr lang="en-GB" dirty="0">
              <a:ea typeface="ＭＳ Ｐゴシック" pitchFamily="-107" charset="-128"/>
            </a:endParaRP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defRPr/>
            </a:pPr>
            <a:r>
              <a:rPr lang="en-GB" dirty="0">
                <a:ea typeface="ＭＳ Ｐゴシック" pitchFamily="-107" charset="-128"/>
              </a:rPr>
              <a:t>Can inform a jointly agreed working </a:t>
            </a:r>
            <a:r>
              <a:rPr lang="en-GB" dirty="0" smtClean="0">
                <a:ea typeface="ＭＳ Ｐゴシック" pitchFamily="-107" charset="-128"/>
              </a:rPr>
              <a:t>strategy</a:t>
            </a:r>
            <a:endParaRPr lang="en-GB" dirty="0">
              <a:ea typeface="ＭＳ Ｐゴシック" pitchFamily="-107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</a:t>
            </a:r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5616" y="2276872"/>
            <a:ext cx="2898169" cy="2898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161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Develop a Working </a:t>
            </a:r>
            <a:r>
              <a:rPr lang="en-GB" dirty="0" smtClean="0"/>
              <a:t>Strategy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defRPr/>
            </a:pPr>
            <a:r>
              <a:rPr lang="en-GB" dirty="0">
                <a:ea typeface="ＭＳ Ｐゴシック" pitchFamily="-107" charset="-128"/>
              </a:rPr>
              <a:t>What are the aims and objectives to be achieved?</a:t>
            </a:r>
          </a:p>
          <a:p>
            <a:pPr marL="285750" indent="-285750">
              <a:defRPr/>
            </a:pPr>
            <a:r>
              <a:rPr lang="en-GB" dirty="0">
                <a:ea typeface="ＭＳ Ｐゴシック" pitchFamily="-107" charset="-128"/>
              </a:rPr>
              <a:t>Who by – police, fire, ambulance and partner organisations?</a:t>
            </a:r>
          </a:p>
          <a:p>
            <a:pPr marL="285750" indent="-285750">
              <a:defRPr/>
            </a:pPr>
            <a:r>
              <a:rPr lang="en-GB" dirty="0">
                <a:ea typeface="ＭＳ Ｐゴシック" pitchFamily="-107" charset="-128"/>
              </a:rPr>
              <a:t>When – timescales, deadlines and milestones</a:t>
            </a:r>
          </a:p>
          <a:p>
            <a:pPr marL="285750" indent="-285750">
              <a:defRPr/>
            </a:pPr>
            <a:r>
              <a:rPr lang="en-GB" dirty="0">
                <a:ea typeface="ＭＳ Ｐゴシック" pitchFamily="-107" charset="-128"/>
              </a:rPr>
              <a:t>Where – what locations?</a:t>
            </a:r>
          </a:p>
          <a:p>
            <a:pPr marL="285750" indent="-285750">
              <a:defRPr/>
            </a:pPr>
            <a:r>
              <a:rPr lang="en-GB" dirty="0">
                <a:ea typeface="ＭＳ Ｐゴシック" pitchFamily="-107" charset="-128"/>
              </a:rPr>
              <a:t>Why – what is the </a:t>
            </a:r>
            <a:r>
              <a:rPr lang="en-GB" dirty="0" smtClean="0">
                <a:ea typeface="ＭＳ Ｐゴシック" pitchFamily="-107" charset="-128"/>
              </a:rPr>
              <a:t>rationale?</a:t>
            </a:r>
          </a:p>
          <a:p>
            <a:pPr marL="685800" lvl="1">
              <a:defRPr/>
            </a:pPr>
            <a:r>
              <a:rPr lang="en-GB" dirty="0" smtClean="0">
                <a:ea typeface="ＭＳ Ｐゴシック" pitchFamily="-107" charset="-128"/>
              </a:rPr>
              <a:t>Is </a:t>
            </a:r>
            <a:r>
              <a:rPr lang="en-GB" dirty="0">
                <a:ea typeface="ＭＳ Ｐゴシック" pitchFamily="-107" charset="-128"/>
              </a:rPr>
              <a:t>this consistent with the overall strategic aims and objectives?</a:t>
            </a:r>
          </a:p>
          <a:p>
            <a:pPr marL="285750" indent="-285750">
              <a:defRPr/>
            </a:pPr>
            <a:r>
              <a:rPr lang="en-GB" dirty="0">
                <a:ea typeface="ＭＳ Ｐゴシック" pitchFamily="-107" charset="-128"/>
              </a:rPr>
              <a:t>How are these tasks going to be achieved?</a:t>
            </a:r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</a:t>
            </a:r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543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Key </a:t>
            </a:r>
            <a:r>
              <a:rPr lang="en-GB" dirty="0" smtClean="0"/>
              <a:t>Steps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9422" y="1602119"/>
            <a:ext cx="4002578" cy="4522124"/>
          </a:xfrm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For an effective integrated multi-agency operational response plan, objectives and priorities must be agreed </a:t>
            </a:r>
            <a:r>
              <a:rPr lang="en-GB" dirty="0" smtClean="0"/>
              <a:t>jointly</a:t>
            </a:r>
          </a:p>
          <a:p>
            <a:r>
              <a:rPr lang="en-GB" dirty="0" smtClean="0"/>
              <a:t>Each </a:t>
            </a:r>
            <a:r>
              <a:rPr lang="en-GB" dirty="0"/>
              <a:t>agency will then prioritise their plans and </a:t>
            </a:r>
            <a:r>
              <a:rPr lang="en-GB" dirty="0" smtClean="0"/>
              <a:t>activity</a:t>
            </a:r>
            <a:endParaRPr lang="en-GB" dirty="0"/>
          </a:p>
          <a:p>
            <a:r>
              <a:rPr lang="en-GB" dirty="0" smtClean="0"/>
              <a:t>The steps shown here should </a:t>
            </a:r>
            <a:r>
              <a:rPr lang="en-GB" dirty="0"/>
              <a:t>be </a:t>
            </a:r>
            <a:r>
              <a:rPr lang="en-GB" dirty="0" smtClean="0"/>
              <a:t>undertaken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</a:t>
            </a:r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722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Group Task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>
                <a:solidFill>
                  <a:srgbClr val="FF0000"/>
                </a:solidFill>
                <a:latin typeface="Verdana" pitchFamily="34" charset="0"/>
              </a:rPr>
              <a:t>For all modules add the title of the group task and a description of the task to a final slide</a:t>
            </a:r>
            <a:r>
              <a:rPr lang="en-GB" altLang="en-US" dirty="0" smtClean="0">
                <a:solidFill>
                  <a:srgbClr val="FF0000"/>
                </a:solidFill>
                <a:latin typeface="Verdana" pitchFamily="34" charset="0"/>
              </a:rPr>
              <a:t>.</a:t>
            </a:r>
            <a:endParaRPr lang="en-GB" altLang="en-US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</a:t>
            </a:r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097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© </a:t>
            </a:r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College of Policing 2017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3EAA2-3B5D-4B30-B067-A67CDB9FF5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question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354" y="1600200"/>
            <a:ext cx="6034617" cy="45259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FFFF99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514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mand Communications revis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Command Communications revised</Template>
  <TotalTime>293</TotalTime>
  <Words>377</Words>
  <Application>Microsoft Office PowerPoint</Application>
  <PresentationFormat>On-screen Show (4:3)</PresentationFormat>
  <Paragraphs>49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Calibri</vt:lpstr>
      <vt:lpstr>Verdana</vt:lpstr>
      <vt:lpstr>Command Communications revised</vt:lpstr>
      <vt:lpstr>Multi-Agency Interoperability Training Operational and Tactical Command</vt:lpstr>
      <vt:lpstr>Objectives</vt:lpstr>
      <vt:lpstr>ICL Factory Explosion Inquiry Report 2004</vt:lpstr>
      <vt:lpstr>Stage Two</vt:lpstr>
      <vt:lpstr>Develop a Working Strategy</vt:lpstr>
      <vt:lpstr>Key Steps</vt:lpstr>
      <vt:lpstr>Group Task</vt:lpstr>
      <vt:lpstr>Questions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Multi-Agency Interoperability Training Operational and Tactical Command</dc:title>
  <dc:creator>Joy Flanagan</dc:creator>
  <cp:lastModifiedBy>S Chapman</cp:lastModifiedBy>
  <cp:revision>8</cp:revision>
  <dcterms:created xsi:type="dcterms:W3CDTF">2016-12-08T15:48:33Z</dcterms:created>
  <dcterms:modified xsi:type="dcterms:W3CDTF">2017-01-09T11:44:25Z</dcterms:modified>
</cp:coreProperties>
</file>