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5" r:id="rId2"/>
    <p:sldId id="272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6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52" autoAdjust="0"/>
  </p:normalViewPr>
  <p:slideViewPr>
    <p:cSldViewPr>
      <p:cViewPr varScale="1">
        <p:scale>
          <a:sx n="89" d="100"/>
          <a:sy n="89" d="100"/>
        </p:scale>
        <p:origin x="22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0B244-D7BF-420C-A6C5-A946B28FA075}" type="doc">
      <dgm:prSet loTypeId="urn:microsoft.com/office/officeart/2005/8/layout/matrix3" loCatId="matrix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72C94C76-1AF7-47F6-80E5-5C4258A8263A}">
      <dgm:prSet/>
      <dgm:spPr/>
      <dgm:t>
        <a:bodyPr/>
        <a:lstStyle/>
        <a:p>
          <a:pPr rtl="0"/>
          <a:r>
            <a:rPr lang="en-GB" dirty="0" smtClean="0">
              <a:solidFill>
                <a:srgbClr val="FFFFFF"/>
              </a:solidFill>
              <a:latin typeface="Verdana" pitchFamily="34" charset="0"/>
            </a:rPr>
            <a:t>Coordination of lead person from all organisations daily</a:t>
          </a:r>
          <a:endParaRPr lang="en-GB" dirty="0">
            <a:solidFill>
              <a:srgbClr val="FFFFFF"/>
            </a:solidFill>
            <a:latin typeface="Verdana" pitchFamily="34" charset="0"/>
          </a:endParaRPr>
        </a:p>
      </dgm:t>
    </dgm:pt>
    <dgm:pt modelId="{8911E5E8-463D-44AE-8980-6C232ED21420}" type="sibTrans" cxnId="{13E44816-297A-41F3-8787-AC308BCC66C2}">
      <dgm:prSet/>
      <dgm:spPr/>
      <dgm:t>
        <a:bodyPr/>
        <a:lstStyle/>
        <a:p>
          <a:endParaRPr lang="en-GB"/>
        </a:p>
      </dgm:t>
    </dgm:pt>
    <dgm:pt modelId="{B275F6A0-4217-4984-AAB1-45399A649D90}" type="parTrans" cxnId="{13E44816-297A-41F3-8787-AC308BCC66C2}">
      <dgm:prSet/>
      <dgm:spPr/>
      <dgm:t>
        <a:bodyPr/>
        <a:lstStyle/>
        <a:p>
          <a:endParaRPr lang="en-GB"/>
        </a:p>
      </dgm:t>
    </dgm:pt>
    <dgm:pt modelId="{475EB66F-6C64-4C6A-992D-4C4116B23E9D}">
      <dgm:prSet/>
      <dgm:spPr/>
      <dgm:t>
        <a:bodyPr/>
        <a:lstStyle/>
        <a:p>
          <a:pPr rtl="0"/>
          <a:r>
            <a:rPr lang="en-GB" dirty="0" smtClean="0">
              <a:latin typeface="Verdana" pitchFamily="34" charset="0"/>
            </a:rPr>
            <a:t>Create media </a:t>
          </a:r>
          <a:r>
            <a:rPr lang="en-GB" dirty="0" smtClean="0">
              <a:solidFill>
                <a:srgbClr val="FFFFFF"/>
              </a:solidFill>
              <a:latin typeface="Verdana" pitchFamily="34" charset="0"/>
            </a:rPr>
            <a:t>centre on your website to …</a:t>
          </a:r>
          <a:endParaRPr lang="en-GB" dirty="0">
            <a:solidFill>
              <a:srgbClr val="FFFFFF"/>
            </a:solidFill>
            <a:latin typeface="Verdana" pitchFamily="34" charset="0"/>
          </a:endParaRPr>
        </a:p>
      </dgm:t>
    </dgm:pt>
    <dgm:pt modelId="{26BDC1C2-DE63-4A8A-8E06-1833F9D35670}" type="parTrans" cxnId="{37B58F87-7706-455A-82CD-EF5FD60412A8}">
      <dgm:prSet/>
      <dgm:spPr/>
      <dgm:t>
        <a:bodyPr/>
        <a:lstStyle/>
        <a:p>
          <a:endParaRPr lang="en-GB"/>
        </a:p>
      </dgm:t>
    </dgm:pt>
    <dgm:pt modelId="{34A59689-E520-466F-AEF8-8B18A13271EE}" type="sibTrans" cxnId="{37B58F87-7706-455A-82CD-EF5FD60412A8}">
      <dgm:prSet/>
      <dgm:spPr/>
      <dgm:t>
        <a:bodyPr/>
        <a:lstStyle/>
        <a:p>
          <a:endParaRPr lang="en-GB"/>
        </a:p>
      </dgm:t>
    </dgm:pt>
    <dgm:pt modelId="{CB8958D6-014A-47B4-B629-2F20864EFE4F}">
      <dgm:prSet/>
      <dgm:spPr/>
      <dgm:t>
        <a:bodyPr/>
        <a:lstStyle/>
        <a:p>
          <a:pPr rtl="0"/>
          <a:r>
            <a:rPr lang="en-GB" dirty="0" smtClean="0">
              <a:latin typeface="Verdana" pitchFamily="34" charset="0"/>
            </a:rPr>
            <a:t>One designated social media lead person per agency</a:t>
          </a:r>
          <a:endParaRPr lang="en-GB" dirty="0">
            <a:latin typeface="Verdana" pitchFamily="34" charset="0"/>
          </a:endParaRPr>
        </a:p>
      </dgm:t>
    </dgm:pt>
    <dgm:pt modelId="{12BE9BEB-5EE8-4133-B7DD-9A362549555D}" type="parTrans" cxnId="{C74C4CFD-CB81-4129-9413-081C2B03B6FC}">
      <dgm:prSet/>
      <dgm:spPr/>
      <dgm:t>
        <a:bodyPr/>
        <a:lstStyle/>
        <a:p>
          <a:endParaRPr lang="en-GB"/>
        </a:p>
      </dgm:t>
    </dgm:pt>
    <dgm:pt modelId="{C0A0047A-9F61-4E10-B9EC-450AA76B4B18}" type="sibTrans" cxnId="{C74C4CFD-CB81-4129-9413-081C2B03B6FC}">
      <dgm:prSet/>
      <dgm:spPr/>
      <dgm:t>
        <a:bodyPr/>
        <a:lstStyle/>
        <a:p>
          <a:endParaRPr lang="en-GB"/>
        </a:p>
      </dgm:t>
    </dgm:pt>
    <dgm:pt modelId="{63F39D54-AAC7-4A98-89BD-EB27A57ACEDC}">
      <dgm:prSet/>
      <dgm:spPr/>
      <dgm:t>
        <a:bodyPr/>
        <a:lstStyle/>
        <a:p>
          <a:r>
            <a:rPr lang="en-GB" dirty="0" smtClean="0">
              <a:solidFill>
                <a:srgbClr val="FFFFFF"/>
              </a:solidFill>
              <a:latin typeface="Verdana" pitchFamily="34" charset="0"/>
            </a:rPr>
            <a:t>Agree &amp; designate time and frequency of distribution</a:t>
          </a:r>
          <a:endParaRPr lang="en-GB" dirty="0">
            <a:solidFill>
              <a:srgbClr val="FFFFFF"/>
            </a:solidFill>
            <a:latin typeface="Verdana" pitchFamily="34" charset="0"/>
          </a:endParaRPr>
        </a:p>
      </dgm:t>
    </dgm:pt>
    <dgm:pt modelId="{3AC7B3C8-0F66-4B9D-9DEE-8CB2D8FB7325}" type="parTrans" cxnId="{A7E3A4C3-C616-4FC3-BC95-DF6D901105ED}">
      <dgm:prSet/>
      <dgm:spPr/>
      <dgm:t>
        <a:bodyPr/>
        <a:lstStyle/>
        <a:p>
          <a:endParaRPr lang="en-GB"/>
        </a:p>
      </dgm:t>
    </dgm:pt>
    <dgm:pt modelId="{BA333165-15ED-459E-94BC-394EB60E96D7}" type="sibTrans" cxnId="{A7E3A4C3-C616-4FC3-BC95-DF6D901105ED}">
      <dgm:prSet/>
      <dgm:spPr/>
      <dgm:t>
        <a:bodyPr/>
        <a:lstStyle/>
        <a:p>
          <a:endParaRPr lang="en-GB"/>
        </a:p>
      </dgm:t>
    </dgm:pt>
    <dgm:pt modelId="{B0503CD4-C908-4648-9E91-CAA3E8A767F8}">
      <dgm:prSet/>
      <dgm:spPr/>
      <dgm:t>
        <a:bodyPr/>
        <a:lstStyle/>
        <a:p>
          <a:endParaRPr lang="en-GB"/>
        </a:p>
      </dgm:t>
    </dgm:pt>
    <dgm:pt modelId="{23B2D542-BFA6-4F11-8277-B956A2CE94AA}" type="parTrans" cxnId="{0547C874-136B-4C79-A256-0337CD429B6F}">
      <dgm:prSet/>
      <dgm:spPr/>
      <dgm:t>
        <a:bodyPr/>
        <a:lstStyle/>
        <a:p>
          <a:endParaRPr lang="en-GB"/>
        </a:p>
      </dgm:t>
    </dgm:pt>
    <dgm:pt modelId="{30CE8FE3-6B43-43DA-A96D-71E66D896D78}" type="sibTrans" cxnId="{0547C874-136B-4C79-A256-0337CD429B6F}">
      <dgm:prSet/>
      <dgm:spPr/>
      <dgm:t>
        <a:bodyPr/>
        <a:lstStyle/>
        <a:p>
          <a:endParaRPr lang="en-GB"/>
        </a:p>
      </dgm:t>
    </dgm:pt>
    <dgm:pt modelId="{7DBC89EA-B8B0-4176-8AFD-C89087C06E56}" type="pres">
      <dgm:prSet presAssocID="{D130B244-D7BF-420C-A6C5-A946B28FA07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89F422-E36C-477E-9701-6E81DE20EA7F}" type="pres">
      <dgm:prSet presAssocID="{D130B244-D7BF-420C-A6C5-A946B28FA075}" presName="diamond" presStyleLbl="bgShp" presStyleIdx="0" presStyleCnt="1"/>
      <dgm:spPr/>
      <dgm:t>
        <a:bodyPr/>
        <a:lstStyle/>
        <a:p>
          <a:endParaRPr lang="en-GB"/>
        </a:p>
      </dgm:t>
    </dgm:pt>
    <dgm:pt modelId="{94CA373E-8AD1-4BDE-A110-DF3E6B332851}" type="pres">
      <dgm:prSet presAssocID="{D130B244-D7BF-420C-A6C5-A946B28FA075}" presName="quad1" presStyleLbl="node1" presStyleIdx="0" presStyleCnt="4" custScaleX="109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E9E341-BABB-43EC-856A-B184A2662FC7}" type="pres">
      <dgm:prSet presAssocID="{D130B244-D7BF-420C-A6C5-A946B28FA07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F4C2D-2639-4083-BC04-448FB31243C8}" type="pres">
      <dgm:prSet presAssocID="{D130B244-D7BF-420C-A6C5-A946B28FA07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4F81F0-504C-4166-9839-0840BB14A42B}" type="pres">
      <dgm:prSet presAssocID="{D130B244-D7BF-420C-A6C5-A946B28FA07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47C874-136B-4C79-A256-0337CD429B6F}" srcId="{D130B244-D7BF-420C-A6C5-A946B28FA075}" destId="{B0503CD4-C908-4648-9E91-CAA3E8A767F8}" srcOrd="4" destOrd="0" parTransId="{23B2D542-BFA6-4F11-8277-B956A2CE94AA}" sibTransId="{30CE8FE3-6B43-43DA-A96D-71E66D896D78}"/>
    <dgm:cxn modelId="{37B58F87-7706-455A-82CD-EF5FD60412A8}" srcId="{D130B244-D7BF-420C-A6C5-A946B28FA075}" destId="{475EB66F-6C64-4C6A-992D-4C4116B23E9D}" srcOrd="2" destOrd="0" parTransId="{26BDC1C2-DE63-4A8A-8E06-1833F9D35670}" sibTransId="{34A59689-E520-466F-AEF8-8B18A13271EE}"/>
    <dgm:cxn modelId="{15AA018E-90AB-46A4-83A8-2BFC8B74174D}" type="presOf" srcId="{D130B244-D7BF-420C-A6C5-A946B28FA075}" destId="{7DBC89EA-B8B0-4176-8AFD-C89087C06E56}" srcOrd="0" destOrd="0" presId="urn:microsoft.com/office/officeart/2005/8/layout/matrix3"/>
    <dgm:cxn modelId="{C1E06122-6FDC-451D-8C61-62CF731A1AE6}" type="presOf" srcId="{475EB66F-6C64-4C6A-992D-4C4116B23E9D}" destId="{4E2F4C2D-2639-4083-BC04-448FB31243C8}" srcOrd="0" destOrd="0" presId="urn:microsoft.com/office/officeart/2005/8/layout/matrix3"/>
    <dgm:cxn modelId="{C74C4CFD-CB81-4129-9413-081C2B03B6FC}" srcId="{D130B244-D7BF-420C-A6C5-A946B28FA075}" destId="{CB8958D6-014A-47B4-B629-2F20864EFE4F}" srcOrd="1" destOrd="0" parTransId="{12BE9BEB-5EE8-4133-B7DD-9A362549555D}" sibTransId="{C0A0047A-9F61-4E10-B9EC-450AA76B4B18}"/>
    <dgm:cxn modelId="{FC32159E-6A6B-45EC-B8D9-46FA61512F73}" type="presOf" srcId="{72C94C76-1AF7-47F6-80E5-5C4258A8263A}" destId="{94CA373E-8AD1-4BDE-A110-DF3E6B332851}" srcOrd="0" destOrd="0" presId="urn:microsoft.com/office/officeart/2005/8/layout/matrix3"/>
    <dgm:cxn modelId="{E3B80B31-1F23-4699-9812-8F5A33E06ECB}" type="presOf" srcId="{CB8958D6-014A-47B4-B629-2F20864EFE4F}" destId="{7EE9E341-BABB-43EC-856A-B184A2662FC7}" srcOrd="0" destOrd="0" presId="urn:microsoft.com/office/officeart/2005/8/layout/matrix3"/>
    <dgm:cxn modelId="{13E44816-297A-41F3-8787-AC308BCC66C2}" srcId="{D130B244-D7BF-420C-A6C5-A946B28FA075}" destId="{72C94C76-1AF7-47F6-80E5-5C4258A8263A}" srcOrd="0" destOrd="0" parTransId="{B275F6A0-4217-4984-AAB1-45399A649D90}" sibTransId="{8911E5E8-463D-44AE-8980-6C232ED21420}"/>
    <dgm:cxn modelId="{6734C96D-9C20-4FDD-990F-7B99D914E00D}" type="presOf" srcId="{63F39D54-AAC7-4A98-89BD-EB27A57ACEDC}" destId="{CE4F81F0-504C-4166-9839-0840BB14A42B}" srcOrd="0" destOrd="0" presId="urn:microsoft.com/office/officeart/2005/8/layout/matrix3"/>
    <dgm:cxn modelId="{A7E3A4C3-C616-4FC3-BC95-DF6D901105ED}" srcId="{D130B244-D7BF-420C-A6C5-A946B28FA075}" destId="{63F39D54-AAC7-4A98-89BD-EB27A57ACEDC}" srcOrd="3" destOrd="0" parTransId="{3AC7B3C8-0F66-4B9D-9DEE-8CB2D8FB7325}" sibTransId="{BA333165-15ED-459E-94BC-394EB60E96D7}"/>
    <dgm:cxn modelId="{1572066C-F3F5-486F-A2FA-76EE62574B05}" type="presParOf" srcId="{7DBC89EA-B8B0-4176-8AFD-C89087C06E56}" destId="{1589F422-E36C-477E-9701-6E81DE20EA7F}" srcOrd="0" destOrd="0" presId="urn:microsoft.com/office/officeart/2005/8/layout/matrix3"/>
    <dgm:cxn modelId="{90873301-05DF-4B56-98F5-D51D118B3A62}" type="presParOf" srcId="{7DBC89EA-B8B0-4176-8AFD-C89087C06E56}" destId="{94CA373E-8AD1-4BDE-A110-DF3E6B332851}" srcOrd="1" destOrd="0" presId="urn:microsoft.com/office/officeart/2005/8/layout/matrix3"/>
    <dgm:cxn modelId="{66954C09-A23F-4315-B5A5-E2BE9AB50A39}" type="presParOf" srcId="{7DBC89EA-B8B0-4176-8AFD-C89087C06E56}" destId="{7EE9E341-BABB-43EC-856A-B184A2662FC7}" srcOrd="2" destOrd="0" presId="urn:microsoft.com/office/officeart/2005/8/layout/matrix3"/>
    <dgm:cxn modelId="{1A60A437-904A-45C5-81C5-D27B5A1F1593}" type="presParOf" srcId="{7DBC89EA-B8B0-4176-8AFD-C89087C06E56}" destId="{4E2F4C2D-2639-4083-BC04-448FB31243C8}" srcOrd="3" destOrd="0" presId="urn:microsoft.com/office/officeart/2005/8/layout/matrix3"/>
    <dgm:cxn modelId="{5FB9811F-5088-49DC-964B-9DBB1000AFC9}" type="presParOf" srcId="{7DBC89EA-B8B0-4176-8AFD-C89087C06E56}" destId="{CE4F81F0-504C-4166-9839-0840BB14A42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D9C11-41E4-45BC-BD74-88EFC47801A3}" type="datetimeFigureOut">
              <a:rPr lang="en-GB" smtClean="0"/>
              <a:t>31/01/2017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E6E5-4C05-48B5-A168-DCC0525BF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84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5B3D2A2-3421-4C9D-8D0C-28A10D5898EC}" type="slidenum">
              <a:rPr lang="en-GB" altLang="en-US" smtClean="0">
                <a:latin typeface="Calibri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9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>
                <a:solidFill>
                  <a:srgbClr val="FF0000"/>
                </a:solidFill>
                <a:latin typeface="Arial" charset="0"/>
              </a:rPr>
              <a:t>XX Trainers should speak briefly about decision controls – ref P21 of JESIP Joint Doctrine XXX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6E5-4C05-48B5-A168-DCC0525BF8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XX Trainers should </a:t>
            </a:r>
            <a:r>
              <a:rPr lang="en-US" altLang="en-US" baseline="0" dirty="0" smtClean="0">
                <a:latin typeface="Arial" charset="0"/>
              </a:rPr>
              <a:t>facilitate a discussion and </a:t>
            </a:r>
            <a:r>
              <a:rPr lang="en-GB" dirty="0" smtClean="0"/>
              <a:t>ensure delegates understand the </a:t>
            </a:r>
            <a:r>
              <a:rPr lang="en-US" altLang="en-US" dirty="0" smtClean="0">
                <a:latin typeface="Arial" charset="0"/>
              </a:rPr>
              <a:t>difference between information and intelligence.</a:t>
            </a:r>
            <a:r>
              <a:rPr lang="en-US" altLang="en-US" baseline="0" dirty="0" smtClean="0">
                <a:latin typeface="Arial" charset="0"/>
              </a:rPr>
              <a:t> Also refer to the additions in Joint Doctrine Edition Two regarding Information Assessment ref P23 – 24) XX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6E5-4C05-48B5-A168-DCC0525BF8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21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XXX</a:t>
            </a:r>
            <a:r>
              <a:rPr lang="en-GB" baseline="0" dirty="0" smtClean="0"/>
              <a:t> trainer note – if answers to “M” is no (not a major incident) staff should continue with ETHANE message and regularly review situation in case of escalation to major incident. JESIP App and Aide Memoire provide reminder of M/ETHANE)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6E5-4C05-48B5-A168-DCC0525BF8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58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</a:rPr>
              <a:t>XX Trainers may develop their own local incident slides to drive METHANE and do not necessarily need to use this one XX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6E5-4C05-48B5-A168-DCC0525BF8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029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latin typeface="Arial" charset="0"/>
              </a:rPr>
              <a:t>XX Trainer Note - this slides refers to the use of social media as a source of information for commanders XX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6E5-4C05-48B5-A168-DCC0525BF8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6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Verdana" pitchFamily="34" charset="0"/>
              </a:rPr>
              <a:t>Commanders should consider establishing a “multi-agency information cell” to bring together intelligence and information from all agencies into one place</a:t>
            </a:r>
            <a:r>
              <a:rPr lang="en-US" altLang="en-US" sz="1200" baseline="0" dirty="0" smtClean="0">
                <a:latin typeface="Verdana" pitchFamily="34" charset="0"/>
              </a:rPr>
              <a:t> and to aid information collation, review and assessment</a:t>
            </a:r>
            <a:r>
              <a:rPr lang="en-US" altLang="en-US" sz="1200" dirty="0" smtClean="0">
                <a:latin typeface="Verdana" pitchFamily="34" charset="0"/>
              </a:rPr>
              <a:t>. See P 28 of the JESIP Joint Doctrine Edition Two.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6E5-4C05-48B5-A168-DCC0525BF8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1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E6E5-4C05-48B5-A168-DCC0525BF8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5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856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32240" y="6309320"/>
            <a:ext cx="223224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182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12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74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16216" y="6309320"/>
            <a:ext cx="223224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5896" y="630932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13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0232" y="6309320"/>
            <a:ext cx="208823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19872" y="630932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019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4208" y="6309320"/>
            <a:ext cx="230425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19872" y="623731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18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56176" y="6309320"/>
            <a:ext cx="259228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5896" y="630932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215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16216" y="6309320"/>
            <a:ext cx="223224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51920" y="630932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49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4208" y="6309320"/>
            <a:ext cx="230425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519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16216" y="6309320"/>
            <a:ext cx="223224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35896" y="630932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70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4208" y="6309320"/>
            <a:ext cx="230425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92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274638"/>
            <a:ext cx="8108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1089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91946" y="626867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9952" y="6304235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C441-9B74-4C53-988B-560AE102F2A9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5"/>
          <a:stretch>
            <a:fillRect/>
          </a:stretch>
        </p:blipFill>
        <p:spPr bwMode="auto">
          <a:xfrm>
            <a:off x="8316913" y="-28575"/>
            <a:ext cx="8064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 cap="flat" cmpd="sng" algn="ctr">
            <a:noFill/>
            <a:prstDash val="soli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0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11560" y="6320353"/>
            <a:ext cx="740907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OFFICIAL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904056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Multi-Agency Interoperability </a:t>
            </a:r>
            <a:r>
              <a:rPr lang="en-GB" sz="3600" dirty="0"/>
              <a:t>Training</a:t>
            </a:r>
            <a:br>
              <a:rPr lang="en-GB" sz="3600" dirty="0"/>
            </a:br>
            <a:r>
              <a:rPr lang="en-GB" sz="3600" dirty="0"/>
              <a:t>Operational and Tactical Command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589856" y="3886200"/>
            <a:ext cx="6400800" cy="1752600"/>
          </a:xfrm>
        </p:spPr>
        <p:txBody>
          <a:bodyPr/>
          <a:lstStyle/>
          <a:p>
            <a:r>
              <a:rPr lang="en-GB" altLang="en-US" b="1" dirty="0" smtClean="0"/>
              <a:t>Module: Information &amp; Intelligence</a:t>
            </a:r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5085184"/>
            <a:ext cx="3571828" cy="792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10" y="548681"/>
            <a:ext cx="3201345" cy="12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9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Terminology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268760"/>
            <a:ext cx="8108950" cy="4896544"/>
          </a:xfrm>
        </p:spPr>
        <p:txBody>
          <a:bodyPr/>
          <a:lstStyle/>
          <a:p>
            <a:r>
              <a:rPr lang="en-GB" dirty="0" smtClean="0"/>
              <a:t>Misunderstood concepts and terminology are frequent stumbling blocks:</a:t>
            </a:r>
          </a:p>
          <a:p>
            <a:pPr lvl="1"/>
            <a:r>
              <a:rPr lang="en-GB" dirty="0" smtClean="0"/>
              <a:t>Language and terminology 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The use of probabilistic language (e.g. likely, possible, and probable) should be commonly understood</a:t>
            </a:r>
          </a:p>
          <a:p>
            <a:pPr lvl="1"/>
            <a:r>
              <a:rPr lang="en-GB" dirty="0" smtClean="0"/>
              <a:t>Acronyms and abbreviations </a:t>
            </a:r>
          </a:p>
          <a:p>
            <a:pPr lvl="1"/>
            <a:r>
              <a:rPr lang="en-GB" dirty="0" smtClean="0"/>
              <a:t>What other sources of ambiguity, miscommunication and confusion exist?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to help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UK Civil Protection </a:t>
            </a:r>
            <a:r>
              <a:rPr lang="en-GB" dirty="0" smtClean="0"/>
              <a:t>Lexicon</a:t>
            </a:r>
            <a:endParaRPr lang="en-GB" dirty="0"/>
          </a:p>
          <a:p>
            <a:r>
              <a:rPr lang="en-GB" dirty="0"/>
              <a:t>Common Mapping Tools </a:t>
            </a:r>
            <a:endParaRPr lang="en-GB" dirty="0" smtClean="0"/>
          </a:p>
          <a:p>
            <a:r>
              <a:rPr lang="en-GB" dirty="0" smtClean="0"/>
              <a:t>JESIP website Glossary</a:t>
            </a:r>
          </a:p>
          <a:p>
            <a:r>
              <a:rPr lang="en-GB" dirty="0" smtClean="0"/>
              <a:t>JESIP app – map symbols</a:t>
            </a:r>
            <a:endParaRPr lang="en-GB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4"/>
          <a:stretch/>
        </p:blipFill>
        <p:spPr>
          <a:xfrm>
            <a:off x="5364088" y="1528787"/>
            <a:ext cx="2545854" cy="435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40768"/>
            <a:ext cx="8108950" cy="4785395"/>
          </a:xfrm>
        </p:spPr>
        <p:txBody>
          <a:bodyPr/>
          <a:lstStyle/>
          <a:p>
            <a:r>
              <a:rPr lang="en-GB" sz="2400" dirty="0" smtClean="0"/>
              <a:t>It’s not just your emergency anymore</a:t>
            </a:r>
          </a:p>
          <a:p>
            <a:r>
              <a:rPr lang="en-GB" sz="2400" dirty="0" smtClean="0"/>
              <a:t>Disaster information is one of the most highly forwarded or retweeted information on social media</a:t>
            </a:r>
          </a:p>
          <a:p>
            <a:r>
              <a:rPr lang="en-GB" sz="2400" dirty="0" smtClean="0"/>
              <a:t>Social media can help monitor and address major incident issues</a:t>
            </a:r>
          </a:p>
          <a:p>
            <a:r>
              <a:rPr lang="en-GB" sz="2400" dirty="0" smtClean="0"/>
              <a:t>Its immediacy makes it invaluable in the live monitoring of situations</a:t>
            </a:r>
          </a:p>
          <a:p>
            <a:r>
              <a:rPr lang="en-GB" sz="2400" dirty="0" smtClean="0"/>
              <a:t>The era of organisations simply pushing information out is over…………………</a:t>
            </a:r>
          </a:p>
          <a:p>
            <a:pPr marL="0" indent="0" algn="ctr">
              <a:buNone/>
            </a:pPr>
            <a:r>
              <a:rPr lang="en-GB" sz="2400" b="1" dirty="0" smtClean="0"/>
              <a:t>To be relevant you need to listen and gather the information that’s out there</a:t>
            </a:r>
            <a:endParaRPr lang="en-GB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Social Media in Response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172501"/>
              </p:ext>
            </p:extLst>
          </p:nvPr>
        </p:nvGraphicFramePr>
        <p:xfrm>
          <a:off x="1907704" y="1772817"/>
          <a:ext cx="5832648" cy="42050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16324"/>
                <a:gridCol w="2916324"/>
              </a:tblGrid>
              <a:tr h="944522">
                <a:tc>
                  <a:txBody>
                    <a:bodyPr/>
                    <a:lstStyle/>
                    <a:p>
                      <a:pPr lvl="0" algn="ctr" rtl="0"/>
                      <a:r>
                        <a:rPr lang="en-GB" sz="1800" dirty="0" smtClean="0">
                          <a:latin typeface="Verdana" pitchFamily="34" charset="0"/>
                        </a:rPr>
                        <a:t>Empowerment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/>
                      <a:r>
                        <a:rPr lang="en-GB" sz="1800" dirty="0" smtClean="0">
                          <a:latin typeface="Verdana" pitchFamily="34" charset="0"/>
                        </a:rPr>
                        <a:t>Organisations’ IT infrastructures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302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Verdana" pitchFamily="34" charset="0"/>
                        </a:rPr>
                        <a:t>Shared situational awareness for emergency responders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latin typeface="Verdana" pitchFamily="34" charset="0"/>
                        </a:rPr>
                        <a:t>Human contact is one of the best ways of helping someone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302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Verdana" pitchFamily="34" charset="0"/>
                        </a:rPr>
                        <a:t>Immediate information from the public at the scene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latin typeface="Verdana" pitchFamily="34" charset="0"/>
                        </a:rPr>
                        <a:t>Contamination of incident information</a:t>
                      </a:r>
                      <a:r>
                        <a:rPr lang="en-GB" sz="1800" b="0" baseline="0" dirty="0" smtClean="0">
                          <a:latin typeface="Verdana" pitchFamily="34" charset="0"/>
                        </a:rPr>
                        <a:t> </a:t>
                      </a:r>
                      <a:r>
                        <a:rPr lang="en-GB" sz="1800" b="0" dirty="0" smtClean="0">
                          <a:latin typeface="Verdana" pitchFamily="34" charset="0"/>
                        </a:rPr>
                        <a:t>by responders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Cross 4"/>
          <p:cNvSpPr/>
          <p:nvPr/>
        </p:nvSpPr>
        <p:spPr>
          <a:xfrm>
            <a:off x="704568" y="3140968"/>
            <a:ext cx="1008112" cy="936104"/>
          </a:xfrm>
          <a:prstGeom prst="plus">
            <a:avLst>
              <a:gd name="adj" fmla="val 375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7884368" y="3429000"/>
            <a:ext cx="1008112" cy="36004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Social Media Tactical Plan </a:t>
            </a:r>
            <a:r>
              <a:rPr lang="en-GB" dirty="0" smtClean="0">
                <a:solidFill>
                  <a:srgbClr val="000000"/>
                </a:solidFill>
              </a:rPr>
              <a:t>Considerations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384560"/>
              </p:ext>
            </p:extLst>
          </p:nvPr>
        </p:nvGraphicFramePr>
        <p:xfrm>
          <a:off x="611188" y="1600200"/>
          <a:ext cx="81089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5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89F422-E36C-477E-9701-6E81DE20E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589F422-E36C-477E-9701-6E81DE20E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CA373E-8AD1-4BDE-A110-DF3E6B332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4CA373E-8AD1-4BDE-A110-DF3E6B332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E9E341-BABB-43EC-856A-B184A2662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EE9E341-BABB-43EC-856A-B184A2662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F4C2D-2639-4083-BC04-448FB3124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4E2F4C2D-2639-4083-BC04-448FB3124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4F81F0-504C-4166-9839-0840BB14A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CE4F81F0-504C-4166-9839-0840BB14A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  <a:latin typeface="Verdana" pitchFamily="34" charset="0"/>
              </a:rPr>
              <a:t>For all modules add the title of the group task and a description of the task to a final </a:t>
            </a:r>
            <a:r>
              <a:rPr lang="en-GB" altLang="en-US" dirty="0" smtClean="0">
                <a:solidFill>
                  <a:srgbClr val="FF0000"/>
                </a:solidFill>
                <a:latin typeface="Verdana" pitchFamily="34" charset="0"/>
              </a:rPr>
              <a:t>slide</a:t>
            </a:r>
            <a:endParaRPr lang="en-GB" altLang="en-US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0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© College of Policing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EAA2-3B5D-4B30-B067-A67CDB9FF5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54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3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00000"/>
                </a:solidFill>
              </a:rPr>
              <a:t>To emphasise the importance of the responding agencies working together and sharing intelligence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Describe the structure of the Joint Decision Model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Explain the overarching or primary aim and the five stages of the Joint Decision Model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Define M/ETHANE and recognise the importance of it for passing information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Identify the need to provide timely and accurate information to warn and inform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Recognise the importance, impact and considerations of social media in response to a major incident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89AF74-0326-4222-849E-AD1E79380072}" type="slidenum">
              <a:rPr lang="en-GB" altLang="en-US" sz="1200" smtClean="0">
                <a:solidFill>
                  <a:srgbClr val="898989"/>
                </a:solidFill>
                <a:latin typeface="Verdana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5307013" y="2565400"/>
            <a:ext cx="336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Verdana" pitchFamily="34" charset="0"/>
              </a:rPr>
              <a:t>Said ………………….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93749"/>
            <a:ext cx="4032448" cy="55695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0412473">
            <a:off x="1871701" y="2595847"/>
            <a:ext cx="5976664" cy="151768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“We must be willing to work together and share information”</a:t>
            </a:r>
            <a:endParaRPr lang="en-GB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6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 Decision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638" y="1600200"/>
            <a:ext cx="4648050" cy="4525963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2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Decision Controls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268760"/>
            <a:ext cx="4745285" cy="503837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Overarching or Primary 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4008" y="1628800"/>
            <a:ext cx="4038600" cy="4525963"/>
          </a:xfrm>
        </p:spPr>
        <p:txBody>
          <a:bodyPr/>
          <a:lstStyle/>
          <a:p>
            <a:r>
              <a:rPr lang="en-GB" dirty="0" smtClean="0"/>
              <a:t>To save lives and reduce harm</a:t>
            </a:r>
          </a:p>
          <a:p>
            <a:r>
              <a:rPr lang="en-GB" dirty="0" smtClean="0"/>
              <a:t>Achieved through a coordinated multi-agency response</a:t>
            </a:r>
          </a:p>
          <a:p>
            <a:r>
              <a:rPr lang="en-GB" dirty="0" smtClean="0"/>
              <a:t>Enables the establishment of shared situational awareness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916832"/>
            <a:ext cx="3527747" cy="3527747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2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Stage One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600200"/>
            <a:ext cx="4076130" cy="4525963"/>
          </a:xfrm>
        </p:spPr>
        <p:txBody>
          <a:bodyPr/>
          <a:lstStyle/>
          <a:p>
            <a:r>
              <a:rPr lang="en-GB" dirty="0" smtClean="0"/>
              <a:t>What is happening?</a:t>
            </a:r>
          </a:p>
          <a:p>
            <a:r>
              <a:rPr lang="en-GB" dirty="0" smtClean="0"/>
              <a:t>What are the impacts?</a:t>
            </a:r>
          </a:p>
          <a:p>
            <a:r>
              <a:rPr lang="en-GB" dirty="0" smtClean="0"/>
              <a:t>What are the risks?</a:t>
            </a:r>
          </a:p>
          <a:p>
            <a:r>
              <a:rPr lang="en-GB" dirty="0" smtClean="0"/>
              <a:t>What might happen?</a:t>
            </a:r>
          </a:p>
          <a:p>
            <a:r>
              <a:rPr lang="en-GB" dirty="0" smtClean="0"/>
              <a:t>What is being done about it?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16832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39700"/>
            <a:ext cx="2551176" cy="5647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8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87"/>
          <a:stretch/>
        </p:blipFill>
        <p:spPr>
          <a:xfrm>
            <a:off x="4120912" y="884807"/>
            <a:ext cx="3009135" cy="5157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308304" y="2276872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JESIP App provides  prompt for generating a M/ETHANE message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M/ETHANE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628800"/>
            <a:ext cx="4038600" cy="4444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A plane has overshot a runway at Chesterton Airport, colliding with a goods train in the yard opposite. </a:t>
            </a:r>
          </a:p>
          <a:p>
            <a:pPr marL="0" indent="0">
              <a:buNone/>
            </a:pPr>
            <a:r>
              <a:rPr lang="en-GB" sz="2000" dirty="0" smtClean="0"/>
              <a:t>This has caused a derailment of the train and some chemical containers have fallen from the carriage on to the track and split open.</a:t>
            </a:r>
          </a:p>
          <a:p>
            <a:pPr marL="0" indent="0">
              <a:buNone/>
            </a:pPr>
            <a:r>
              <a:rPr lang="en-GB" sz="2000" dirty="0" smtClean="0"/>
              <a:t>237 passengers and 9 crew were on the plane.  The yard is a goods yard and there are 3 workmen unaccounted for. </a:t>
            </a:r>
          </a:p>
          <a:p>
            <a:pPr marL="0" indent="0">
              <a:buNone/>
            </a:pPr>
            <a:r>
              <a:rPr lang="en-GB" sz="2000" dirty="0" smtClean="0"/>
              <a:t>The chemicals are currently unknown.</a:t>
            </a:r>
            <a:endParaRPr lang="en-GB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 College of Policing 2017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C441-9B74-4C53-988B-560AE102F2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SIP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JESIP2016</Template>
  <TotalTime>486</TotalTime>
  <Words>741</Words>
  <Application>Microsoft Office PowerPoint</Application>
  <PresentationFormat>On-screen Show (4:3)</PresentationFormat>
  <Paragraphs>108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Verdana</vt:lpstr>
      <vt:lpstr>JESIP2016</vt:lpstr>
      <vt:lpstr>Multi-Agency Interoperability Training Operational and Tactical Command</vt:lpstr>
      <vt:lpstr>Objectives</vt:lpstr>
      <vt:lpstr>PowerPoint Presentation</vt:lpstr>
      <vt:lpstr>Joint Decision Model</vt:lpstr>
      <vt:lpstr>Decision Controls</vt:lpstr>
      <vt:lpstr>Overarching or Primary Aim</vt:lpstr>
      <vt:lpstr>Stage One</vt:lpstr>
      <vt:lpstr>PowerPoint Presentation</vt:lpstr>
      <vt:lpstr>M/ETHANE</vt:lpstr>
      <vt:lpstr>Terminology</vt:lpstr>
      <vt:lpstr>Tools to help</vt:lpstr>
      <vt:lpstr>Social Media</vt:lpstr>
      <vt:lpstr>Social Media in Response</vt:lpstr>
      <vt:lpstr>Social Media Tactical Plan Considerations</vt:lpstr>
      <vt:lpstr>Group Task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 Flanagan</dc:creator>
  <cp:lastModifiedBy>Ferzana Shan</cp:lastModifiedBy>
  <cp:revision>20</cp:revision>
  <dcterms:created xsi:type="dcterms:W3CDTF">2016-12-08T11:02:52Z</dcterms:created>
  <dcterms:modified xsi:type="dcterms:W3CDTF">2017-01-31T09:04:18Z</dcterms:modified>
</cp:coreProperties>
</file>