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4" r:id="rId1"/>
  </p:sldMasterIdLst>
  <p:notesMasterIdLst>
    <p:notesMasterId r:id="rId18"/>
  </p:notesMasterIdLst>
  <p:sldIdLst>
    <p:sldId id="256" r:id="rId2"/>
    <p:sldId id="311" r:id="rId3"/>
    <p:sldId id="285" r:id="rId4"/>
    <p:sldId id="312" r:id="rId5"/>
    <p:sldId id="313" r:id="rId6"/>
    <p:sldId id="314" r:id="rId7"/>
    <p:sldId id="315" r:id="rId8"/>
    <p:sldId id="316" r:id="rId9"/>
    <p:sldId id="317" r:id="rId10"/>
    <p:sldId id="318" r:id="rId11"/>
    <p:sldId id="319" r:id="rId12"/>
    <p:sldId id="320" r:id="rId13"/>
    <p:sldId id="324" r:id="rId14"/>
    <p:sldId id="322" r:id="rId15"/>
    <p:sldId id="323" r:id="rId16"/>
    <p:sldId id="296" r:id="rId17"/>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57" autoAdjust="0"/>
  </p:normalViewPr>
  <p:slideViewPr>
    <p:cSldViewPr>
      <p:cViewPr varScale="1">
        <p:scale>
          <a:sx n="77" d="100"/>
          <a:sy n="77" d="100"/>
        </p:scale>
        <p:origin x="90" y="258"/>
      </p:cViewPr>
      <p:guideLst>
        <p:guide orient="horz" pos="2160"/>
        <p:guide pos="2880"/>
      </p:guideLst>
    </p:cSldViewPr>
  </p:slideViewPr>
  <p:notesTextViewPr>
    <p:cViewPr>
      <p:scale>
        <a:sx n="1" d="1"/>
        <a:sy n="1" d="1"/>
      </p:scale>
      <p:origin x="0" y="0"/>
    </p:cViewPr>
  </p:notesTextViewPr>
  <p:sorterViewPr>
    <p:cViewPr>
      <p:scale>
        <a:sx n="100" d="100"/>
        <a:sy n="100" d="100"/>
      </p:scale>
      <p:origin x="0" y="19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B2C47-A276-472D-B4DC-282D932C278A}" type="doc">
      <dgm:prSet loTypeId="urn:microsoft.com/office/officeart/2005/8/layout/vList2" loCatId="list" qsTypeId="urn:microsoft.com/office/officeart/2005/8/quickstyle/3d2" qsCatId="3D" csTypeId="urn:microsoft.com/office/officeart/2005/8/colors/accent6_2" csCatId="accent6" phldr="1"/>
      <dgm:spPr/>
      <dgm:t>
        <a:bodyPr/>
        <a:lstStyle/>
        <a:p>
          <a:endParaRPr lang="en-GB"/>
        </a:p>
      </dgm:t>
    </dgm:pt>
    <dgm:pt modelId="{8FDC0FC1-EB33-49BB-B151-C1D3892372DC}">
      <dgm:prSet custT="1"/>
      <dgm:spPr/>
      <dgm:t>
        <a:bodyPr/>
        <a:lstStyle/>
        <a:p>
          <a:pPr algn="ctr" rtl="0"/>
          <a:r>
            <a:rPr lang="en-GB" sz="2800" b="0" dirty="0" smtClean="0"/>
            <a:t>Compilation of agreed risk profiles for the area, through a Community Risk Register;</a:t>
          </a:r>
          <a:endParaRPr lang="en-GB" sz="2800" dirty="0"/>
        </a:p>
      </dgm:t>
    </dgm:pt>
    <dgm:pt modelId="{B2320F6F-EF37-453A-9FBD-7D1483FEDE06}" type="parTrans" cxnId="{E4C6E386-28A2-44BC-8CB7-071BB25103BA}">
      <dgm:prSet/>
      <dgm:spPr/>
      <dgm:t>
        <a:bodyPr/>
        <a:lstStyle/>
        <a:p>
          <a:pPr algn="ctr"/>
          <a:endParaRPr lang="en-GB" sz="2000"/>
        </a:p>
      </dgm:t>
    </dgm:pt>
    <dgm:pt modelId="{16E9A5DE-14BD-489F-A29C-0E0C391254C6}" type="sibTrans" cxnId="{E4C6E386-28A2-44BC-8CB7-071BB25103BA}">
      <dgm:prSet/>
      <dgm:spPr/>
      <dgm:t>
        <a:bodyPr/>
        <a:lstStyle/>
        <a:p>
          <a:pPr algn="ctr"/>
          <a:endParaRPr lang="en-GB" sz="2000"/>
        </a:p>
      </dgm:t>
    </dgm:pt>
    <dgm:pt modelId="{6D60A5E4-AF1B-4334-A05E-A2B950575627}">
      <dgm:prSet custT="1"/>
      <dgm:spPr/>
      <dgm:t>
        <a:bodyPr/>
        <a:lstStyle/>
        <a:p>
          <a:pPr algn="ctr" rtl="0"/>
          <a:r>
            <a:rPr lang="en-GB" sz="2800" b="0" dirty="0" smtClean="0"/>
            <a:t>A systematic, planned and coordinated approach to ensure Category 1 responders, according to their functions, address all aspects of policy. </a:t>
          </a:r>
          <a:endParaRPr lang="en-GB" sz="2800" dirty="0"/>
        </a:p>
      </dgm:t>
    </dgm:pt>
    <dgm:pt modelId="{0A95D559-2EB5-4021-85C9-E9A925204230}" type="parTrans" cxnId="{C105CE93-3645-449E-AE21-5444134F3020}">
      <dgm:prSet/>
      <dgm:spPr/>
      <dgm:t>
        <a:bodyPr/>
        <a:lstStyle/>
        <a:p>
          <a:pPr algn="ctr"/>
          <a:endParaRPr lang="en-GB" sz="2000"/>
        </a:p>
      </dgm:t>
    </dgm:pt>
    <dgm:pt modelId="{F845524B-059E-463C-8146-E759E032037E}" type="sibTrans" cxnId="{C105CE93-3645-449E-AE21-5444134F3020}">
      <dgm:prSet/>
      <dgm:spPr/>
      <dgm:t>
        <a:bodyPr/>
        <a:lstStyle/>
        <a:p>
          <a:pPr algn="ctr"/>
          <a:endParaRPr lang="en-GB" sz="2000"/>
        </a:p>
      </dgm:t>
    </dgm:pt>
    <dgm:pt modelId="{396A9292-3A48-4609-97FE-2850C884C593}" type="pres">
      <dgm:prSet presAssocID="{DE9B2C47-A276-472D-B4DC-282D932C278A}" presName="linear" presStyleCnt="0">
        <dgm:presLayoutVars>
          <dgm:animLvl val="lvl"/>
          <dgm:resizeHandles val="exact"/>
        </dgm:presLayoutVars>
      </dgm:prSet>
      <dgm:spPr/>
      <dgm:t>
        <a:bodyPr/>
        <a:lstStyle/>
        <a:p>
          <a:endParaRPr lang="en-GB"/>
        </a:p>
      </dgm:t>
    </dgm:pt>
    <dgm:pt modelId="{AEA0279E-E949-45CE-9C13-A28CCFB1448C}" type="pres">
      <dgm:prSet presAssocID="{8FDC0FC1-EB33-49BB-B151-C1D3892372DC}" presName="parentText" presStyleLbl="node1" presStyleIdx="0" presStyleCnt="2" custLinFactY="-28282" custLinFactNeighborX="-28" custLinFactNeighborY="-100000">
        <dgm:presLayoutVars>
          <dgm:chMax val="0"/>
          <dgm:bulletEnabled val="1"/>
        </dgm:presLayoutVars>
      </dgm:prSet>
      <dgm:spPr/>
      <dgm:t>
        <a:bodyPr/>
        <a:lstStyle/>
        <a:p>
          <a:endParaRPr lang="en-GB"/>
        </a:p>
      </dgm:t>
    </dgm:pt>
    <dgm:pt modelId="{40739A05-4CF8-446F-A997-B94CF6A2BB02}" type="pres">
      <dgm:prSet presAssocID="{16E9A5DE-14BD-489F-A29C-0E0C391254C6}" presName="spacer" presStyleCnt="0"/>
      <dgm:spPr/>
      <dgm:t>
        <a:bodyPr/>
        <a:lstStyle/>
        <a:p>
          <a:endParaRPr lang="en-GB"/>
        </a:p>
      </dgm:t>
    </dgm:pt>
    <dgm:pt modelId="{48C35324-D995-42E6-9AFA-EA5B16A256F2}" type="pres">
      <dgm:prSet presAssocID="{6D60A5E4-AF1B-4334-A05E-A2B950575627}" presName="parentText" presStyleLbl="node1" presStyleIdx="1" presStyleCnt="2" custLinFactY="22173" custLinFactNeighborX="-169" custLinFactNeighborY="100000">
        <dgm:presLayoutVars>
          <dgm:chMax val="0"/>
          <dgm:bulletEnabled val="1"/>
        </dgm:presLayoutVars>
      </dgm:prSet>
      <dgm:spPr/>
      <dgm:t>
        <a:bodyPr/>
        <a:lstStyle/>
        <a:p>
          <a:endParaRPr lang="en-GB"/>
        </a:p>
      </dgm:t>
    </dgm:pt>
  </dgm:ptLst>
  <dgm:cxnLst>
    <dgm:cxn modelId="{E4C6E386-28A2-44BC-8CB7-071BB25103BA}" srcId="{DE9B2C47-A276-472D-B4DC-282D932C278A}" destId="{8FDC0FC1-EB33-49BB-B151-C1D3892372DC}" srcOrd="0" destOrd="0" parTransId="{B2320F6F-EF37-453A-9FBD-7D1483FEDE06}" sibTransId="{16E9A5DE-14BD-489F-A29C-0E0C391254C6}"/>
    <dgm:cxn modelId="{3590CDC2-CF14-4C93-A40C-03F96BF9A57D}" type="presOf" srcId="{6D60A5E4-AF1B-4334-A05E-A2B950575627}" destId="{48C35324-D995-42E6-9AFA-EA5B16A256F2}" srcOrd="0" destOrd="0" presId="urn:microsoft.com/office/officeart/2005/8/layout/vList2"/>
    <dgm:cxn modelId="{C105CE93-3645-449E-AE21-5444134F3020}" srcId="{DE9B2C47-A276-472D-B4DC-282D932C278A}" destId="{6D60A5E4-AF1B-4334-A05E-A2B950575627}" srcOrd="1" destOrd="0" parTransId="{0A95D559-2EB5-4021-85C9-E9A925204230}" sibTransId="{F845524B-059E-463C-8146-E759E032037E}"/>
    <dgm:cxn modelId="{60ABC03B-2EBD-47BB-A7D1-6BC3D87AD245}" type="presOf" srcId="{8FDC0FC1-EB33-49BB-B151-C1D3892372DC}" destId="{AEA0279E-E949-45CE-9C13-A28CCFB1448C}" srcOrd="0" destOrd="0" presId="urn:microsoft.com/office/officeart/2005/8/layout/vList2"/>
    <dgm:cxn modelId="{573C9B2E-7C35-4FDD-9E78-7BCCEF690600}" type="presOf" srcId="{DE9B2C47-A276-472D-B4DC-282D932C278A}" destId="{396A9292-3A48-4609-97FE-2850C884C593}" srcOrd="0" destOrd="0" presId="urn:microsoft.com/office/officeart/2005/8/layout/vList2"/>
    <dgm:cxn modelId="{FE0BAC0A-B9D1-4F1C-8357-20375E6E2685}" type="presParOf" srcId="{396A9292-3A48-4609-97FE-2850C884C593}" destId="{AEA0279E-E949-45CE-9C13-A28CCFB1448C}" srcOrd="0" destOrd="0" presId="urn:microsoft.com/office/officeart/2005/8/layout/vList2"/>
    <dgm:cxn modelId="{0F989B0E-7713-4A14-A689-55E3B9AF2C7A}" type="presParOf" srcId="{396A9292-3A48-4609-97FE-2850C884C593}" destId="{40739A05-4CF8-446F-A997-B94CF6A2BB02}" srcOrd="1" destOrd="0" presId="urn:microsoft.com/office/officeart/2005/8/layout/vList2"/>
    <dgm:cxn modelId="{E63F12C2-6289-4695-85B7-A73D8A02C461}" type="presParOf" srcId="{396A9292-3A48-4609-97FE-2850C884C593}" destId="{48C35324-D995-42E6-9AFA-EA5B16A256F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vl1pPr>
          </a:lstStyle>
          <a:p>
            <a:fld id="{4BBF1E37-1976-4332-BFAB-5A70B32CEAB3}" type="datetimeFigureOut">
              <a:rPr lang="en-GB" smtClean="0"/>
              <a:t>09/01/2017</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vl1pPr>
          </a:lstStyle>
          <a:p>
            <a:fld id="{9A4DDAC9-57F9-47DE-9802-854E55C769A8}" type="slidenum">
              <a:rPr lang="en-GB" smtClean="0"/>
              <a:t>‹#›</a:t>
            </a:fld>
            <a:endParaRPr lang="en-GB"/>
          </a:p>
        </p:txBody>
      </p:sp>
    </p:spTree>
    <p:extLst>
      <p:ext uri="{BB962C8B-B14F-4D97-AF65-F5344CB8AC3E}">
        <p14:creationId xmlns:p14="http://schemas.microsoft.com/office/powerpoint/2010/main" val="29710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4DDAC9-57F9-47DE-9802-854E55C769A8}" type="slidenum">
              <a:rPr lang="en-GB" smtClean="0"/>
              <a:t>1</a:t>
            </a:fld>
            <a:endParaRPr lang="en-GB"/>
          </a:p>
        </p:txBody>
      </p:sp>
    </p:spTree>
    <p:extLst>
      <p:ext uri="{BB962C8B-B14F-4D97-AF65-F5344CB8AC3E}">
        <p14:creationId xmlns:p14="http://schemas.microsoft.com/office/powerpoint/2010/main" val="215310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XXX  Discuss local plans – awareness of their locations and existence, TCG’s </a:t>
            </a:r>
            <a:r>
              <a:rPr lang="en-GB" dirty="0" err="1" smtClean="0"/>
              <a:t>etc</a:t>
            </a:r>
            <a:r>
              <a:rPr lang="en-GB" dirty="0" smtClean="0"/>
              <a:t>  XXX</a:t>
            </a:r>
          </a:p>
        </p:txBody>
      </p:sp>
      <p:sp>
        <p:nvSpPr>
          <p:cNvPr id="4" name="Slide Number Placeholder 3"/>
          <p:cNvSpPr>
            <a:spLocks noGrp="1"/>
          </p:cNvSpPr>
          <p:nvPr>
            <p:ph type="sldNum" sz="quarter" idx="10"/>
          </p:nvPr>
        </p:nvSpPr>
        <p:spPr/>
        <p:txBody>
          <a:bodyPr/>
          <a:lstStyle/>
          <a:p>
            <a:fld id="{9A4DDAC9-57F9-47DE-9802-854E55C769A8}" type="slidenum">
              <a:rPr lang="en-GB" smtClean="0"/>
              <a:t>6</a:t>
            </a:fld>
            <a:endParaRPr lang="en-GB"/>
          </a:p>
        </p:txBody>
      </p:sp>
    </p:spTree>
    <p:extLst>
      <p:ext uri="{BB962C8B-B14F-4D97-AF65-F5344CB8AC3E}">
        <p14:creationId xmlns:p14="http://schemas.microsoft.com/office/powerpoint/2010/main" val="272679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XXX Students should be reminded that JESIP principles should be used at any multi-agency</a:t>
            </a:r>
            <a:r>
              <a:rPr lang="en-GB" baseline="0" dirty="0" smtClean="0"/>
              <a:t> incident, </a:t>
            </a:r>
            <a:r>
              <a:rPr lang="en-GB" dirty="0" smtClean="0"/>
              <a:t>whenever more than one agency is responding to an incident. This course focuses on major incidents. XXX</a:t>
            </a:r>
          </a:p>
          <a:p>
            <a:endParaRPr lang="en-GB" dirty="0"/>
          </a:p>
        </p:txBody>
      </p:sp>
      <p:sp>
        <p:nvSpPr>
          <p:cNvPr id="4" name="Slide Number Placeholder 3"/>
          <p:cNvSpPr>
            <a:spLocks noGrp="1"/>
          </p:cNvSpPr>
          <p:nvPr>
            <p:ph type="sldNum" sz="quarter" idx="10"/>
          </p:nvPr>
        </p:nvSpPr>
        <p:spPr/>
        <p:txBody>
          <a:bodyPr/>
          <a:lstStyle/>
          <a:p>
            <a:fld id="{9A4DDAC9-57F9-47DE-9802-854E55C769A8}" type="slidenum">
              <a:rPr lang="en-GB" smtClean="0"/>
              <a:t>7</a:t>
            </a:fld>
            <a:endParaRPr lang="en-GB"/>
          </a:p>
        </p:txBody>
      </p:sp>
    </p:spTree>
    <p:extLst>
      <p:ext uri="{BB962C8B-B14F-4D97-AF65-F5344CB8AC3E}">
        <p14:creationId xmlns:p14="http://schemas.microsoft.com/office/powerpoint/2010/main" val="123929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XX trainer note re Cat 1 legal responsibilities XX</a:t>
            </a:r>
          </a:p>
          <a:p>
            <a:endParaRPr lang="en-GB" dirty="0"/>
          </a:p>
        </p:txBody>
      </p:sp>
      <p:sp>
        <p:nvSpPr>
          <p:cNvPr id="4" name="Slide Number Placeholder 3"/>
          <p:cNvSpPr>
            <a:spLocks noGrp="1"/>
          </p:cNvSpPr>
          <p:nvPr>
            <p:ph type="sldNum" sz="quarter" idx="10"/>
          </p:nvPr>
        </p:nvSpPr>
        <p:spPr/>
        <p:txBody>
          <a:bodyPr/>
          <a:lstStyle/>
          <a:p>
            <a:fld id="{9A4DDAC9-57F9-47DE-9802-854E55C769A8}" type="slidenum">
              <a:rPr lang="en-GB" smtClean="0"/>
              <a:t>9</a:t>
            </a:fld>
            <a:endParaRPr lang="en-GB"/>
          </a:p>
        </p:txBody>
      </p:sp>
    </p:spTree>
    <p:extLst>
      <p:ext uri="{BB962C8B-B14F-4D97-AF65-F5344CB8AC3E}">
        <p14:creationId xmlns:p14="http://schemas.microsoft.com/office/powerpoint/2010/main" val="196952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ea typeface="ＭＳ Ｐゴシック" pitchFamily="-107" charset="-128"/>
              </a:rPr>
              <a:t>Point out to students that non-blue light response organisations will usually take much longer to mobilise, they need:</a:t>
            </a:r>
          </a:p>
          <a:p>
            <a:pPr marL="340603" indent="-340603">
              <a:buFont typeface="Arial" pitchFamily="34" charset="0"/>
              <a:buChar char="•"/>
              <a:defRPr/>
            </a:pPr>
            <a:r>
              <a:rPr lang="en-GB" dirty="0" smtClean="0">
                <a:ea typeface="ＭＳ Ｐゴシック" pitchFamily="-107" charset="-128"/>
              </a:rPr>
              <a:t>Notification of a major incident declaration at the earliest opportunity;</a:t>
            </a:r>
          </a:p>
          <a:p>
            <a:pPr marL="340603" indent="-340603">
              <a:buFont typeface="Arial" pitchFamily="34" charset="0"/>
              <a:buChar char="•"/>
              <a:defRPr/>
            </a:pPr>
            <a:r>
              <a:rPr lang="en-GB" dirty="0" smtClean="0">
                <a:ea typeface="ＭＳ Ｐゴシック" pitchFamily="-107" charset="-128"/>
              </a:rPr>
              <a:t>Notification should include relevant information to enable an appropriate response (shared situational awareness.)</a:t>
            </a:r>
          </a:p>
          <a:p>
            <a:pPr marL="340603" indent="-340603">
              <a:buFont typeface="Arial" pitchFamily="34" charset="0"/>
              <a:buChar char="•"/>
              <a:defRPr/>
            </a:pPr>
            <a:endParaRPr lang="en-GB" dirty="0" smtClean="0">
              <a:ea typeface="ＭＳ Ｐゴシック" pitchFamily="-107" charset="-128"/>
            </a:endParaRPr>
          </a:p>
          <a:p>
            <a:pPr>
              <a:buFont typeface="Arial" pitchFamily="34" charset="0"/>
              <a:buNone/>
              <a:defRPr/>
            </a:pPr>
            <a:r>
              <a:rPr lang="en-GB" dirty="0" smtClean="0">
                <a:ea typeface="ＭＳ Ｐゴシック" pitchFamily="-107" charset="-128"/>
              </a:rPr>
              <a:t>Trainers may wish to add a slide here with the logos of members of their local LRF.</a:t>
            </a:r>
          </a:p>
          <a:p>
            <a:endParaRPr lang="en-GB" dirty="0"/>
          </a:p>
        </p:txBody>
      </p:sp>
      <p:sp>
        <p:nvSpPr>
          <p:cNvPr id="4" name="Slide Number Placeholder 3"/>
          <p:cNvSpPr>
            <a:spLocks noGrp="1"/>
          </p:cNvSpPr>
          <p:nvPr>
            <p:ph type="sldNum" sz="quarter" idx="10"/>
          </p:nvPr>
        </p:nvSpPr>
        <p:spPr/>
        <p:txBody>
          <a:bodyPr/>
          <a:lstStyle/>
          <a:p>
            <a:fld id="{9A4DDAC9-57F9-47DE-9802-854E55C769A8}" type="slidenum">
              <a:rPr lang="en-GB" smtClean="0"/>
              <a:t>10</a:t>
            </a:fld>
            <a:endParaRPr lang="en-GB"/>
          </a:p>
        </p:txBody>
      </p:sp>
    </p:spTree>
    <p:extLst>
      <p:ext uri="{BB962C8B-B14F-4D97-AF65-F5344CB8AC3E}">
        <p14:creationId xmlns:p14="http://schemas.microsoft.com/office/powerpoint/2010/main" val="351845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charset="0"/>
              </a:rPr>
              <a:t>Trainers to facilitate discussion on what Cat 1 and Cat 2 responders are. </a:t>
            </a:r>
            <a:endParaRPr lang="en-GB" dirty="0"/>
          </a:p>
        </p:txBody>
      </p:sp>
      <p:sp>
        <p:nvSpPr>
          <p:cNvPr id="4" name="Slide Number Placeholder 3"/>
          <p:cNvSpPr>
            <a:spLocks noGrp="1"/>
          </p:cNvSpPr>
          <p:nvPr>
            <p:ph type="sldNum" sz="quarter" idx="10"/>
          </p:nvPr>
        </p:nvSpPr>
        <p:spPr/>
        <p:txBody>
          <a:bodyPr/>
          <a:lstStyle/>
          <a:p>
            <a:fld id="{9A4DDAC9-57F9-47DE-9802-854E55C769A8}" type="slidenum">
              <a:rPr lang="en-GB" smtClean="0"/>
              <a:t>11</a:t>
            </a:fld>
            <a:endParaRPr lang="en-GB"/>
          </a:p>
        </p:txBody>
      </p:sp>
    </p:spTree>
    <p:extLst>
      <p:ext uri="{BB962C8B-B14F-4D97-AF65-F5344CB8AC3E}">
        <p14:creationId xmlns:p14="http://schemas.microsoft.com/office/powerpoint/2010/main" val="222091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charset="0"/>
              </a:rPr>
              <a:t>Trainer Note: Clarified in Joint Doctrine Edition Two.</a:t>
            </a:r>
            <a:r>
              <a:rPr lang="en-GB" altLang="en-US" baseline="0" dirty="0" smtClean="0">
                <a:latin typeface="Arial"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charset="0"/>
              </a:rPr>
              <a:t>This example is based on a command structure in place on scene.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charset="0"/>
              </a:rPr>
              <a:t>Point out to students that historically these tiers were labelled as Gold, Silver, Bronze. Those terms are still used but relate to the rank of the officer and not the role they play. </a:t>
            </a:r>
            <a:endParaRPr lang="en-GB" dirty="0"/>
          </a:p>
        </p:txBody>
      </p:sp>
      <p:sp>
        <p:nvSpPr>
          <p:cNvPr id="4" name="Slide Number Placeholder 3"/>
          <p:cNvSpPr>
            <a:spLocks noGrp="1"/>
          </p:cNvSpPr>
          <p:nvPr>
            <p:ph type="sldNum" sz="quarter" idx="10"/>
          </p:nvPr>
        </p:nvSpPr>
        <p:spPr/>
        <p:txBody>
          <a:bodyPr/>
          <a:lstStyle/>
          <a:p>
            <a:fld id="{9A4DDAC9-57F9-47DE-9802-854E55C769A8}" type="slidenum">
              <a:rPr lang="en-GB" smtClean="0"/>
              <a:t>13</a:t>
            </a:fld>
            <a:endParaRPr lang="en-GB"/>
          </a:p>
        </p:txBody>
      </p:sp>
    </p:spTree>
    <p:extLst>
      <p:ext uri="{BB962C8B-B14F-4D97-AF65-F5344CB8AC3E}">
        <p14:creationId xmlns:p14="http://schemas.microsoft.com/office/powerpoint/2010/main" val="317871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Trainer note: Pics of local </a:t>
            </a:r>
            <a:r>
              <a:rPr lang="en-GB" baseline="0" dirty="0" smtClean="0">
                <a:solidFill>
                  <a:srgbClr val="FF0000"/>
                </a:solidFill>
              </a:rPr>
              <a:t>versions can be inserted here</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9A4DDAC9-57F9-47DE-9802-854E55C769A8}" type="slidenum">
              <a:rPr lang="en-GB" smtClean="0"/>
              <a:t>14</a:t>
            </a:fld>
            <a:endParaRPr lang="en-GB"/>
          </a:p>
        </p:txBody>
      </p:sp>
    </p:spTree>
    <p:extLst>
      <p:ext uri="{BB962C8B-B14F-4D97-AF65-F5344CB8AC3E}">
        <p14:creationId xmlns:p14="http://schemas.microsoft.com/office/powerpoint/2010/main" val="264036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a:xfrm>
            <a:off x="6588224" y="6321912"/>
            <a:ext cx="2304256" cy="365125"/>
          </a:xfrm>
        </p:spPr>
        <p:txBody>
          <a:bodyPr/>
          <a:lstStyle>
            <a:lvl1pPr algn="r">
              <a:defRPr/>
            </a:lvl1p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3995936" y="6326187"/>
            <a:ext cx="1296144" cy="365124"/>
          </a:xfrm>
        </p:spPr>
        <p:txBody>
          <a:bodyPr/>
          <a:lstStyle>
            <a:lvl1pPr algn="ctr">
              <a:defRPr/>
            </a:lvl1p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
        <p:nvSpPr>
          <p:cNvPr id="7" name="Footer Placeholder 4"/>
          <p:cNvSpPr txBox="1">
            <a:spLocks/>
          </p:cNvSpPr>
          <p:nvPr userDrawn="1"/>
        </p:nvSpPr>
        <p:spPr>
          <a:xfrm>
            <a:off x="611560" y="6326187"/>
            <a:ext cx="129614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prstClr val="black">
                    <a:tint val="75000"/>
                  </a:prstClr>
                </a:solidFill>
              </a:rPr>
              <a:t>OFFICIAL</a:t>
            </a:r>
            <a:endParaRPr lang="en-GB" dirty="0">
              <a:solidFill>
                <a:prstClr val="black">
                  <a:tint val="75000"/>
                </a:prstClr>
              </a:solidFill>
            </a:endParaRPr>
          </a:p>
        </p:txBody>
      </p:sp>
    </p:spTree>
    <p:extLst>
      <p:ext uri="{BB962C8B-B14F-4D97-AF65-F5344CB8AC3E}">
        <p14:creationId xmlns:p14="http://schemas.microsoft.com/office/powerpoint/2010/main" val="351722392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989678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69644909"/>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58228828"/>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2202979"/>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822439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85798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36515313"/>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60402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67802131"/>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52371016"/>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6199744" y="6326185"/>
            <a:ext cx="25202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3995936" y="6326186"/>
            <a:ext cx="12961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
        <p:nvSpPr>
          <p:cNvPr id="9" name="Footer Placeholder 4"/>
          <p:cNvSpPr txBox="1">
            <a:spLocks/>
          </p:cNvSpPr>
          <p:nvPr userDrawn="1"/>
        </p:nvSpPr>
        <p:spPr>
          <a:xfrm>
            <a:off x="611560" y="6326186"/>
            <a:ext cx="129614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prstClr val="black">
                    <a:tint val="75000"/>
                  </a:prstClr>
                </a:solidFill>
              </a:rPr>
              <a:t>OFFICIAL</a:t>
            </a:r>
            <a:endParaRPr lang="en-GB" dirty="0">
              <a:solidFill>
                <a:prstClr val="black">
                  <a:tint val="75000"/>
                </a:prstClr>
              </a:solidFill>
            </a:endParaRPr>
          </a:p>
        </p:txBody>
      </p:sp>
    </p:spTree>
    <p:extLst>
      <p:ext uri="{BB962C8B-B14F-4D97-AF65-F5344CB8AC3E}">
        <p14:creationId xmlns:p14="http://schemas.microsoft.com/office/powerpoint/2010/main" val="2456255166"/>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ransition spd="slow">
    <p:cover/>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04056" y="2130425"/>
            <a:ext cx="7772400" cy="1470025"/>
          </a:xfrm>
        </p:spPr>
        <p:txBody>
          <a:bodyPr>
            <a:normAutofit/>
          </a:bodyPr>
          <a:lstStyle/>
          <a:p>
            <a:r>
              <a:rPr lang="en-GB" sz="3600" dirty="0" smtClean="0"/>
              <a:t>Multi-Agency Interoperability </a:t>
            </a:r>
            <a:r>
              <a:rPr lang="en-GB" sz="3600" dirty="0"/>
              <a:t>Training</a:t>
            </a:r>
            <a:br>
              <a:rPr lang="en-GB" sz="3600" dirty="0"/>
            </a:br>
            <a:r>
              <a:rPr lang="en-GB" sz="3600" dirty="0"/>
              <a:t>Operational and Tactical Command</a:t>
            </a:r>
          </a:p>
        </p:txBody>
      </p:sp>
      <p:sp>
        <p:nvSpPr>
          <p:cNvPr id="8" name="Subtitle 7"/>
          <p:cNvSpPr>
            <a:spLocks noGrp="1"/>
          </p:cNvSpPr>
          <p:nvPr>
            <p:ph type="subTitle" idx="1"/>
          </p:nvPr>
        </p:nvSpPr>
        <p:spPr>
          <a:xfrm>
            <a:off x="1589856" y="3886200"/>
            <a:ext cx="6400800" cy="1752600"/>
          </a:xfrm>
        </p:spPr>
        <p:txBody>
          <a:bodyPr/>
          <a:lstStyle/>
          <a:p>
            <a:r>
              <a:rPr lang="en-GB" altLang="en-US" b="1" dirty="0" smtClean="0"/>
              <a:t>Module: The Role of Commanders</a:t>
            </a:r>
            <a:endParaRPr lang="en-GB" b="1"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1</a:t>
            </a:fld>
            <a:endParaRPr lang="en-GB" dirty="0">
              <a:solidFill>
                <a:prstClr val="black">
                  <a:tint val="75000"/>
                </a:prstClr>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3808" y="5156747"/>
            <a:ext cx="3571828" cy="79253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610" y="548681"/>
            <a:ext cx="3201345" cy="1277828"/>
          </a:xfrm>
          <a:prstGeom prst="rect">
            <a:avLst/>
          </a:prstGeom>
        </p:spPr>
      </p:pic>
    </p:spTree>
    <p:extLst>
      <p:ext uri="{BB962C8B-B14F-4D97-AF65-F5344CB8AC3E}">
        <p14:creationId xmlns:p14="http://schemas.microsoft.com/office/powerpoint/2010/main" val="15740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t>Responder </a:t>
            </a:r>
            <a:r>
              <a:rPr lang="en-GB" dirty="0" smtClean="0"/>
              <a:t>Agencies</a:t>
            </a:r>
            <a:endParaRPr lang="en-GB" dirty="0"/>
          </a:p>
        </p:txBody>
      </p:sp>
      <p:sp>
        <p:nvSpPr>
          <p:cNvPr id="3" name="Content Placeholder 2"/>
          <p:cNvSpPr>
            <a:spLocks noGrp="1"/>
          </p:cNvSpPr>
          <p:nvPr>
            <p:ph idx="1"/>
          </p:nvPr>
        </p:nvSpPr>
        <p:spPr/>
        <p:txBody>
          <a:bodyPr>
            <a:normAutofit/>
          </a:bodyPr>
          <a:lstStyle/>
          <a:p>
            <a:pPr marL="0" indent="0" algn="ctr">
              <a:buNone/>
            </a:pPr>
            <a:r>
              <a:rPr lang="en-GB" dirty="0">
                <a:solidFill>
                  <a:srgbClr val="000000"/>
                </a:solidFill>
                <a:ea typeface="ＭＳ Ｐゴシック" pitchFamily="-107" charset="-128"/>
              </a:rPr>
              <a:t>Interoperability between </a:t>
            </a:r>
            <a:r>
              <a:rPr lang="en-GB" dirty="0" smtClean="0">
                <a:solidFill>
                  <a:srgbClr val="000000"/>
                </a:solidFill>
                <a:ea typeface="ＭＳ Ｐゴシック" pitchFamily="-107" charset="-128"/>
              </a:rPr>
              <a:t>responder agencies*  </a:t>
            </a:r>
            <a:r>
              <a:rPr lang="en-GB" dirty="0">
                <a:solidFill>
                  <a:srgbClr val="000000"/>
                </a:solidFill>
                <a:ea typeface="ＭＳ Ｐゴシック" pitchFamily="-107" charset="-128"/>
              </a:rPr>
              <a:t>is not limited to the emergency services – It includes other category </a:t>
            </a:r>
            <a:r>
              <a:rPr lang="en-GB" dirty="0" smtClean="0">
                <a:solidFill>
                  <a:srgbClr val="000000"/>
                </a:solidFill>
                <a:ea typeface="ＭＳ Ｐゴシック" pitchFamily="-107" charset="-128"/>
              </a:rPr>
              <a:t>1 and 2 responders</a:t>
            </a:r>
            <a:r>
              <a:rPr lang="en-GB" dirty="0">
                <a:solidFill>
                  <a:srgbClr val="000000"/>
                </a:solidFill>
                <a:ea typeface="ＭＳ Ｐゴシック" pitchFamily="-107" charset="-128"/>
              </a:rPr>
              <a:t>, the military and voluntary organisations</a:t>
            </a:r>
            <a:r>
              <a:rPr lang="en-GB" dirty="0" smtClean="0">
                <a:solidFill>
                  <a:srgbClr val="000000"/>
                </a:solidFill>
                <a:ea typeface="ＭＳ Ｐゴシック" pitchFamily="-107" charset="-128"/>
              </a:rPr>
              <a:t>.</a:t>
            </a:r>
          </a:p>
          <a:p>
            <a:pPr marL="0" indent="0" algn="ctr">
              <a:buNone/>
            </a:pPr>
            <a:endParaRPr lang="en-GB" sz="2400" dirty="0" smtClean="0">
              <a:solidFill>
                <a:srgbClr val="000000"/>
              </a:solidFill>
            </a:endParaRPr>
          </a:p>
          <a:p>
            <a:pPr marL="0" indent="0" algn="ctr">
              <a:buNone/>
            </a:pPr>
            <a:r>
              <a:rPr lang="en-GB" sz="2400" dirty="0" smtClean="0">
                <a:solidFill>
                  <a:srgbClr val="000000"/>
                </a:solidFill>
              </a:rPr>
              <a:t>* </a:t>
            </a:r>
            <a:r>
              <a:rPr lang="en-GB" sz="2400" i="1" dirty="0" smtClean="0">
                <a:solidFill>
                  <a:srgbClr val="000000"/>
                </a:solidFill>
              </a:rPr>
              <a:t>The term responder agencies in the context of the Joint Doctrine is used to </a:t>
            </a:r>
            <a:r>
              <a:rPr lang="en-GB" sz="2400" i="1" dirty="0">
                <a:solidFill>
                  <a:srgbClr val="000000"/>
                </a:solidFill>
              </a:rPr>
              <a:t>describe any organisation required to plan and prepare a response to an emergency</a:t>
            </a:r>
            <a:r>
              <a:rPr lang="en-GB" sz="2400" b="1" i="1" dirty="0">
                <a:solidFill>
                  <a:srgbClr val="000000"/>
                </a:solidFill>
              </a:rPr>
              <a:t> </a:t>
            </a:r>
            <a:r>
              <a:rPr lang="en-GB" sz="2400" i="1" dirty="0">
                <a:solidFill>
                  <a:srgbClr val="000000"/>
                </a:solidFill>
              </a:rPr>
              <a:t>or provide support to those who do.</a:t>
            </a:r>
            <a:endParaRPr lang="en-GB" sz="2400" i="1" dirty="0">
              <a:solidFill>
                <a:srgbClr val="000000"/>
              </a:solidFill>
              <a:ea typeface="ＭＳ Ｐゴシック" pitchFamily="-107" charset="-128"/>
            </a:endParaRPr>
          </a:p>
          <a:p>
            <a:endParaRPr lang="en-GB"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10</a:t>
            </a:fld>
            <a:endParaRPr lang="en-GB" dirty="0">
              <a:solidFill>
                <a:prstClr val="black">
                  <a:tint val="75000"/>
                </a:prstClr>
              </a:solidFill>
            </a:endParaRPr>
          </a:p>
        </p:txBody>
      </p:sp>
    </p:spTree>
    <p:extLst>
      <p:ext uri="{BB962C8B-B14F-4D97-AF65-F5344CB8AC3E}">
        <p14:creationId xmlns:p14="http://schemas.microsoft.com/office/powerpoint/2010/main" val="212399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 of Local Category 1 Responders</a:t>
            </a:r>
            <a:endParaRPr lang="en-GB" dirty="0"/>
          </a:p>
        </p:txBody>
      </p:sp>
      <p:sp>
        <p:nvSpPr>
          <p:cNvPr id="3" name="Content Placeholder 2"/>
          <p:cNvSpPr>
            <a:spLocks noGrp="1"/>
          </p:cNvSpPr>
          <p:nvPr>
            <p:ph idx="1"/>
          </p:nvPr>
        </p:nvSpPr>
        <p:spPr/>
        <p:txBody>
          <a:bodyPr/>
          <a:lstStyle/>
          <a:p>
            <a:r>
              <a:rPr lang="en-GB" dirty="0" smtClean="0">
                <a:solidFill>
                  <a:srgbClr val="FF0000"/>
                </a:solidFill>
              </a:rPr>
              <a:t>[trainers should insert examples here]</a:t>
            </a:r>
            <a:endParaRPr lang="en-GB" dirty="0">
              <a:solidFill>
                <a:srgbClr val="FF0000"/>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11</a:t>
            </a:fld>
            <a:endParaRPr lang="en-GB" dirty="0">
              <a:solidFill>
                <a:prstClr val="black">
                  <a:tint val="75000"/>
                </a:prstClr>
              </a:solidFill>
            </a:endParaRPr>
          </a:p>
        </p:txBody>
      </p:sp>
    </p:spTree>
    <p:extLst>
      <p:ext uri="{BB962C8B-B14F-4D97-AF65-F5344CB8AC3E}">
        <p14:creationId xmlns:p14="http://schemas.microsoft.com/office/powerpoint/2010/main" val="292494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 of Local Category 2 Responders</a:t>
            </a:r>
            <a:endParaRPr lang="en-GB" dirty="0"/>
          </a:p>
        </p:txBody>
      </p:sp>
      <p:sp>
        <p:nvSpPr>
          <p:cNvPr id="3" name="Content Placeholder 2"/>
          <p:cNvSpPr>
            <a:spLocks noGrp="1"/>
          </p:cNvSpPr>
          <p:nvPr>
            <p:ph idx="1"/>
          </p:nvPr>
        </p:nvSpPr>
        <p:spPr/>
        <p:txBody>
          <a:bodyPr/>
          <a:lstStyle/>
          <a:p>
            <a:r>
              <a:rPr lang="en-GB" dirty="0" smtClean="0">
                <a:solidFill>
                  <a:srgbClr val="FF0000"/>
                </a:solidFill>
              </a:rPr>
              <a:t>[trainers should insert examples here]</a:t>
            </a:r>
            <a:endParaRPr lang="en-GB" dirty="0">
              <a:solidFill>
                <a:srgbClr val="FF0000"/>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12</a:t>
            </a:fld>
            <a:endParaRPr lang="en-GB" dirty="0">
              <a:solidFill>
                <a:prstClr val="black">
                  <a:tint val="75000"/>
                </a:prstClr>
              </a:solidFill>
            </a:endParaRPr>
          </a:p>
        </p:txBody>
      </p:sp>
    </p:spTree>
    <p:extLst>
      <p:ext uri="{BB962C8B-B14F-4D97-AF65-F5344CB8AC3E}">
        <p14:creationId xmlns:p14="http://schemas.microsoft.com/office/powerpoint/2010/main" val="23941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Tiers of Command</a:t>
            </a:r>
            <a:endParaRPr lang="en-GB" dirty="0"/>
          </a:p>
        </p:txBody>
      </p:sp>
      <p:pic>
        <p:nvPicPr>
          <p:cNvPr id="6"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71600" y="1412776"/>
            <a:ext cx="7702674" cy="4320480"/>
          </a:xfrm>
        </p:spPr>
      </p:pic>
      <p:sp>
        <p:nvSpPr>
          <p:cNvPr id="4" name="Footer Placeholder 3"/>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A3EAA2-3B5D-4B30-B067-A67CDB9FF548}" type="slidenum">
              <a:rPr lang="en-GB" smtClean="0">
                <a:solidFill>
                  <a:prstClr val="black">
                    <a:tint val="75000"/>
                  </a:prstClr>
                </a:solidFill>
              </a:rPr>
              <a:pPr/>
              <a:t>13</a:t>
            </a:fld>
            <a:endParaRPr lang="en-GB" dirty="0">
              <a:solidFill>
                <a:prstClr val="black">
                  <a:tint val="75000"/>
                </a:prstClr>
              </a:solidFill>
            </a:endParaRPr>
          </a:p>
        </p:txBody>
      </p:sp>
    </p:spTree>
    <p:extLst>
      <p:ext uri="{BB962C8B-B14F-4D97-AF65-F5344CB8AC3E}">
        <p14:creationId xmlns:p14="http://schemas.microsoft.com/office/powerpoint/2010/main" val="40718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0000"/>
                </a:solidFill>
              </a:rPr>
              <a:t>Operational Tabards Regional Picture</a:t>
            </a:r>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14</a:t>
            </a:fld>
            <a:endParaRPr lang="en-GB" dirty="0">
              <a:solidFill>
                <a:prstClr val="black">
                  <a:tint val="75000"/>
                </a:prstClr>
              </a:solidFill>
            </a:endParaRPr>
          </a:p>
        </p:txBody>
      </p:sp>
    </p:spTree>
    <p:extLst>
      <p:ext uri="{BB962C8B-B14F-4D97-AF65-F5344CB8AC3E}">
        <p14:creationId xmlns:p14="http://schemas.microsoft.com/office/powerpoint/2010/main" val="30530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Task</a:t>
            </a:r>
            <a:endParaRPr lang="en-GB" dirty="0"/>
          </a:p>
        </p:txBody>
      </p:sp>
      <p:sp>
        <p:nvSpPr>
          <p:cNvPr id="6" name="Content Placeholder 5"/>
          <p:cNvSpPr>
            <a:spLocks noGrp="1"/>
          </p:cNvSpPr>
          <p:nvPr>
            <p:ph idx="1"/>
          </p:nvPr>
        </p:nvSpPr>
        <p:spPr/>
        <p:txBody>
          <a:bodyPr/>
          <a:lstStyle/>
          <a:p>
            <a:r>
              <a:rPr lang="en-GB" altLang="en-US" dirty="0">
                <a:solidFill>
                  <a:srgbClr val="FF0000"/>
                </a:solidFill>
                <a:latin typeface="Verdana" pitchFamily="34" charset="0"/>
              </a:rPr>
              <a:t>For all modules add the title of the group task and a description of the task to a final slide</a:t>
            </a:r>
            <a:r>
              <a:rPr lang="en-GB" altLang="en-US" dirty="0" smtClean="0">
                <a:solidFill>
                  <a:srgbClr val="FF0000"/>
                </a:solidFill>
                <a:latin typeface="Verdana" pitchFamily="34" charset="0"/>
              </a:rPr>
              <a:t>.</a:t>
            </a:r>
            <a:endParaRPr lang="en-GB" altLang="en-US" dirty="0">
              <a:solidFill>
                <a:srgbClr val="FF0000"/>
              </a:solidFill>
              <a:latin typeface="Verdana" pitchFamily="34" charset="0"/>
            </a:endParaRPr>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A3EAA2-3B5D-4B30-B067-A67CDB9FF548}" type="slidenum">
              <a:rPr lang="en-GB" smtClean="0">
                <a:solidFill>
                  <a:prstClr val="black">
                    <a:tint val="75000"/>
                  </a:prstClr>
                </a:solidFill>
              </a:rPr>
              <a:pPr/>
              <a:t>15</a:t>
            </a:fld>
            <a:endParaRPr lang="en-GB" dirty="0">
              <a:solidFill>
                <a:prstClr val="black">
                  <a:tint val="75000"/>
                </a:prstClr>
              </a:solidFill>
            </a:endParaRPr>
          </a:p>
        </p:txBody>
      </p:sp>
    </p:spTree>
    <p:extLst>
      <p:ext uri="{BB962C8B-B14F-4D97-AF65-F5344CB8AC3E}">
        <p14:creationId xmlns:p14="http://schemas.microsoft.com/office/powerpoint/2010/main" val="94324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16</a:t>
            </a:fld>
            <a:endParaRPr lang="en-GB" dirty="0">
              <a:solidFill>
                <a:prstClr val="black">
                  <a:tint val="75000"/>
                </a:prstClr>
              </a:solidFill>
            </a:endParaRPr>
          </a:p>
        </p:txBody>
      </p:sp>
      <p:pic>
        <p:nvPicPr>
          <p:cNvPr id="7" name="Picture 2" descr="ques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8354" y="1600200"/>
            <a:ext cx="6034617" cy="4525963"/>
          </a:xfrm>
          <a:prstGeom prst="rect">
            <a:avLst/>
          </a:prstGeom>
          <a:ln>
            <a:noFill/>
          </a:ln>
          <a:effectLst>
            <a:softEdge rad="112500"/>
          </a:effectLst>
          <a:extLst>
            <a:ext uri="{91240B29-F687-4F45-9708-019B960494DF}">
              <a14:hiddenLine xmlns:a14="http://schemas.microsoft.com/office/drawing/2010/main" w="9525">
                <a:solidFill>
                  <a:srgbClr val="FFFF99"/>
                </a:solidFill>
                <a:miter lim="800000"/>
                <a:headEnd/>
                <a:tailEnd/>
              </a14:hiddenLine>
            </a:ext>
          </a:extLst>
        </p:spPr>
      </p:pic>
    </p:spTree>
    <p:extLst>
      <p:ext uri="{BB962C8B-B14F-4D97-AF65-F5344CB8AC3E}">
        <p14:creationId xmlns:p14="http://schemas.microsoft.com/office/powerpoint/2010/main" val="23651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&amp; Contributors</a:t>
            </a:r>
            <a:endParaRPr lang="en-GB"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2</a:t>
            </a:fld>
            <a:endParaRPr lang="en-GB" dirty="0">
              <a:solidFill>
                <a:prstClr val="black">
                  <a:tint val="75000"/>
                </a:prstClr>
              </a:solidFill>
            </a:endParaRPr>
          </a:p>
        </p:txBody>
      </p:sp>
      <p:pic>
        <p:nvPicPr>
          <p:cNvPr id="7"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155" y="2803297"/>
            <a:ext cx="2329998" cy="87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4288" y="2590789"/>
            <a:ext cx="1281022" cy="128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66062" y="4206079"/>
            <a:ext cx="2396407" cy="138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4954" y="4533091"/>
            <a:ext cx="242636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79880" y="2678506"/>
            <a:ext cx="2792320" cy="11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69938" y="1532424"/>
            <a:ext cx="7834510" cy="646331"/>
          </a:xfrm>
          <a:prstGeom prst="rect">
            <a:avLst/>
          </a:prstGeom>
          <a:noFill/>
        </p:spPr>
        <p:txBody>
          <a:bodyPr wrap="square" rtlCol="0">
            <a:spAutoFit/>
          </a:bodyPr>
          <a:lstStyle/>
          <a:p>
            <a:pPr algn="ctr"/>
            <a:r>
              <a:rPr lang="en-GB" dirty="0" smtClean="0"/>
              <a:t>With thanks to the following organisations for their support &amp; contribution to the development of these training materials.</a:t>
            </a:r>
            <a:endParaRPr lang="en-GB" dirty="0"/>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38217" y="4593787"/>
            <a:ext cx="1897949" cy="779429"/>
          </a:xfrm>
          <a:prstGeom prst="rect">
            <a:avLst/>
          </a:prstGeom>
        </p:spPr>
      </p:pic>
    </p:spTree>
    <p:extLst>
      <p:ext uri="{BB962C8B-B14F-4D97-AF65-F5344CB8AC3E}">
        <p14:creationId xmlns:p14="http://schemas.microsoft.com/office/powerpoint/2010/main" val="20746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108464" cy="1143000"/>
          </a:xfrm>
        </p:spPr>
        <p:txBody>
          <a:bodyPr/>
          <a:lstStyle/>
          <a:p>
            <a:r>
              <a:rPr lang="en-GB" dirty="0" smtClean="0"/>
              <a:t>Intellectual Property &amp; Copyright</a:t>
            </a:r>
            <a:endParaRPr lang="en-GB" dirty="0"/>
          </a:p>
        </p:txBody>
      </p:sp>
      <p:sp>
        <p:nvSpPr>
          <p:cNvPr id="3" name="Content Placeholder 2"/>
          <p:cNvSpPr>
            <a:spLocks noGrp="1"/>
          </p:cNvSpPr>
          <p:nvPr>
            <p:ph idx="1"/>
          </p:nvPr>
        </p:nvSpPr>
        <p:spPr>
          <a:xfrm>
            <a:off x="611560" y="1600201"/>
            <a:ext cx="8108464" cy="4061048"/>
          </a:xfrm>
        </p:spPr>
        <p:txBody>
          <a:bodyPr>
            <a:noAutofit/>
          </a:bodyPr>
          <a:lstStyle/>
          <a:p>
            <a:pPr marL="0" indent="0" algn="ctr">
              <a:spcBef>
                <a:spcPts val="0"/>
              </a:spcBef>
              <a:spcAft>
                <a:spcPts val="1200"/>
              </a:spcAft>
              <a:buNone/>
            </a:pPr>
            <a:r>
              <a:rPr lang="en-GB" sz="2000" dirty="0" smtClean="0"/>
              <a:t>Students are respectfully reminded that these Multi-Agency Operational &amp; Tactical Command Training materials are owned by the College of Policing Limited and are protected by copyright.  </a:t>
            </a:r>
          </a:p>
          <a:p>
            <a:pPr marL="0" indent="0" algn="ctr">
              <a:spcBef>
                <a:spcPts val="0"/>
              </a:spcBef>
              <a:spcAft>
                <a:spcPts val="1200"/>
              </a:spcAft>
              <a:buNone/>
            </a:pPr>
            <a:r>
              <a:rPr lang="en-GB" sz="2000" dirty="0" smtClean="0"/>
              <a:t>Materials are provided for your personal use only.  </a:t>
            </a:r>
          </a:p>
          <a:p>
            <a:pPr marL="0" indent="0" algn="ctr">
              <a:spcBef>
                <a:spcPts val="0"/>
              </a:spcBef>
              <a:buNone/>
            </a:pPr>
            <a:r>
              <a:rPr lang="en-GB" sz="2000" dirty="0" smtClean="0"/>
              <a:t>Unless expressly licensed, you may not allow these materials to be:</a:t>
            </a:r>
          </a:p>
          <a:p>
            <a:pPr lvl="1" algn="ctr">
              <a:spcBef>
                <a:spcPts val="0"/>
              </a:spcBef>
            </a:pPr>
            <a:r>
              <a:rPr lang="en-GB" sz="2000" dirty="0" smtClean="0"/>
              <a:t>Copied or reproduced</a:t>
            </a:r>
          </a:p>
          <a:p>
            <a:pPr lvl="1" algn="ctr">
              <a:spcBef>
                <a:spcPts val="0"/>
              </a:spcBef>
            </a:pPr>
            <a:r>
              <a:rPr lang="en-GB" sz="2000" dirty="0" smtClean="0"/>
              <a:t>Given to any other person or organisation </a:t>
            </a:r>
          </a:p>
          <a:p>
            <a:pPr lvl="1" algn="ctr">
              <a:spcBef>
                <a:spcPts val="0"/>
              </a:spcBef>
            </a:pPr>
            <a:r>
              <a:rPr lang="en-GB" sz="2000" dirty="0" smtClean="0"/>
              <a:t>Used for commercial purposes</a:t>
            </a:r>
          </a:p>
          <a:p>
            <a:pPr lvl="1" algn="ctr">
              <a:spcBef>
                <a:spcPts val="0"/>
              </a:spcBef>
            </a:pPr>
            <a:r>
              <a:rPr lang="en-GB" sz="2000" dirty="0" smtClean="0"/>
              <a:t>Publicly disclosed </a:t>
            </a:r>
          </a:p>
          <a:p>
            <a:pPr marL="0" indent="0" algn="ctr">
              <a:spcBef>
                <a:spcPts val="0"/>
              </a:spcBef>
              <a:spcAft>
                <a:spcPts val="1200"/>
              </a:spcAft>
              <a:buNone/>
            </a:pPr>
            <a:r>
              <a:rPr lang="en-GB" sz="2000" dirty="0" smtClean="0"/>
              <a:t>This training is delivered under licence from the College of Policing</a:t>
            </a:r>
          </a:p>
          <a:p>
            <a:pPr marL="0" indent="0" algn="ctr">
              <a:spcBef>
                <a:spcPts val="0"/>
              </a:spcBef>
              <a:spcAft>
                <a:spcPts val="1200"/>
              </a:spcAft>
              <a:buNone/>
            </a:pPr>
            <a:r>
              <a:rPr lang="en-GB" sz="1800" b="1" dirty="0" smtClean="0"/>
              <a:t>© College of Policing Limited (2017)</a:t>
            </a:r>
            <a:endParaRPr lang="en-GB" sz="1800" b="1" dirty="0"/>
          </a:p>
        </p:txBody>
      </p:sp>
      <p:sp>
        <p:nvSpPr>
          <p:cNvPr id="5" name="Footer Placeholder 4"/>
          <p:cNvSpPr>
            <a:spLocks noGrp="1"/>
          </p:cNvSpPr>
          <p:nvPr>
            <p:ph type="ftr" sz="quarter" idx="11"/>
          </p:nvPr>
        </p:nvSpPr>
        <p:spPr/>
        <p:txBody>
          <a:bodyPr/>
          <a:lstStyle/>
          <a:p>
            <a:r>
              <a:rPr lang="en-GB" dirty="0" smtClean="0"/>
              <a:t>© College of Policing 2017</a:t>
            </a:r>
            <a:endParaRPr lang="en-GB" dirty="0"/>
          </a:p>
        </p:txBody>
      </p:sp>
      <p:sp>
        <p:nvSpPr>
          <p:cNvPr id="6" name="Slide Number Placeholder 5"/>
          <p:cNvSpPr>
            <a:spLocks noGrp="1"/>
          </p:cNvSpPr>
          <p:nvPr>
            <p:ph type="sldNum" sz="quarter" idx="12"/>
          </p:nvPr>
        </p:nvSpPr>
        <p:spPr/>
        <p:txBody>
          <a:bodyPr/>
          <a:lstStyle/>
          <a:p>
            <a:fld id="{6BA3EAA2-3B5D-4B30-B067-A67CDB9FF548}" type="slidenum">
              <a:rPr lang="en-GB" smtClean="0"/>
              <a:pPr/>
              <a:t>3</a:t>
            </a:fld>
            <a:endParaRPr lang="en-GB" dirty="0"/>
          </a:p>
        </p:txBody>
      </p:sp>
      <p:pic>
        <p:nvPicPr>
          <p:cNvPr id="12" name="Picture 1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60524" y="5537473"/>
            <a:ext cx="2210537" cy="77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5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normAutofit/>
          </a:bodyPr>
          <a:lstStyle/>
          <a:p>
            <a:pPr>
              <a:defRPr/>
            </a:pPr>
            <a:r>
              <a:rPr lang="en-GB" dirty="0">
                <a:ea typeface="ＭＳ Ｐゴシック" pitchFamily="-107" charset="-128"/>
              </a:rPr>
              <a:t>Recognise the need for interoperability at a major </a:t>
            </a:r>
            <a:r>
              <a:rPr lang="en-GB" dirty="0" smtClean="0">
                <a:ea typeface="ＭＳ Ｐゴシック" pitchFamily="-107" charset="-128"/>
              </a:rPr>
              <a:t>incident</a:t>
            </a:r>
            <a:endParaRPr lang="en-GB" dirty="0">
              <a:ea typeface="ＭＳ Ｐゴシック" pitchFamily="-107" charset="-128"/>
            </a:endParaRPr>
          </a:p>
          <a:p>
            <a:pPr>
              <a:defRPr/>
            </a:pPr>
            <a:r>
              <a:rPr lang="en-GB" dirty="0">
                <a:ea typeface="ＭＳ Ｐゴシック" pitchFamily="-107" charset="-128"/>
              </a:rPr>
              <a:t>Explain the role of Operational and Tactical Commanders in a major </a:t>
            </a:r>
            <a:r>
              <a:rPr lang="en-GB" dirty="0" smtClean="0">
                <a:ea typeface="ＭＳ Ｐゴシック" pitchFamily="-107" charset="-128"/>
              </a:rPr>
              <a:t>incident</a:t>
            </a:r>
            <a:endParaRPr lang="en-GB" dirty="0">
              <a:ea typeface="ＭＳ Ｐゴシック" pitchFamily="-107" charset="-128"/>
            </a:endParaRPr>
          </a:p>
          <a:p>
            <a:pPr>
              <a:defRPr/>
            </a:pPr>
            <a:r>
              <a:rPr lang="en-GB" dirty="0">
                <a:ea typeface="ＭＳ Ｐゴシック" pitchFamily="-107" charset="-128"/>
              </a:rPr>
              <a:t>Describe the purpose and function of the Local Resilience Forum (LRF</a:t>
            </a:r>
            <a:r>
              <a:rPr lang="en-GB" dirty="0" smtClean="0">
                <a:ea typeface="ＭＳ Ｐゴシック" pitchFamily="-107" charset="-128"/>
              </a:rPr>
              <a:t>)</a:t>
            </a:r>
            <a:endParaRPr lang="en-GB" dirty="0">
              <a:ea typeface="ＭＳ Ｐゴシック" pitchFamily="-107" charset="-128"/>
            </a:endParaRPr>
          </a:p>
          <a:p>
            <a:pPr>
              <a:defRPr/>
            </a:pPr>
            <a:r>
              <a:rPr lang="en-GB" dirty="0">
                <a:ea typeface="ＭＳ Ｐゴシック" pitchFamily="-107" charset="-128"/>
              </a:rPr>
              <a:t>Recognise the wider multi-agency </a:t>
            </a:r>
            <a:r>
              <a:rPr lang="en-GB" dirty="0" smtClean="0">
                <a:ea typeface="ＭＳ Ｐゴシック" pitchFamily="-107" charset="-128"/>
              </a:rPr>
              <a:t>response</a:t>
            </a:r>
            <a:endParaRPr lang="en-GB" dirty="0">
              <a:ea typeface="ＭＳ Ｐゴシック" pitchFamily="-107" charset="-128"/>
            </a:endParaRPr>
          </a:p>
          <a:p>
            <a:pPr>
              <a:defRPr/>
            </a:pPr>
            <a:r>
              <a:rPr lang="en-GB" dirty="0">
                <a:ea typeface="ＭＳ Ｐゴシック" pitchFamily="-107" charset="-128"/>
              </a:rPr>
              <a:t>Describe the JESIP </a:t>
            </a:r>
            <a:r>
              <a:rPr lang="en-GB" dirty="0" smtClean="0">
                <a:ea typeface="ＭＳ Ｐゴシック" pitchFamily="-107" charset="-128"/>
              </a:rPr>
              <a:t>principles</a:t>
            </a:r>
            <a:endParaRPr lang="en-GB" dirty="0">
              <a:ea typeface="ＭＳ Ｐゴシック" pitchFamily="-107" charset="-128"/>
            </a:endParaRPr>
          </a:p>
          <a:p>
            <a:endParaRPr lang="en-GB"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4</a:t>
            </a:fld>
            <a:endParaRPr lang="en-GB" dirty="0">
              <a:solidFill>
                <a:prstClr val="black">
                  <a:tint val="75000"/>
                </a:prstClr>
              </a:solidFill>
            </a:endParaRPr>
          </a:p>
        </p:txBody>
      </p:sp>
    </p:spTree>
    <p:extLst>
      <p:ext uri="{BB962C8B-B14F-4D97-AF65-F5344CB8AC3E}">
        <p14:creationId xmlns:p14="http://schemas.microsoft.com/office/powerpoint/2010/main" val="406910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Inquiries</a:t>
            </a:r>
            <a:endParaRPr lang="en-GB"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5</a:t>
            </a:fld>
            <a:endParaRPr lang="en-GB" dirty="0">
              <a:solidFill>
                <a:prstClr val="black">
                  <a:tint val="75000"/>
                </a:prstClr>
              </a:solidFill>
            </a:endParaRPr>
          </a:p>
        </p:txBody>
      </p:sp>
      <p:sp>
        <p:nvSpPr>
          <p:cNvPr id="7" name="Rounded Rectangular Callout 6"/>
          <p:cNvSpPr/>
          <p:nvPr/>
        </p:nvSpPr>
        <p:spPr>
          <a:xfrm>
            <a:off x="827584" y="1268760"/>
            <a:ext cx="7848872" cy="4536504"/>
          </a:xfrm>
          <a:prstGeom prst="wedgeRoundRectCallout">
            <a:avLst/>
          </a:prstGeom>
        </p:spPr>
        <p:style>
          <a:lnRef idx="0">
            <a:schemeClr val="dk1"/>
          </a:lnRef>
          <a:fillRef idx="3">
            <a:schemeClr val="dk1"/>
          </a:fillRef>
          <a:effectRef idx="3">
            <a:schemeClr val="dk1"/>
          </a:effectRef>
          <a:fontRef idx="minor">
            <a:schemeClr val="lt1"/>
          </a:fontRef>
        </p:style>
        <p:txBody>
          <a:bodyPr rtlCol="0" anchor="ctr"/>
          <a:lstStyle/>
          <a:p>
            <a:pPr>
              <a:defRPr/>
            </a:pPr>
            <a:r>
              <a:rPr lang="en-GB" sz="2400" dirty="0">
                <a:solidFill>
                  <a:schemeClr val="bg1"/>
                </a:solidFill>
              </a:rPr>
              <a:t>“That it was allowed to happen, despite all the accumulated wisdom of so many previous reports and guidelines must indicate that the lessons of past disasters and the recommendations following them had not been taken sufficiently to heart.”</a:t>
            </a:r>
          </a:p>
          <a:p>
            <a:pPr>
              <a:defRPr/>
            </a:pPr>
            <a:endParaRPr lang="en-GB" sz="2400" dirty="0">
              <a:solidFill>
                <a:schemeClr val="bg1"/>
              </a:solidFill>
            </a:endParaRPr>
          </a:p>
          <a:p>
            <a:pPr>
              <a:defRPr/>
            </a:pPr>
            <a:r>
              <a:rPr lang="en-GB" sz="2400" dirty="0">
                <a:solidFill>
                  <a:schemeClr val="bg1"/>
                </a:solidFill>
              </a:rPr>
              <a:t>“There is no point in holding inquiries or publishing guidance unless the recommendations are followed </a:t>
            </a:r>
            <a:r>
              <a:rPr lang="en-GB" sz="2400" dirty="0" smtClean="0">
                <a:solidFill>
                  <a:schemeClr val="bg1"/>
                </a:solidFill>
              </a:rPr>
              <a:t>diligently. That </a:t>
            </a:r>
            <a:r>
              <a:rPr lang="en-GB" sz="2400" dirty="0">
                <a:solidFill>
                  <a:schemeClr val="bg1"/>
                </a:solidFill>
              </a:rPr>
              <a:t>must be the first lesson</a:t>
            </a:r>
            <a:r>
              <a:rPr lang="en-GB" sz="2400" dirty="0" smtClean="0">
                <a:solidFill>
                  <a:schemeClr val="bg1"/>
                </a:solidFill>
              </a:rPr>
              <a:t>.’’</a:t>
            </a:r>
          </a:p>
          <a:p>
            <a:pPr>
              <a:defRPr/>
            </a:pPr>
            <a:r>
              <a:rPr lang="en-GB" sz="1600" i="1" dirty="0" smtClean="0"/>
              <a:t/>
            </a:r>
            <a:br>
              <a:rPr lang="en-GB" sz="1600" i="1" dirty="0" smtClean="0"/>
            </a:br>
            <a:r>
              <a:rPr lang="en-GB" sz="1600" i="1" dirty="0" smtClean="0"/>
              <a:t>Lord </a:t>
            </a:r>
            <a:r>
              <a:rPr lang="en-GB" sz="1600" i="1" dirty="0"/>
              <a:t>Taylor following Hillsborough and reflecting on number of other major incident reviews</a:t>
            </a:r>
            <a:endParaRPr lang="en-GB" sz="1600" dirty="0">
              <a:solidFill>
                <a:schemeClr val="bg1"/>
              </a:solidFill>
            </a:endParaRPr>
          </a:p>
        </p:txBody>
      </p:sp>
    </p:spTree>
    <p:extLst>
      <p:ext uri="{BB962C8B-B14F-4D97-AF65-F5344CB8AC3E}">
        <p14:creationId xmlns:p14="http://schemas.microsoft.com/office/powerpoint/2010/main" val="45037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mtClean="0"/>
              <a:t>The Need for Interoperability</a:t>
            </a:r>
            <a:endParaRPr lang="en-GB" dirty="0"/>
          </a:p>
        </p:txBody>
      </p:sp>
      <p:sp>
        <p:nvSpPr>
          <p:cNvPr id="6" name="Content Placeholder 5"/>
          <p:cNvSpPr>
            <a:spLocks noGrp="1"/>
          </p:cNvSpPr>
          <p:nvPr>
            <p:ph idx="1"/>
          </p:nvPr>
        </p:nvSpPr>
        <p:spPr/>
        <p:txBody>
          <a:bodyPr/>
          <a:lstStyle/>
          <a:p>
            <a:r>
              <a:rPr lang="en-GB" altLang="en-US" dirty="0" smtClean="0"/>
              <a:t>Findings of public inquiries and inquests in recent years and the lessons identified</a:t>
            </a:r>
          </a:p>
          <a:p>
            <a:r>
              <a:rPr lang="en-GB" altLang="en-US" dirty="0" smtClean="0"/>
              <a:t>Inescapable requirement for better joint working</a:t>
            </a:r>
          </a:p>
          <a:p>
            <a:r>
              <a:rPr lang="en-GB" altLang="en-US" dirty="0" smtClean="0"/>
              <a:t>Single agency response arrangements, and local procedures, are in alignment with the </a:t>
            </a:r>
            <a:r>
              <a:rPr lang="en-GB" altLang="en-US" dirty="0"/>
              <a:t>JESIP Joint Doctrine</a:t>
            </a:r>
          </a:p>
        </p:txBody>
      </p:sp>
      <p:sp>
        <p:nvSpPr>
          <p:cNvPr id="4" name="Footer Placeholder 3"/>
          <p:cNvSpPr>
            <a:spLocks noGrp="1"/>
          </p:cNvSpPr>
          <p:nvPr>
            <p:ph type="ftr" sz="quarter" idx="11"/>
          </p:nvPr>
        </p:nvSpPr>
        <p:spPr/>
        <p:txBody>
          <a:bodyPr/>
          <a:lstStyle/>
          <a:p>
            <a:r>
              <a:rPr lang="en-GB" dirty="0" smtClean="0"/>
              <a:t>© College of Policing 2017</a:t>
            </a:r>
            <a:endParaRPr lang="en-GB" dirty="0"/>
          </a:p>
        </p:txBody>
      </p:sp>
      <p:sp>
        <p:nvSpPr>
          <p:cNvPr id="5" name="Slide Number Placeholder 4"/>
          <p:cNvSpPr>
            <a:spLocks noGrp="1"/>
          </p:cNvSpPr>
          <p:nvPr>
            <p:ph type="sldNum" sz="quarter" idx="12"/>
          </p:nvPr>
        </p:nvSpPr>
        <p:spPr/>
        <p:txBody>
          <a:bodyPr/>
          <a:lstStyle/>
          <a:p>
            <a:fld id="{6BA3EAA2-3B5D-4B30-B067-A67CDB9FF548}" type="slidenum">
              <a:rPr lang="en-GB" smtClean="0"/>
              <a:pPr/>
              <a:t>6</a:t>
            </a:fld>
            <a:endParaRPr lang="en-GB" dirty="0"/>
          </a:p>
        </p:txBody>
      </p:sp>
    </p:spTree>
    <p:extLst>
      <p:ext uri="{BB962C8B-B14F-4D97-AF65-F5344CB8AC3E}">
        <p14:creationId xmlns:p14="http://schemas.microsoft.com/office/powerpoint/2010/main" val="275285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Major Incident</a:t>
            </a:r>
            <a:endParaRPr lang="en-GB" dirty="0"/>
          </a:p>
        </p:txBody>
      </p:sp>
      <p:sp>
        <p:nvSpPr>
          <p:cNvPr id="3" name="Content Placeholder 2"/>
          <p:cNvSpPr>
            <a:spLocks noGrp="1"/>
          </p:cNvSpPr>
          <p:nvPr>
            <p:ph idx="1"/>
          </p:nvPr>
        </p:nvSpPr>
        <p:spPr/>
        <p:txBody>
          <a:bodyPr/>
          <a:lstStyle/>
          <a:p>
            <a:pPr marL="0" indent="0">
              <a:buNone/>
            </a:pPr>
            <a:r>
              <a:rPr lang="en-GB" altLang="en-US" dirty="0" smtClean="0"/>
              <a:t>A  Major Incident is defined as:</a:t>
            </a:r>
          </a:p>
          <a:p>
            <a:pPr marL="0" indent="0">
              <a:buNone/>
            </a:pPr>
            <a:endParaRPr lang="en-GB" altLang="en-US" dirty="0" smtClean="0"/>
          </a:p>
          <a:p>
            <a:pPr marL="0" indent="0" algn="ctr">
              <a:buNone/>
            </a:pPr>
            <a:r>
              <a:rPr lang="en-GB" altLang="en-US" dirty="0" smtClean="0">
                <a:solidFill>
                  <a:srgbClr val="000000"/>
                </a:solidFill>
              </a:rPr>
              <a:t>“An event or situation with a range of serious consequences which require special arrangements to be implemented by one or more emergency responder agency.”</a:t>
            </a:r>
          </a:p>
        </p:txBody>
      </p:sp>
      <p:sp>
        <p:nvSpPr>
          <p:cNvPr id="5" name="Footer Placeholder 4"/>
          <p:cNvSpPr>
            <a:spLocks noGrp="1"/>
          </p:cNvSpPr>
          <p:nvPr>
            <p:ph type="ftr" sz="quarter" idx="11"/>
          </p:nvPr>
        </p:nvSpPr>
        <p:spPr/>
        <p:txBody>
          <a:bodyPr/>
          <a:lstStyle/>
          <a:p>
            <a:r>
              <a:rPr lang="en-GB" dirty="0" smtClean="0"/>
              <a:t>© College of Policing 2017</a:t>
            </a:r>
            <a:endParaRPr lang="en-GB" dirty="0"/>
          </a:p>
        </p:txBody>
      </p:sp>
      <p:sp>
        <p:nvSpPr>
          <p:cNvPr id="6" name="Slide Number Placeholder 5"/>
          <p:cNvSpPr>
            <a:spLocks noGrp="1"/>
          </p:cNvSpPr>
          <p:nvPr>
            <p:ph type="sldNum" sz="quarter" idx="12"/>
          </p:nvPr>
        </p:nvSpPr>
        <p:spPr/>
        <p:txBody>
          <a:bodyPr/>
          <a:lstStyle/>
          <a:p>
            <a:fld id="{6BA3EAA2-3B5D-4B30-B067-A67CDB9FF548}" type="slidenum">
              <a:rPr lang="en-GB" smtClean="0"/>
              <a:pPr/>
              <a:t>7</a:t>
            </a:fld>
            <a:endParaRPr lang="en-GB" dirty="0"/>
          </a:p>
        </p:txBody>
      </p:sp>
    </p:spTree>
    <p:extLst>
      <p:ext uri="{BB962C8B-B14F-4D97-AF65-F5344CB8AC3E}">
        <p14:creationId xmlns:p14="http://schemas.microsoft.com/office/powerpoint/2010/main" val="148558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The Purpose of the Local Resilience </a:t>
            </a:r>
            <a:r>
              <a:rPr lang="en-GB" dirty="0" smtClean="0"/>
              <a:t>Forum </a:t>
            </a:r>
            <a:r>
              <a:rPr lang="en-GB" dirty="0" smtClean="0">
                <a:solidFill>
                  <a:srgbClr val="000000"/>
                </a:solidFill>
              </a:rPr>
              <a:t>(LRF)</a:t>
            </a:r>
            <a:endParaRPr lang="en-GB" dirty="0">
              <a:solidFill>
                <a:srgbClr val="000000"/>
              </a:solidFill>
            </a:endParaRPr>
          </a:p>
        </p:txBody>
      </p:sp>
      <p:sp>
        <p:nvSpPr>
          <p:cNvPr id="3" name="Content Placeholder 2"/>
          <p:cNvSpPr>
            <a:spLocks noGrp="1"/>
          </p:cNvSpPr>
          <p:nvPr>
            <p:ph idx="1"/>
          </p:nvPr>
        </p:nvSpPr>
        <p:spPr/>
        <p:txBody>
          <a:bodyPr>
            <a:normAutofit fontScale="85000" lnSpcReduction="20000"/>
          </a:bodyPr>
          <a:lstStyle/>
          <a:p>
            <a:pPr>
              <a:defRPr/>
            </a:pPr>
            <a:r>
              <a:rPr lang="en-GB" dirty="0">
                <a:ea typeface="ＭＳ Ｐゴシック" pitchFamily="-107" charset="-128"/>
              </a:rPr>
              <a:t>LRFs are partnerships of emergency responders organised on </a:t>
            </a:r>
            <a:r>
              <a:rPr lang="en-GB" dirty="0" smtClean="0">
                <a:ea typeface="ＭＳ Ｐゴシック" pitchFamily="-107" charset="-128"/>
              </a:rPr>
              <a:t>police force </a:t>
            </a:r>
            <a:r>
              <a:rPr lang="en-GB" dirty="0">
                <a:ea typeface="ＭＳ Ｐゴシック" pitchFamily="-107" charset="-128"/>
              </a:rPr>
              <a:t>boundaries, that have the responsibility to coordinate multi-agency activity to prepare </a:t>
            </a:r>
            <a:r>
              <a:rPr lang="en-GB" dirty="0" smtClean="0">
                <a:ea typeface="ＭＳ Ｐゴシック" pitchFamily="-107" charset="-128"/>
              </a:rPr>
              <a:t>for emergencies</a:t>
            </a:r>
            <a:endParaRPr lang="en-GB" dirty="0">
              <a:ea typeface="ＭＳ Ｐゴシック" pitchFamily="-107" charset="-128"/>
            </a:endParaRPr>
          </a:p>
          <a:p>
            <a:pPr>
              <a:defRPr/>
            </a:pPr>
            <a:endParaRPr lang="en-GB" dirty="0">
              <a:ea typeface="ＭＳ Ｐゴシック" pitchFamily="-107" charset="-128"/>
            </a:endParaRPr>
          </a:p>
          <a:p>
            <a:pPr>
              <a:defRPr/>
            </a:pPr>
            <a:r>
              <a:rPr lang="en-GB" dirty="0">
                <a:ea typeface="ＭＳ Ｐゴシック" pitchFamily="-107" charset="-128"/>
              </a:rPr>
              <a:t>LRF members </a:t>
            </a:r>
            <a:r>
              <a:rPr lang="en-GB" dirty="0" smtClean="0">
                <a:ea typeface="ＭＳ Ｐゴシック" pitchFamily="-107" charset="-128"/>
              </a:rPr>
              <a:t>include:</a:t>
            </a:r>
          </a:p>
          <a:p>
            <a:pPr lvl="1">
              <a:defRPr/>
            </a:pPr>
            <a:r>
              <a:rPr lang="en-GB" dirty="0" smtClean="0">
                <a:ea typeface="ＭＳ Ｐゴシック" pitchFamily="-107" charset="-128"/>
              </a:rPr>
              <a:t>Category 1 responders (for example the </a:t>
            </a:r>
            <a:r>
              <a:rPr lang="en-GB" dirty="0">
                <a:ea typeface="ＭＳ Ｐゴシック" pitchFamily="-107" charset="-128"/>
              </a:rPr>
              <a:t>emergency services, local authorities, </a:t>
            </a:r>
            <a:r>
              <a:rPr lang="en-GB" dirty="0">
                <a:solidFill>
                  <a:srgbClr val="000000"/>
                </a:solidFill>
                <a:ea typeface="ＭＳ Ｐゴシック" pitchFamily="-107" charset="-128"/>
              </a:rPr>
              <a:t>health</a:t>
            </a:r>
            <a:r>
              <a:rPr lang="en-GB" dirty="0">
                <a:ea typeface="ＭＳ Ｐゴシック" pitchFamily="-107" charset="-128"/>
              </a:rPr>
              <a:t> bodies and the Environment </a:t>
            </a:r>
            <a:r>
              <a:rPr lang="en-GB" dirty="0" smtClean="0">
                <a:ea typeface="ＭＳ Ｐゴシック" pitchFamily="-107" charset="-128"/>
              </a:rPr>
              <a:t>Agency)</a:t>
            </a:r>
          </a:p>
          <a:p>
            <a:pPr lvl="1">
              <a:defRPr/>
            </a:pPr>
            <a:r>
              <a:rPr lang="en-GB" dirty="0" smtClean="0">
                <a:ea typeface="ＭＳ Ｐゴシック" pitchFamily="-107" charset="-128"/>
              </a:rPr>
              <a:t>Category 2 responders (for example </a:t>
            </a:r>
            <a:r>
              <a:rPr lang="en-GB" dirty="0">
                <a:ea typeface="ＭＳ Ｐゴシック" pitchFamily="-107" charset="-128"/>
              </a:rPr>
              <a:t>transport and utility </a:t>
            </a:r>
            <a:r>
              <a:rPr lang="en-GB" dirty="0" smtClean="0">
                <a:ea typeface="ＭＳ Ｐゴシック" pitchFamily="-107" charset="-128"/>
              </a:rPr>
              <a:t>providers)</a:t>
            </a:r>
          </a:p>
          <a:p>
            <a:pPr lvl="1">
              <a:defRPr/>
            </a:pPr>
            <a:r>
              <a:rPr lang="en-GB" dirty="0" smtClean="0">
                <a:ea typeface="ＭＳ Ｐゴシック" pitchFamily="-107" charset="-128"/>
              </a:rPr>
              <a:t>Supporting partners </a:t>
            </a:r>
            <a:r>
              <a:rPr lang="en-GB" dirty="0">
                <a:ea typeface="ＭＳ Ｐゴシック" pitchFamily="-107" charset="-128"/>
              </a:rPr>
              <a:t>such as the military and voluntary </a:t>
            </a:r>
            <a:r>
              <a:rPr lang="en-GB" dirty="0" smtClean="0">
                <a:ea typeface="ＭＳ Ｐゴシック" pitchFamily="-107" charset="-128"/>
              </a:rPr>
              <a:t>organisations</a:t>
            </a:r>
            <a:endParaRPr lang="en-GB" dirty="0">
              <a:ea typeface="ＭＳ Ｐゴシック" pitchFamily="-107" charset="-128"/>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8</a:t>
            </a:fld>
            <a:endParaRPr lang="en-GB" dirty="0">
              <a:solidFill>
                <a:prstClr val="black">
                  <a:tint val="75000"/>
                </a:prstClr>
              </a:solidFill>
            </a:endParaRPr>
          </a:p>
        </p:txBody>
      </p:sp>
    </p:spTree>
    <p:extLst>
      <p:ext uri="{BB962C8B-B14F-4D97-AF65-F5344CB8AC3E}">
        <p14:creationId xmlns:p14="http://schemas.microsoft.com/office/powerpoint/2010/main" val="104928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Deliverables of the Local Resilience </a:t>
            </a:r>
            <a:r>
              <a:rPr lang="en-GB" dirty="0" smtClean="0"/>
              <a:t>Forum</a:t>
            </a:r>
            <a:endParaRPr lang="en-GB"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9</a:t>
            </a:fld>
            <a:endParaRPr lang="en-GB" dirty="0">
              <a:solidFill>
                <a:prstClr val="black">
                  <a:tint val="75000"/>
                </a:prst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43589483"/>
              </p:ext>
            </p:extLst>
          </p:nvPr>
        </p:nvGraphicFramePr>
        <p:xfrm>
          <a:off x="611560" y="2276872"/>
          <a:ext cx="8108950" cy="33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56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graphicEl>
                                              <a:dgm id="{AEA0279E-E949-45CE-9C13-A28CCFB1448C}"/>
                                            </p:graphicEl>
                                          </p:spTgt>
                                        </p:tgtEl>
                                        <p:attrNameLst>
                                          <p:attrName>style.visibility</p:attrName>
                                        </p:attrNameLst>
                                      </p:cBhvr>
                                      <p:to>
                                        <p:strVal val="visible"/>
                                      </p:to>
                                    </p:set>
                                    <p:animEffect transition="in" filter="wipe(up)">
                                      <p:cBhvr>
                                        <p:cTn id="7" dur="500"/>
                                        <p:tgtEl>
                                          <p:spTgt spid="9">
                                            <p:graphicEl>
                                              <a:dgm id="{AEA0279E-E949-45CE-9C13-A28CCFB1448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graphicEl>
                                              <a:dgm id="{48C35324-D995-42E6-9AFA-EA5B16A256F2}"/>
                                            </p:graphicEl>
                                          </p:spTgt>
                                        </p:tgtEl>
                                        <p:attrNameLst>
                                          <p:attrName>style.visibility</p:attrName>
                                        </p:attrNameLst>
                                      </p:cBhvr>
                                      <p:to>
                                        <p:strVal val="visible"/>
                                      </p:to>
                                    </p:set>
                                    <p:animEffect transition="in" filter="wipe(up)">
                                      <p:cBhvr>
                                        <p:cTn id="12" dur="500"/>
                                        <p:tgtEl>
                                          <p:spTgt spid="9">
                                            <p:graphicEl>
                                              <a:dgm id="{48C35324-D995-42E6-9AFA-EA5B16A256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theme/theme1.xml><?xml version="1.0" encoding="utf-8"?>
<a:theme xmlns:a="http://schemas.openxmlformats.org/drawingml/2006/main" name="Command Communications revis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Command Communications revised</Template>
  <TotalTime>352</TotalTime>
  <Words>856</Words>
  <Application>Microsoft Office PowerPoint</Application>
  <PresentationFormat>On-screen Show (4:3)</PresentationFormat>
  <Paragraphs>109</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Calibri</vt:lpstr>
      <vt:lpstr>Verdana</vt:lpstr>
      <vt:lpstr>Command Communications revised</vt:lpstr>
      <vt:lpstr>Multi-Agency Interoperability Training Operational and Tactical Command</vt:lpstr>
      <vt:lpstr>Support &amp; Contributors</vt:lpstr>
      <vt:lpstr>Intellectual Property &amp; Copyright</vt:lpstr>
      <vt:lpstr>Objectives</vt:lpstr>
      <vt:lpstr>Public Inquiries</vt:lpstr>
      <vt:lpstr>The Need for Interoperability</vt:lpstr>
      <vt:lpstr>Major Incident</vt:lpstr>
      <vt:lpstr>The Purpose of the Local Resilience Forum (LRF)</vt:lpstr>
      <vt:lpstr>Deliverables of the Local Resilience Forum</vt:lpstr>
      <vt:lpstr>Responder Agencies</vt:lpstr>
      <vt:lpstr>Examples of Local Category 1 Responders</vt:lpstr>
      <vt:lpstr>Examples of Local Category 2 Responders</vt:lpstr>
      <vt:lpstr>Tiers of Command</vt:lpstr>
      <vt:lpstr>Operational Tabards Regional Picture</vt:lpstr>
      <vt:lpstr>Group Task</vt:lpstr>
      <vt:lpstr>Questions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Interoperability Training Operational and Tactical Command</dc:title>
  <dc:creator>Joy Flanagan</dc:creator>
  <cp:lastModifiedBy>S Chapman</cp:lastModifiedBy>
  <cp:revision>27</cp:revision>
  <dcterms:created xsi:type="dcterms:W3CDTF">2016-12-08T14:55:56Z</dcterms:created>
  <dcterms:modified xsi:type="dcterms:W3CDTF">2017-01-09T11:30:15Z</dcterms:modified>
</cp:coreProperties>
</file>