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79" r:id="rId4"/>
  </p:sldMasterIdLst>
  <p:notesMasterIdLst>
    <p:notesMasterId r:id="rId33"/>
  </p:notesMasterIdLst>
  <p:sldIdLst>
    <p:sldId id="258" r:id="rId5"/>
    <p:sldId id="259" r:id="rId6"/>
    <p:sldId id="280" r:id="rId7"/>
    <p:sldId id="274" r:id="rId8"/>
    <p:sldId id="261" r:id="rId9"/>
    <p:sldId id="287" r:id="rId10"/>
    <p:sldId id="260" r:id="rId11"/>
    <p:sldId id="286" r:id="rId12"/>
    <p:sldId id="262" r:id="rId13"/>
    <p:sldId id="275" r:id="rId14"/>
    <p:sldId id="276" r:id="rId15"/>
    <p:sldId id="263" r:id="rId16"/>
    <p:sldId id="264" r:id="rId17"/>
    <p:sldId id="285" r:id="rId18"/>
    <p:sldId id="265" r:id="rId19"/>
    <p:sldId id="278" r:id="rId20"/>
    <p:sldId id="279" r:id="rId21"/>
    <p:sldId id="284" r:id="rId22"/>
    <p:sldId id="266" r:id="rId23"/>
    <p:sldId id="281" r:id="rId24"/>
    <p:sldId id="267" r:id="rId25"/>
    <p:sldId id="282" r:id="rId26"/>
    <p:sldId id="268" r:id="rId27"/>
    <p:sldId id="283" r:id="rId28"/>
    <p:sldId id="269" r:id="rId29"/>
    <p:sldId id="270" r:id="rId30"/>
    <p:sldId id="271"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9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F77B0-B7DB-4D9E-ADF5-B4D54887074D}" type="doc">
      <dgm:prSet loTypeId="urn:microsoft.com/office/officeart/2005/8/layout/arrow2" loCatId="process" qsTypeId="urn:microsoft.com/office/officeart/2005/8/quickstyle/simple1" qsCatId="simple" csTypeId="urn:microsoft.com/office/officeart/2005/8/colors/accent1_2" csCatId="accent1" phldr="1"/>
      <dgm:spPr/>
    </dgm:pt>
    <dgm:pt modelId="{8C888A6E-6C10-48FE-9A93-F330608A6E3B}">
      <dgm:prSet phldrT="[Text]"/>
      <dgm:spPr/>
      <dgm:t>
        <a:bodyPr/>
        <a:lstStyle/>
        <a:p>
          <a:r>
            <a:rPr lang="en-GB" dirty="0" smtClean="0"/>
            <a:t> </a:t>
          </a:r>
          <a:endParaRPr lang="en-GB" dirty="0"/>
        </a:p>
      </dgm:t>
    </dgm:pt>
    <dgm:pt modelId="{2B6CFFAF-3335-4DD4-8CC8-C5E5BF8813F6}" type="sibTrans" cxnId="{C59E05BD-9631-4805-8B09-00CC745D346B}">
      <dgm:prSet/>
      <dgm:spPr/>
      <dgm:t>
        <a:bodyPr/>
        <a:lstStyle/>
        <a:p>
          <a:endParaRPr lang="en-GB"/>
        </a:p>
      </dgm:t>
    </dgm:pt>
    <dgm:pt modelId="{4B031008-40BA-4509-9715-BA503C479A9E}" type="parTrans" cxnId="{C59E05BD-9631-4805-8B09-00CC745D346B}">
      <dgm:prSet/>
      <dgm:spPr/>
      <dgm:t>
        <a:bodyPr/>
        <a:lstStyle/>
        <a:p>
          <a:endParaRPr lang="en-GB"/>
        </a:p>
      </dgm:t>
    </dgm:pt>
    <dgm:pt modelId="{830EB775-6143-4C78-A7EC-0A1F5D57003A}" type="pres">
      <dgm:prSet presAssocID="{9FEF77B0-B7DB-4D9E-ADF5-B4D54887074D}" presName="arrowDiagram" presStyleCnt="0">
        <dgm:presLayoutVars>
          <dgm:chMax val="5"/>
          <dgm:dir/>
          <dgm:resizeHandles val="exact"/>
        </dgm:presLayoutVars>
      </dgm:prSet>
      <dgm:spPr/>
    </dgm:pt>
    <dgm:pt modelId="{AC0574AD-24E0-4677-9261-4B29812D789E}" type="pres">
      <dgm:prSet presAssocID="{9FEF77B0-B7DB-4D9E-ADF5-B4D54887074D}" presName="arrow" presStyleLbl="bgShp" presStyleIdx="0" presStyleCnt="1"/>
      <dgm:spPr>
        <a:solidFill>
          <a:srgbClr val="FFC000"/>
        </a:solidFill>
      </dgm:spPr>
    </dgm:pt>
    <dgm:pt modelId="{F7663A72-4A8C-4683-B27A-A24BEABE1CA3}" type="pres">
      <dgm:prSet presAssocID="{9FEF77B0-B7DB-4D9E-ADF5-B4D54887074D}" presName="arrowDiagram1" presStyleCnt="0">
        <dgm:presLayoutVars>
          <dgm:bulletEnabled val="1"/>
        </dgm:presLayoutVars>
      </dgm:prSet>
      <dgm:spPr/>
    </dgm:pt>
    <dgm:pt modelId="{CA1AABBA-ED46-4432-87D5-F04A8148DF16}" type="pres">
      <dgm:prSet presAssocID="{8C888A6E-6C10-48FE-9A93-F330608A6E3B}" presName="bullet1" presStyleLbl="node1" presStyleIdx="0" presStyleCnt="1" custLinFactX="-497297" custLinFactY="-100000" custLinFactNeighborX="-500000" custLinFactNeighborY="-116329"/>
      <dgm:spPr>
        <a:solidFill>
          <a:schemeClr val="bg1"/>
        </a:solidFill>
      </dgm:spPr>
    </dgm:pt>
    <dgm:pt modelId="{391B7759-0C01-4562-9160-AB92540EB420}" type="pres">
      <dgm:prSet presAssocID="{8C888A6E-6C10-48FE-9A93-F330608A6E3B}" presName="textBox1" presStyleLbl="revTx" presStyleIdx="0" presStyleCnt="1">
        <dgm:presLayoutVars>
          <dgm:bulletEnabled val="1"/>
        </dgm:presLayoutVars>
      </dgm:prSet>
      <dgm:spPr/>
      <dgm:t>
        <a:bodyPr/>
        <a:lstStyle/>
        <a:p>
          <a:endParaRPr lang="en-GB"/>
        </a:p>
      </dgm:t>
    </dgm:pt>
  </dgm:ptLst>
  <dgm:cxnLst>
    <dgm:cxn modelId="{C59E05BD-9631-4805-8B09-00CC745D346B}" srcId="{9FEF77B0-B7DB-4D9E-ADF5-B4D54887074D}" destId="{8C888A6E-6C10-48FE-9A93-F330608A6E3B}" srcOrd="0" destOrd="0" parTransId="{4B031008-40BA-4509-9715-BA503C479A9E}" sibTransId="{2B6CFFAF-3335-4DD4-8CC8-C5E5BF8813F6}"/>
    <dgm:cxn modelId="{279827BC-D90F-4981-B7EB-7BEB06A92C12}" type="presOf" srcId="{8C888A6E-6C10-48FE-9A93-F330608A6E3B}" destId="{391B7759-0C01-4562-9160-AB92540EB420}" srcOrd="0" destOrd="0" presId="urn:microsoft.com/office/officeart/2005/8/layout/arrow2"/>
    <dgm:cxn modelId="{937BD5D6-E4CB-44AB-BBFA-88A9271A5119}" type="presOf" srcId="{9FEF77B0-B7DB-4D9E-ADF5-B4D54887074D}" destId="{830EB775-6143-4C78-A7EC-0A1F5D57003A}" srcOrd="0" destOrd="0" presId="urn:microsoft.com/office/officeart/2005/8/layout/arrow2"/>
    <dgm:cxn modelId="{87403D54-A6F8-4C65-91AA-1516BDF9F48F}" type="presParOf" srcId="{830EB775-6143-4C78-A7EC-0A1F5D57003A}" destId="{AC0574AD-24E0-4677-9261-4B29812D789E}" srcOrd="0" destOrd="0" presId="urn:microsoft.com/office/officeart/2005/8/layout/arrow2"/>
    <dgm:cxn modelId="{897AE348-A4B2-4248-BA2F-89951C8DDF88}" type="presParOf" srcId="{830EB775-6143-4C78-A7EC-0A1F5D57003A}" destId="{F7663A72-4A8C-4683-B27A-A24BEABE1CA3}" srcOrd="1" destOrd="0" presId="urn:microsoft.com/office/officeart/2005/8/layout/arrow2"/>
    <dgm:cxn modelId="{56A579C3-10A4-4F09-A3AD-BD3C49DB5D52}" type="presParOf" srcId="{F7663A72-4A8C-4683-B27A-A24BEABE1CA3}" destId="{CA1AABBA-ED46-4432-87D5-F04A8148DF16}" srcOrd="0" destOrd="0" presId="urn:microsoft.com/office/officeart/2005/8/layout/arrow2"/>
    <dgm:cxn modelId="{EAB44739-B480-47C1-9EAA-30DD3D4C617B}" type="presParOf" srcId="{F7663A72-4A8C-4683-B27A-A24BEABE1CA3}" destId="{391B7759-0C01-4562-9160-AB92540EB420}"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55B43-5459-450D-9A17-896239818B9A}" type="doc">
      <dgm:prSet loTypeId="urn:microsoft.com/office/officeart/2005/8/layout/vList2" loCatId="list" qsTypeId="urn:microsoft.com/office/officeart/2005/8/quickstyle/3d1" qsCatId="3D" csTypeId="urn:microsoft.com/office/officeart/2005/8/colors/accent1_2" csCatId="accent1"/>
      <dgm:spPr/>
      <dgm:t>
        <a:bodyPr/>
        <a:lstStyle/>
        <a:p>
          <a:endParaRPr lang="en-GB"/>
        </a:p>
      </dgm:t>
    </dgm:pt>
    <dgm:pt modelId="{F6D239BF-0EDF-40FE-BA02-E98DE51361D2}">
      <dgm:prSet/>
      <dgm:spPr/>
      <dgm:t>
        <a:bodyPr/>
        <a:lstStyle/>
        <a:p>
          <a:pPr rtl="0"/>
          <a:r>
            <a:rPr lang="en-GB" b="1" dirty="0" smtClean="0"/>
            <a:t>JESIP Training Products</a:t>
          </a:r>
          <a:endParaRPr lang="en-GB" dirty="0"/>
        </a:p>
      </dgm:t>
    </dgm:pt>
    <dgm:pt modelId="{1EF6F6AC-2F8E-473A-BAAD-AA8C9D27FA35}" type="parTrans" cxnId="{ECFA5218-03A5-4F3E-B3D1-4C1097FA4E20}">
      <dgm:prSet/>
      <dgm:spPr/>
      <dgm:t>
        <a:bodyPr/>
        <a:lstStyle/>
        <a:p>
          <a:endParaRPr lang="en-GB"/>
        </a:p>
      </dgm:t>
    </dgm:pt>
    <dgm:pt modelId="{D14D27BB-3DC7-43AE-A5CF-B507C4EAC73F}" type="sibTrans" cxnId="{ECFA5218-03A5-4F3E-B3D1-4C1097FA4E20}">
      <dgm:prSet/>
      <dgm:spPr/>
      <dgm:t>
        <a:bodyPr/>
        <a:lstStyle/>
        <a:p>
          <a:endParaRPr lang="en-GB"/>
        </a:p>
      </dgm:t>
    </dgm:pt>
    <dgm:pt modelId="{B108222A-22FE-445D-9879-4191AFF24A03}" type="pres">
      <dgm:prSet presAssocID="{4AA55B43-5459-450D-9A17-896239818B9A}" presName="linear" presStyleCnt="0">
        <dgm:presLayoutVars>
          <dgm:animLvl val="lvl"/>
          <dgm:resizeHandles val="exact"/>
        </dgm:presLayoutVars>
      </dgm:prSet>
      <dgm:spPr/>
      <dgm:t>
        <a:bodyPr/>
        <a:lstStyle/>
        <a:p>
          <a:endParaRPr lang="en-GB"/>
        </a:p>
      </dgm:t>
    </dgm:pt>
    <dgm:pt modelId="{8AAF6F16-BFF0-4811-BA89-5CCC072157CA}" type="pres">
      <dgm:prSet presAssocID="{F6D239BF-0EDF-40FE-BA02-E98DE51361D2}" presName="parentText" presStyleLbl="node1" presStyleIdx="0" presStyleCnt="1" custLinFactNeighborY="-14456">
        <dgm:presLayoutVars>
          <dgm:chMax val="0"/>
          <dgm:bulletEnabled val="1"/>
        </dgm:presLayoutVars>
      </dgm:prSet>
      <dgm:spPr/>
      <dgm:t>
        <a:bodyPr/>
        <a:lstStyle/>
        <a:p>
          <a:endParaRPr lang="en-GB"/>
        </a:p>
      </dgm:t>
    </dgm:pt>
  </dgm:ptLst>
  <dgm:cxnLst>
    <dgm:cxn modelId="{32CFD0B0-C77F-4AC5-BC3A-EE8E94E8CE6F}" type="presOf" srcId="{4AA55B43-5459-450D-9A17-896239818B9A}" destId="{B108222A-22FE-445D-9879-4191AFF24A03}" srcOrd="0" destOrd="0" presId="urn:microsoft.com/office/officeart/2005/8/layout/vList2"/>
    <dgm:cxn modelId="{ECFA5218-03A5-4F3E-B3D1-4C1097FA4E20}" srcId="{4AA55B43-5459-450D-9A17-896239818B9A}" destId="{F6D239BF-0EDF-40FE-BA02-E98DE51361D2}" srcOrd="0" destOrd="0" parTransId="{1EF6F6AC-2F8E-473A-BAAD-AA8C9D27FA35}" sibTransId="{D14D27BB-3DC7-43AE-A5CF-B507C4EAC73F}"/>
    <dgm:cxn modelId="{319C5750-E981-43E0-83EB-799E10DFFC11}" type="presOf" srcId="{F6D239BF-0EDF-40FE-BA02-E98DE51361D2}" destId="{8AAF6F16-BFF0-4811-BA89-5CCC072157CA}" srcOrd="0" destOrd="0" presId="urn:microsoft.com/office/officeart/2005/8/layout/vList2"/>
    <dgm:cxn modelId="{F1EAC06A-0F8A-4473-B559-6BA8B07BFD1C}" type="presParOf" srcId="{B108222A-22FE-445D-9879-4191AFF24A03}" destId="{8AAF6F16-BFF0-4811-BA89-5CCC072157CA}"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574AD-24E0-4677-9261-4B29812D789E}">
      <dsp:nvSpPr>
        <dsp:cNvPr id="0" name=""/>
        <dsp:cNvSpPr/>
      </dsp:nvSpPr>
      <dsp:spPr>
        <a:xfrm>
          <a:off x="0" y="481553"/>
          <a:ext cx="8712968" cy="5445605"/>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CA1AABBA-ED46-4432-87D5-F04A8148DF16}">
      <dsp:nvSpPr>
        <dsp:cNvPr id="0" name=""/>
        <dsp:cNvSpPr/>
      </dsp:nvSpPr>
      <dsp:spPr>
        <a:xfrm>
          <a:off x="217826" y="191120"/>
          <a:ext cx="644759" cy="64475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B7759-0C01-4562-9160-AB92540EB420}">
      <dsp:nvSpPr>
        <dsp:cNvPr id="0" name=""/>
        <dsp:cNvSpPr/>
      </dsp:nvSpPr>
      <dsp:spPr>
        <a:xfrm>
          <a:off x="3485187" y="1908302"/>
          <a:ext cx="3485187" cy="4018856"/>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1645" bIns="0" numCol="1" spcCol="1270" anchor="t" anchorCtr="0">
          <a:noAutofit/>
        </a:bodyPr>
        <a:lstStyle/>
        <a:p>
          <a:pPr lvl="0" algn="r" defTabSz="2889250">
            <a:lnSpc>
              <a:spcPct val="90000"/>
            </a:lnSpc>
            <a:spcBef>
              <a:spcPct val="0"/>
            </a:spcBef>
            <a:spcAft>
              <a:spcPct val="35000"/>
            </a:spcAft>
          </a:pPr>
          <a:r>
            <a:rPr lang="en-GB" sz="6500" kern="1200" dirty="0" smtClean="0"/>
            <a:t> </a:t>
          </a:r>
          <a:endParaRPr lang="en-GB" sz="6500" kern="1200" dirty="0"/>
        </a:p>
      </dsp:txBody>
      <dsp:txXfrm>
        <a:off x="3655320" y="2078435"/>
        <a:ext cx="3144921" cy="3678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F6F16-BFF0-4811-BA89-5CCC072157CA}">
      <dsp:nvSpPr>
        <dsp:cNvPr id="0" name=""/>
        <dsp:cNvSpPr/>
      </dsp:nvSpPr>
      <dsp:spPr>
        <a:xfrm>
          <a:off x="0" y="0"/>
          <a:ext cx="2890049" cy="5036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t>JESIP Training Products</a:t>
          </a:r>
          <a:endParaRPr lang="en-GB" sz="2100" kern="1200" dirty="0"/>
        </a:p>
      </dsp:txBody>
      <dsp:txXfrm>
        <a:off x="24588" y="24588"/>
        <a:ext cx="2840873"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E7F07-07EE-40CC-84E0-84407987B0FE}" type="datetimeFigureOut">
              <a:rPr lang="en-GB" smtClean="0"/>
              <a:t>15/03/2017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2259D-7976-4A3A-9479-F6060DA1E848}" type="slidenum">
              <a:rPr lang="en-GB" smtClean="0"/>
              <a:t>‹#›</a:t>
            </a:fld>
            <a:endParaRPr lang="en-GB"/>
          </a:p>
        </p:txBody>
      </p:sp>
    </p:spTree>
    <p:extLst>
      <p:ext uri="{BB962C8B-B14F-4D97-AF65-F5344CB8AC3E}">
        <p14:creationId xmlns:p14="http://schemas.microsoft.com/office/powerpoint/2010/main" val="293231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xfrm>
            <a:off x="885354" y="4685258"/>
            <a:ext cx="5630139" cy="5000035"/>
          </a:xfrm>
          <a:prstGeom prst="rect">
            <a:avLst/>
          </a:prstGeom>
          <a:noFill/>
        </p:spPr>
        <p:txBody>
          <a:bodyPr/>
          <a:lstStyle/>
          <a:p>
            <a:r>
              <a:rPr lang="en-GB" dirty="0" smtClean="0">
                <a:solidFill>
                  <a:schemeClr val="tx1"/>
                </a:solidFill>
              </a:rPr>
              <a:t>Lesson Management:</a:t>
            </a:r>
          </a:p>
          <a:p>
            <a:endParaRPr lang="en-GB" dirty="0" smtClean="0">
              <a:solidFill>
                <a:schemeClr val="tx1"/>
              </a:solidFill>
            </a:endParaRPr>
          </a:p>
          <a:p>
            <a:r>
              <a:rPr lang="en-GB" dirty="0" smtClean="0">
                <a:solidFill>
                  <a:schemeClr val="tx1"/>
                </a:solidFill>
              </a:rPr>
              <a:t>The group will recognise many of these major incidents, each one is unique in their characteristics and presented emergency responders with huge challenges. </a:t>
            </a:r>
          </a:p>
          <a:p>
            <a:endParaRPr lang="en-GB" dirty="0" smtClean="0">
              <a:solidFill>
                <a:schemeClr val="tx1"/>
              </a:solidFill>
            </a:endParaRPr>
          </a:p>
          <a:p>
            <a:pPr defTabSz="947684">
              <a:defRPr/>
            </a:pPr>
            <a:r>
              <a:rPr lang="en-GB" dirty="0" smtClean="0">
                <a:solidFill>
                  <a:schemeClr val="tx1"/>
                </a:solidFill>
              </a:rPr>
              <a:t>This slide is for illustration purposes only. Don’t make the group try and identify what these incidents were. Instead, get them to reflect on what sort of challenges these incidents might have presented. </a:t>
            </a:r>
          </a:p>
          <a:p>
            <a:endParaRPr lang="en-GB" dirty="0" smtClean="0">
              <a:solidFill>
                <a:schemeClr val="tx1"/>
              </a:solidFill>
            </a:endParaRPr>
          </a:p>
          <a:p>
            <a:r>
              <a:rPr lang="en-GB" dirty="0" smtClean="0">
                <a:solidFill>
                  <a:schemeClr val="tx1"/>
                </a:solidFill>
              </a:rPr>
              <a:t>Ask the group to identify </a:t>
            </a:r>
            <a:r>
              <a:rPr lang="en-GB" b="1" dirty="0" smtClean="0">
                <a:solidFill>
                  <a:schemeClr val="tx1"/>
                </a:solidFill>
              </a:rPr>
              <a:t>recent</a:t>
            </a:r>
            <a:r>
              <a:rPr lang="en-GB" dirty="0" smtClean="0">
                <a:solidFill>
                  <a:schemeClr val="tx1"/>
                </a:solidFill>
              </a:rPr>
              <a:t> major incidents in either the UK or across the world which significantly challenged emergency responders. </a:t>
            </a:r>
          </a:p>
          <a:p>
            <a:endParaRPr lang="en-GB" dirty="0" smtClean="0">
              <a:solidFill>
                <a:schemeClr val="tx1"/>
              </a:solidFill>
            </a:endParaRPr>
          </a:p>
          <a:p>
            <a:r>
              <a:rPr lang="en-GB" dirty="0" smtClean="0">
                <a:solidFill>
                  <a:schemeClr val="tx1"/>
                </a:solidFill>
              </a:rPr>
              <a:t>Ask the group what they understand shared situational awareness to be and why it needs to be created. </a:t>
            </a:r>
          </a:p>
          <a:p>
            <a:endParaRPr lang="en-GB" dirty="0" smtClean="0">
              <a:solidFill>
                <a:schemeClr val="tx1"/>
              </a:solidFill>
            </a:endParaRPr>
          </a:p>
          <a:p>
            <a:r>
              <a:rPr lang="en-GB" dirty="0" smtClean="0">
                <a:solidFill>
                  <a:schemeClr val="tx1"/>
                </a:solidFill>
              </a:rPr>
              <a:t>JESIP principles apply to all these major incidents, whatever their nature or cause. Remember that these principles also apply to minor incidents. </a:t>
            </a:r>
          </a:p>
        </p:txBody>
      </p:sp>
      <p:sp>
        <p:nvSpPr>
          <p:cNvPr id="3" name="Date Placeholder 2"/>
          <p:cNvSpPr>
            <a:spLocks noGrp="1"/>
          </p:cNvSpPr>
          <p:nvPr>
            <p:ph type="dt" idx="10"/>
          </p:nvPr>
        </p:nvSpPr>
        <p:spPr/>
        <p:txBody>
          <a:bodyPr/>
          <a:lstStyle/>
          <a:p>
            <a:fld id="{720E1345-D835-4303-BBC4-E60E95035B2F}" type="datetime1">
              <a:rPr lang="en-GB" smtClean="0"/>
              <a:t>15/03/2017</a:t>
            </a:fld>
            <a:endParaRPr lang="en-GB"/>
          </a:p>
        </p:txBody>
      </p:sp>
    </p:spTree>
    <p:extLst>
      <p:ext uri="{BB962C8B-B14F-4D97-AF65-F5344CB8AC3E}">
        <p14:creationId xmlns:p14="http://schemas.microsoft.com/office/powerpoint/2010/main" val="289529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explains the range of JESIP products against the people they are designed for.</a:t>
            </a:r>
          </a:p>
          <a:p>
            <a:r>
              <a:rPr lang="en-GB" dirty="0" smtClean="0"/>
              <a:t>Whilst JESIP</a:t>
            </a:r>
            <a:r>
              <a:rPr lang="en-GB" baseline="0" dirty="0" smtClean="0"/>
              <a:t> has services training their priority commanders, operational staff from joining through their promotional journey to commander need to understand the importance of and principles of interoperability.</a:t>
            </a:r>
          </a:p>
          <a:p>
            <a:r>
              <a:rPr lang="en-GB" baseline="0" dirty="0" smtClean="0"/>
              <a:t>The future challenge for services will be to look again at how operational staff are trained and consider new joint training opportunities with other emergency services so that joint working becomes second nature - business as usual. Could new recruit training have combined modules?</a:t>
            </a:r>
            <a:endParaRPr lang="en-GB" dirty="0"/>
          </a:p>
        </p:txBody>
      </p:sp>
      <p:sp>
        <p:nvSpPr>
          <p:cNvPr id="4" name="Slide Number Placeholder 3"/>
          <p:cNvSpPr>
            <a:spLocks noGrp="1"/>
          </p:cNvSpPr>
          <p:nvPr>
            <p:ph type="sldNum" sz="quarter" idx="10"/>
          </p:nvPr>
        </p:nvSpPr>
        <p:spPr/>
        <p:txBody>
          <a:bodyPr/>
          <a:lstStyle/>
          <a:p>
            <a:fld id="{24D4380F-8445-40E7-A8F1-579113C30A2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6500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p:spPr>
        <p:txBody>
          <a:bodyPr lIns="59235" tIns="29618" rIns="59235" bIns="29618"/>
          <a:lstStyle/>
          <a:p>
            <a:r>
              <a:rPr lang="en-GB" dirty="0" smtClean="0"/>
              <a:t>Lesson Management:</a:t>
            </a:r>
          </a:p>
          <a:p>
            <a:endParaRPr lang="en-GB" dirty="0" smtClean="0"/>
          </a:p>
          <a:p>
            <a:r>
              <a:rPr lang="en-GB" dirty="0" smtClean="0"/>
              <a:t>There is a long, and continuing history of emergency management in major incidents in the UK. Ask your group to name some examples (</a:t>
            </a:r>
            <a:r>
              <a:rPr lang="en-GB" dirty="0" err="1" smtClean="0"/>
              <a:t>Hillsbrough</a:t>
            </a:r>
            <a:r>
              <a:rPr lang="en-GB" dirty="0" smtClean="0"/>
              <a:t> is one obvious example).</a:t>
            </a:r>
          </a:p>
          <a:p>
            <a:endParaRPr lang="en-GB" dirty="0" smtClean="0"/>
          </a:p>
          <a:p>
            <a:r>
              <a:rPr lang="en-GB" dirty="0" smtClean="0"/>
              <a:t>There is always learning for responder agencies in managing incidents more effectively. JESIP continues to develop new systems and processes and encourage best practice amongst emergency responders.</a:t>
            </a:r>
          </a:p>
          <a:p>
            <a:endParaRPr lang="en-GB" dirty="0" smtClean="0"/>
          </a:p>
          <a:p>
            <a:r>
              <a:rPr lang="en-GB" dirty="0" smtClean="0"/>
              <a:t>You can ask your group why it is important to continue refining the way we work together. Consider what happens when things go wrong and the potential implications for your organisation. You can refer to Health &amp; Safety At Work Act 1974, Working Time Regulations 1998, Human Rights Act 1998, Corporate Manslaughter and Corporate Homicide Act 2007, any criminal or civil investigation/prosecution and public enquiries.</a:t>
            </a:r>
          </a:p>
        </p:txBody>
      </p:sp>
      <p:sp>
        <p:nvSpPr>
          <p:cNvPr id="3" name="Date Placeholder 2"/>
          <p:cNvSpPr>
            <a:spLocks noGrp="1"/>
          </p:cNvSpPr>
          <p:nvPr>
            <p:ph type="dt" idx="11"/>
          </p:nvPr>
        </p:nvSpPr>
        <p:spPr/>
        <p:txBody>
          <a:bodyPr/>
          <a:lstStyle/>
          <a:p>
            <a:fld id="{70516497-F901-43F9-94FA-6B2DA06EDF99}" type="datetime1">
              <a:rPr lang="en-GB" altLang="en-US" smtClean="0">
                <a:solidFill>
                  <a:prstClr val="black"/>
                </a:solidFill>
              </a:rPr>
              <a:pPr/>
              <a:t>15/03/2017</a:t>
            </a:fld>
            <a:endParaRPr lang="en-US" altLang="en-US">
              <a:solidFill>
                <a:prstClr val="black"/>
              </a:solidFill>
            </a:endParaRPr>
          </a:p>
        </p:txBody>
      </p:sp>
    </p:spTree>
    <p:extLst>
      <p:ext uri="{BB962C8B-B14F-4D97-AF65-F5344CB8AC3E}">
        <p14:creationId xmlns:p14="http://schemas.microsoft.com/office/powerpoint/2010/main" val="100071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Lesson Management:</a:t>
            </a:r>
          </a:p>
          <a:p>
            <a:endParaRPr lang="en-GB" baseline="0" dirty="0" smtClean="0"/>
          </a:p>
          <a:p>
            <a:r>
              <a:rPr lang="en-GB" baseline="0" dirty="0" smtClean="0"/>
              <a:t>This slide contains an audio recording of a M/ETHANE report relating to the incident shown in the photo. Click on the audio icon in order to play the M/ETHANE report. The report reflects reality in that it is not perfect.  However, it does contain all the relevant information. The emphasis here is on a structured reporting process when working under pressure. </a:t>
            </a:r>
          </a:p>
          <a:p>
            <a:endParaRPr lang="en-GB" baseline="0" dirty="0" smtClean="0"/>
          </a:p>
          <a:p>
            <a:r>
              <a:rPr lang="en-GB" baseline="0" dirty="0" smtClean="0"/>
              <a:t>A key point is that responders should pass this information to their control rooms at the earliest opportunity, check that the group understand why this needs to happen.</a:t>
            </a:r>
          </a:p>
          <a:p>
            <a:endParaRPr lang="en-GB" baseline="0" dirty="0" smtClean="0"/>
          </a:p>
          <a:p>
            <a:endParaRPr lang="en-GB" baseline="0" dirty="0" smtClean="0"/>
          </a:p>
        </p:txBody>
      </p:sp>
      <p:sp>
        <p:nvSpPr>
          <p:cNvPr id="6" name="Date Placeholder 5"/>
          <p:cNvSpPr>
            <a:spLocks noGrp="1"/>
          </p:cNvSpPr>
          <p:nvPr>
            <p:ph type="dt" idx="10"/>
          </p:nvPr>
        </p:nvSpPr>
        <p:spPr/>
        <p:txBody>
          <a:bodyPr/>
          <a:lstStyle/>
          <a:p>
            <a:fld id="{DEFE1C33-A676-4891-B025-A9D15EC2DC67}" type="datetime1">
              <a:rPr lang="en-GB" smtClean="0"/>
              <a:t>15/03/2017</a:t>
            </a:fld>
            <a:endParaRPr lang="en-GB"/>
          </a:p>
        </p:txBody>
      </p:sp>
    </p:spTree>
    <p:extLst>
      <p:ext uri="{BB962C8B-B14F-4D97-AF65-F5344CB8AC3E}">
        <p14:creationId xmlns:p14="http://schemas.microsoft.com/office/powerpoint/2010/main" val="284478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338" y="4685258"/>
            <a:ext cx="5679440" cy="4605576"/>
          </a:xfrm>
        </p:spPr>
        <p:txBody>
          <a:bodyPr/>
          <a:lstStyle/>
          <a:p>
            <a:r>
              <a:rPr lang="en-GB" dirty="0" smtClean="0"/>
              <a:t>Lesson Management:</a:t>
            </a:r>
          </a:p>
          <a:p>
            <a:endParaRPr lang="en-GB" dirty="0" smtClean="0"/>
          </a:p>
          <a:p>
            <a:r>
              <a:rPr lang="en-GB" dirty="0" smtClean="0"/>
              <a:t>Different agencies respond to an incident because they have specific functions, capabilities and expertise. Ideally, all responders should have a basic understanding of each other’s roles so that they can work together effectively.</a:t>
            </a:r>
          </a:p>
          <a:p>
            <a:endParaRPr lang="en-GB" dirty="0" smtClean="0"/>
          </a:p>
          <a:p>
            <a:r>
              <a:rPr lang="en-GB" dirty="0" smtClean="0"/>
              <a:t>It is important to remember that this list is intentionally not complete, nor does it cover every agency that might be involved in an incident.</a:t>
            </a:r>
          </a:p>
          <a:p>
            <a:endParaRPr lang="en-GB" dirty="0" smtClean="0"/>
          </a:p>
          <a:p>
            <a:r>
              <a:rPr lang="en-GB" dirty="0" smtClean="0"/>
              <a:t>A single incident can have a knock-on effect in different ways that requires additional planning and the involvement of many different organisations.</a:t>
            </a:r>
          </a:p>
          <a:p>
            <a:endParaRPr lang="en-GB" dirty="0" smtClean="0"/>
          </a:p>
          <a:p>
            <a:r>
              <a:rPr lang="en-GB" dirty="0" smtClean="0"/>
              <a:t>We often tend to think about incidents in terms of the immediate scene, </a:t>
            </a:r>
            <a:r>
              <a:rPr lang="en-GB" b="1" dirty="0" smtClean="0"/>
              <a:t>saving lives </a:t>
            </a:r>
            <a:r>
              <a:rPr lang="en-GB" dirty="0" smtClean="0"/>
              <a:t>and </a:t>
            </a:r>
            <a:r>
              <a:rPr lang="en-GB" b="1" dirty="0" smtClean="0"/>
              <a:t>reducing harm</a:t>
            </a:r>
            <a:r>
              <a:rPr lang="en-GB" dirty="0" smtClean="0"/>
              <a:t>, this is the </a:t>
            </a:r>
            <a:r>
              <a:rPr lang="en-GB" b="1" dirty="0" smtClean="0"/>
              <a:t>response phase</a:t>
            </a:r>
            <a:r>
              <a:rPr lang="en-GB" dirty="0" smtClean="0"/>
              <a:t>.</a:t>
            </a:r>
          </a:p>
          <a:p>
            <a:endParaRPr lang="en-GB" dirty="0" smtClean="0"/>
          </a:p>
          <a:p>
            <a:r>
              <a:rPr lang="en-GB" dirty="0" smtClean="0"/>
              <a:t>In truth, the </a:t>
            </a:r>
            <a:r>
              <a:rPr lang="en-GB" b="1" dirty="0" smtClean="0"/>
              <a:t>recovery phase </a:t>
            </a:r>
            <a:r>
              <a:rPr lang="en-GB" dirty="0" smtClean="0"/>
              <a:t>can be equally as challenging and take longer than the response phase.</a:t>
            </a:r>
          </a:p>
          <a:p>
            <a:endParaRPr lang="en-GB" dirty="0" smtClean="0"/>
          </a:p>
          <a:p>
            <a:r>
              <a:rPr lang="en-GB" dirty="0" smtClean="0"/>
              <a:t>Recovery is about returning things to normal following an incident and can involve many different agencies and organisations.</a:t>
            </a:r>
          </a:p>
          <a:p>
            <a:endParaRPr lang="en-GB" dirty="0" smtClean="0"/>
          </a:p>
          <a:p>
            <a:r>
              <a:rPr lang="en-GB" u="sng" dirty="0" smtClean="0"/>
              <a:t>Final Points:</a:t>
            </a:r>
          </a:p>
          <a:p>
            <a:pPr marL="177691" indent="-177691">
              <a:buFont typeface="Arial" panose="020B0604020202020204" pitchFamily="34" charset="0"/>
              <a:buChar char="•"/>
            </a:pPr>
            <a:r>
              <a:rPr lang="en-GB" u="none" dirty="0" smtClean="0"/>
              <a:t>If you aren’t sure of the purpose or capabilities of an individual or agency – ask them. They may have exactly the capability you need to help achieve your aim, or know how to get it.</a:t>
            </a:r>
          </a:p>
          <a:p>
            <a:pPr marL="177691" indent="-177691">
              <a:buFont typeface="Arial" panose="020B0604020202020204" pitchFamily="34" charset="0"/>
              <a:buChar char="•"/>
            </a:pPr>
            <a:r>
              <a:rPr lang="en-GB" u="none" dirty="0" smtClean="0"/>
              <a:t>Multi-agency working is all about what each agency brings in the way of capability, expertise and resource.</a:t>
            </a:r>
          </a:p>
          <a:p>
            <a:pPr marL="177691" indent="-177691">
              <a:buFont typeface="Arial" panose="020B0604020202020204" pitchFamily="34" charset="0"/>
              <a:buChar char="•"/>
            </a:pPr>
            <a:r>
              <a:rPr lang="en-GB" u="none" dirty="0" smtClean="0"/>
              <a:t>Interoperability is </a:t>
            </a:r>
            <a:r>
              <a:rPr lang="en-GB" b="1" u="none" dirty="0" smtClean="0"/>
              <a:t>how</a:t>
            </a:r>
            <a:r>
              <a:rPr lang="en-GB" u="none" dirty="0" smtClean="0"/>
              <a:t> you make it all work together.</a:t>
            </a:r>
            <a:endParaRPr lang="en-GB" dirty="0"/>
          </a:p>
        </p:txBody>
      </p:sp>
      <p:sp>
        <p:nvSpPr>
          <p:cNvPr id="6" name="Date Placeholder 5"/>
          <p:cNvSpPr>
            <a:spLocks noGrp="1"/>
          </p:cNvSpPr>
          <p:nvPr>
            <p:ph type="dt" idx="10"/>
          </p:nvPr>
        </p:nvSpPr>
        <p:spPr/>
        <p:txBody>
          <a:bodyPr/>
          <a:lstStyle/>
          <a:p>
            <a:fld id="{8F343FBA-2BED-4919-9E29-65F00767787B}" type="datetime1">
              <a:rPr lang="en-GB" smtClean="0"/>
              <a:t>15/03/2017</a:t>
            </a:fld>
            <a:endParaRPr lang="en-GB"/>
          </a:p>
        </p:txBody>
      </p:sp>
    </p:spTree>
    <p:extLst>
      <p:ext uri="{BB962C8B-B14F-4D97-AF65-F5344CB8AC3E}">
        <p14:creationId xmlns:p14="http://schemas.microsoft.com/office/powerpoint/2010/main" val="279066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4DDAC9-57F9-47DE-9802-854E55C769A8}" type="slidenum">
              <a:rPr lang="en-GB" smtClean="0"/>
              <a:t>22</a:t>
            </a:fld>
            <a:endParaRPr lang="en-GB"/>
          </a:p>
        </p:txBody>
      </p:sp>
    </p:spTree>
    <p:extLst>
      <p:ext uri="{BB962C8B-B14F-4D97-AF65-F5344CB8AC3E}">
        <p14:creationId xmlns:p14="http://schemas.microsoft.com/office/powerpoint/2010/main" val="413146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756A3-C403-4E4F-B59A-B85B6D97CA5C}"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96267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297141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2315390"/>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6821712"/>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15/03/2017</a:t>
            </a:fld>
            <a:endParaRPr lang="en-GB"/>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a:p>
        </p:txBody>
      </p:sp>
    </p:spTree>
    <p:extLst>
      <p:ext uri="{BB962C8B-B14F-4D97-AF65-F5344CB8AC3E}">
        <p14:creationId xmlns:p14="http://schemas.microsoft.com/office/powerpoint/2010/main" val="330143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15/03/2017</a:t>
            </a:fld>
            <a:endParaRPr lang="en-GB"/>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a:p>
        </p:txBody>
      </p:sp>
    </p:spTree>
    <p:extLst>
      <p:ext uri="{BB962C8B-B14F-4D97-AF65-F5344CB8AC3E}">
        <p14:creationId xmlns:p14="http://schemas.microsoft.com/office/powerpoint/2010/main" val="2165419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hc"/>
          <p:cNvSpPr txBox="1"/>
          <p:nvPr userDrawn="1"/>
        </p:nvSpPr>
        <p:spPr>
          <a:xfrm>
            <a:off x="0" y="0"/>
            <a:ext cx="9144000" cy="246221"/>
          </a:xfrm>
          <a:prstGeom prst="rect">
            <a:avLst/>
          </a:prstGeom>
          <a:noFill/>
        </p:spPr>
        <p:txBody>
          <a:bodyPr vert="horz" wrap="square" rtlCol="0">
            <a:spAutoFit/>
          </a:bodyPr>
          <a:lstStyle/>
          <a:p>
            <a:pPr algn="ctr"/>
            <a:endParaRPr lang="en-GB" sz="1000">
              <a:solidFill>
                <a:srgbClr val="7F7F7F"/>
              </a:solidFill>
              <a:latin typeface="Arial" panose="020B0604020202020204" pitchFamily="34" charset="0"/>
            </a:endParaRPr>
          </a:p>
        </p:txBody>
      </p:sp>
      <p:sp>
        <p:nvSpPr>
          <p:cNvPr id="8" name="fc"/>
          <p:cNvSpPr txBox="1"/>
          <p:nvPr userDrawn="1"/>
        </p:nvSpPr>
        <p:spPr>
          <a:xfrm>
            <a:off x="0" y="6491288"/>
            <a:ext cx="9144000" cy="246221"/>
          </a:xfrm>
          <a:prstGeom prst="rect">
            <a:avLst/>
          </a:prstGeom>
          <a:noFill/>
        </p:spPr>
        <p:txBody>
          <a:bodyPr vert="horz" wrap="square" rtlCol="0">
            <a:spAutoFit/>
          </a:bodyPr>
          <a:lstStyle/>
          <a:p>
            <a:pPr algn="ctr"/>
            <a:endParaRPr lang="en-GB" sz="1000">
              <a:solidFill>
                <a:srgbClr val="7F7F7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363334230"/>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GB"/>
          </a:p>
        </p:txBody>
      </p:sp>
    </p:spTree>
    <p:custDataLst>
      <p:tags r:id="rId1"/>
    </p:custDataLst>
    <p:extLst>
      <p:ext uri="{BB962C8B-B14F-4D97-AF65-F5344CB8AC3E}">
        <p14:creationId xmlns:p14="http://schemas.microsoft.com/office/powerpoint/2010/main" val="685656181"/>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8687369"/>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5532013"/>
      </p:ext>
    </p:extLst>
  </p:cSld>
  <p:clrMapOvr>
    <a:masterClrMapping/>
  </p:clrMapOvr>
  <p:transition spd="slow">
    <p:cove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6747028"/>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4625794"/>
      </p:ext>
    </p:extLst>
  </p:cSld>
  <p:clrMapOvr>
    <a:masterClrMapping/>
  </p:clrMapOvr>
  <p:transition spd="slow">
    <p:cove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1562390"/>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804394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6498835"/>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2398381"/>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7044493"/>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6971671"/>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0864149"/>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0276212"/>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818432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1536992"/>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192616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558538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773097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342180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343547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3842620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239" y="1196752"/>
            <a:ext cx="4011168" cy="890016"/>
          </a:xfrm>
          <a:prstGeom prst="rect">
            <a:avLst/>
          </a:prstGeom>
        </p:spPr>
      </p:pic>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a:solidFill>
                <a:prstClr val="black"/>
              </a:solidFill>
            </a:endParaRPr>
          </a:p>
        </p:txBody>
      </p:sp>
      <p:pic>
        <p:nvPicPr>
          <p:cNvPr id="9" name="Picture 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3" y="5013175"/>
            <a:ext cx="1831973" cy="1836429"/>
          </a:xfrm>
          <a:prstGeom prst="rect">
            <a:avLst/>
          </a:prstGeom>
          <a:scene3d>
            <a:camera prst="orthographicFront"/>
            <a:lightRig rig="threePt" dir="t"/>
          </a:scene3d>
          <a:sp3d prstMaterial="clear"/>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16416" y="-28922"/>
            <a:ext cx="807216" cy="865634"/>
          </a:xfrm>
          <a:prstGeom prst="rect">
            <a:avLst/>
          </a:prstGeom>
        </p:spPr>
      </p:pic>
      <p:pic>
        <p:nvPicPr>
          <p:cNvPr id="9" name="Picture 8"/>
          <p:cNvPicPr>
            <a:picLocks noChangeAspect="1"/>
          </p:cNvPicPr>
          <p:nvPr/>
        </p:nvPicPr>
        <p:blipFill rotWithShape="1">
          <a:blip r:embed="rId6" cstate="email">
            <a:duotone>
              <a:schemeClr val="accent3">
                <a:shade val="45000"/>
                <a:satMod val="135000"/>
              </a:schemeClr>
              <a:prstClr val="white"/>
            </a:duotone>
            <a:extLst>
              <a:ext uri="{28A0092B-C50C-407E-A947-70E740481C1C}">
                <a14:useLocalDpi xmlns:a14="http://schemas.microsoft.com/office/drawing/2010/main"/>
              </a:ext>
            </a:extLst>
          </a:blip>
          <a:srcRect t="-1"/>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
        <p:nvSpPr>
          <p:cNvPr id="10" name="hc"/>
          <p:cNvSpPr txBox="1"/>
          <p:nvPr userDrawn="1"/>
        </p:nvSpPr>
        <p:spPr>
          <a:xfrm>
            <a:off x="0" y="0"/>
            <a:ext cx="9144000" cy="246221"/>
          </a:xfrm>
          <a:prstGeom prst="rect">
            <a:avLst/>
          </a:prstGeom>
          <a:noFill/>
        </p:spPr>
        <p:txBody>
          <a:bodyPr vert="horz" wrap="square" rtlCol="0">
            <a:spAutoFit/>
          </a:bodyPr>
          <a:lstStyle/>
          <a:p>
            <a:pPr algn="ctr"/>
            <a:endParaRPr lang="en-GB" sz="1000">
              <a:solidFill>
                <a:srgbClr val="7F7F7F"/>
              </a:solidFill>
              <a:latin typeface="Arial"/>
            </a:endParaRPr>
          </a:p>
        </p:txBody>
      </p:sp>
      <p:sp>
        <p:nvSpPr>
          <p:cNvPr id="12" name="fc"/>
          <p:cNvSpPr txBox="1"/>
          <p:nvPr userDrawn="1"/>
        </p:nvSpPr>
        <p:spPr>
          <a:xfrm>
            <a:off x="0" y="6491288"/>
            <a:ext cx="9144000" cy="246221"/>
          </a:xfrm>
          <a:prstGeom prst="rect">
            <a:avLst/>
          </a:prstGeom>
          <a:noFill/>
        </p:spPr>
        <p:txBody>
          <a:bodyPr vert="horz" wrap="square" rtlCol="0">
            <a:spAutoFit/>
          </a:bodyPr>
          <a:lstStyle/>
          <a:p>
            <a:pPr algn="ctr"/>
            <a:endParaRPr lang="en-GB" sz="1000" dirty="0">
              <a:solidFill>
                <a:srgbClr val="7F7F7F"/>
              </a:solidFill>
              <a:latin typeface="Arial"/>
            </a:endParaRPr>
          </a:p>
        </p:txBody>
      </p:sp>
    </p:spTree>
    <p:custDataLst>
      <p:tags r:id="rId4"/>
    </p:custDataLst>
    <p:extLst>
      <p:ext uri="{BB962C8B-B14F-4D97-AF65-F5344CB8AC3E}">
        <p14:creationId xmlns:p14="http://schemas.microsoft.com/office/powerpoint/2010/main" val="1158401605"/>
      </p:ext>
    </p:extLst>
  </p:cSld>
  <p:clrMap bg1="lt1" tx1="dk1" bg2="lt2" tx2="dk2" accent1="accent1" accent2="accent2" accent3="accent3" accent4="accent4" accent5="accent5" accent6="accent6" hlink="hlink" folHlink="folHlink"/>
  <p:sldLayoutIdLst>
    <p:sldLayoutId id="2147483677" r:id="rId1"/>
    <p:sldLayoutId id="2147483678" r:id="rId2"/>
  </p:sldLayoutIdLst>
  <p:transition spd="slow">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D4185-F4CC-4D4B-8FAC-9C3B1075E455}" type="datetimeFigureOut">
              <a:rPr lang="en-GB" smtClean="0">
                <a:solidFill>
                  <a:prstClr val="black">
                    <a:tint val="75000"/>
                  </a:prstClr>
                </a:solidFill>
              </a:rPr>
              <a:pPr/>
              <a:t>15/03/2017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9629F-6FEE-4108-AB54-D4D84B9BF188}"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163470111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slow">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media1.mp3"/><Relationship Id="rId7" Type="http://schemas.openxmlformats.org/officeDocument/2006/relationships/image" Target="../media/image34.png"/><Relationship Id="rId2" Type="http://schemas.microsoft.com/office/2007/relationships/media" Target="../media/media1.mp3"/><Relationship Id="rId1" Type="http://schemas.openxmlformats.org/officeDocument/2006/relationships/tags" Target="../tags/tag6.xml"/><Relationship Id="rId6" Type="http://schemas.openxmlformats.org/officeDocument/2006/relationships/image" Target="../media/image33.jpeg"/><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mailto:contact@jesip.org.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jpeg"/><Relationship Id="rId18" Type="http://schemas.openxmlformats.org/officeDocument/2006/relationships/image" Target="../media/image18.jpeg"/><Relationship Id="rId26" Type="http://schemas.openxmlformats.org/officeDocument/2006/relationships/image" Target="../media/image25.png"/><Relationship Id="rId3" Type="http://schemas.openxmlformats.org/officeDocument/2006/relationships/notesSlide" Target="../notesSlides/notesSlide1.xml"/><Relationship Id="rId21" Type="http://schemas.openxmlformats.org/officeDocument/2006/relationships/image" Target="../media/image21.jpeg"/><Relationship Id="rId7" Type="http://schemas.openxmlformats.org/officeDocument/2006/relationships/image" Target="../media/image10.jpeg"/><Relationship Id="rId12" Type="http://schemas.microsoft.com/office/2007/relationships/hdphoto" Target="../media/hdphoto3.wdp"/><Relationship Id="rId17" Type="http://schemas.microsoft.com/office/2007/relationships/hdphoto" Target="../media/hdphoto4.wdp"/><Relationship Id="rId25" Type="http://schemas.microsoft.com/office/2007/relationships/hdphoto" Target="../media/hdphoto5.wdp"/><Relationship Id="rId2" Type="http://schemas.openxmlformats.org/officeDocument/2006/relationships/slideLayout" Target="../slideLayouts/slideLayout6.xml"/><Relationship Id="rId16" Type="http://schemas.openxmlformats.org/officeDocument/2006/relationships/image" Target="../media/image17.jpeg"/><Relationship Id="rId20" Type="http://schemas.openxmlformats.org/officeDocument/2006/relationships/image" Target="../media/image20.jpg"/><Relationship Id="rId29" Type="http://schemas.microsoft.com/office/2007/relationships/hdphoto" Target="../media/hdphoto7.wdp"/><Relationship Id="rId1" Type="http://schemas.openxmlformats.org/officeDocument/2006/relationships/tags" Target="../tags/tag4.xml"/><Relationship Id="rId6" Type="http://schemas.openxmlformats.org/officeDocument/2006/relationships/image" Target="../media/image9.jpeg"/><Relationship Id="rId11" Type="http://schemas.openxmlformats.org/officeDocument/2006/relationships/image" Target="../media/image13.jpeg"/><Relationship Id="rId24" Type="http://schemas.openxmlformats.org/officeDocument/2006/relationships/image" Target="../media/image24.jpeg"/><Relationship Id="rId5" Type="http://schemas.openxmlformats.org/officeDocument/2006/relationships/image" Target="../media/image8.jpeg"/><Relationship Id="rId15" Type="http://schemas.openxmlformats.org/officeDocument/2006/relationships/image" Target="../media/image16.jpeg"/><Relationship Id="rId23" Type="http://schemas.openxmlformats.org/officeDocument/2006/relationships/image" Target="../media/image23.jpeg"/><Relationship Id="rId28" Type="http://schemas.openxmlformats.org/officeDocument/2006/relationships/image" Target="../media/image26.jpeg"/><Relationship Id="rId10" Type="http://schemas.openxmlformats.org/officeDocument/2006/relationships/image" Target="../media/image12.jpeg"/><Relationship Id="rId19" Type="http://schemas.openxmlformats.org/officeDocument/2006/relationships/image" Target="../media/image19.jpeg"/><Relationship Id="rId4" Type="http://schemas.openxmlformats.org/officeDocument/2006/relationships/image" Target="../media/image7.jpeg"/><Relationship Id="rId9" Type="http://schemas.microsoft.com/office/2007/relationships/hdphoto" Target="../media/hdphoto2.wdp"/><Relationship Id="rId14" Type="http://schemas.openxmlformats.org/officeDocument/2006/relationships/image" Target="../media/image15.png"/><Relationship Id="rId22" Type="http://schemas.openxmlformats.org/officeDocument/2006/relationships/image" Target="../media/image22.jpeg"/><Relationship Id="rId27" Type="http://schemas.microsoft.com/office/2007/relationships/hdphoto" Target="../media/hdphoto6.wdp"/><Relationship Id="rId30"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9.png"/><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JESIP Training Workshop</a:t>
            </a:r>
            <a:endParaRPr lang="en-GB" dirty="0"/>
          </a:p>
        </p:txBody>
      </p:sp>
      <p:sp>
        <p:nvSpPr>
          <p:cNvPr id="4" name="Subtitle 3"/>
          <p:cNvSpPr>
            <a:spLocks noGrp="1"/>
          </p:cNvSpPr>
          <p:nvPr>
            <p:ph type="subTitle" idx="1"/>
          </p:nvPr>
        </p:nvSpPr>
        <p:spPr/>
        <p:txBody>
          <a:bodyPr/>
          <a:lstStyle/>
          <a:p>
            <a:r>
              <a:rPr lang="en-GB" dirty="0" smtClean="0"/>
              <a:t>Julian Frost</a:t>
            </a:r>
            <a:endParaRPr lang="en-GB" dirty="0"/>
          </a:p>
        </p:txBody>
      </p:sp>
    </p:spTree>
    <p:extLst>
      <p:ext uri="{BB962C8B-B14F-4D97-AF65-F5344CB8AC3E}">
        <p14:creationId xmlns:p14="http://schemas.microsoft.com/office/powerpoint/2010/main" val="242699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 Audiences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6445371"/>
              </p:ext>
            </p:extLst>
          </p:nvPr>
        </p:nvGraphicFramePr>
        <p:xfrm>
          <a:off x="899592" y="1268758"/>
          <a:ext cx="7704856" cy="5117403"/>
        </p:xfrm>
        <a:graphic>
          <a:graphicData uri="http://schemas.openxmlformats.org/drawingml/2006/table">
            <a:tbl>
              <a:tblPr firstRow="1" bandRow="1">
                <a:tableStyleId>{5C22544A-7EE6-4342-B048-85BDC9FD1C3A}</a:tableStyleId>
              </a:tblPr>
              <a:tblGrid>
                <a:gridCol w="1963050">
                  <a:extLst>
                    <a:ext uri="{9D8B030D-6E8A-4147-A177-3AD203B41FA5}">
                      <a16:colId xmlns:a16="http://schemas.microsoft.com/office/drawing/2014/main" xmlns="" val="20000"/>
                    </a:ext>
                  </a:extLst>
                </a:gridCol>
                <a:gridCol w="5741806">
                  <a:extLst>
                    <a:ext uri="{9D8B030D-6E8A-4147-A177-3AD203B41FA5}">
                      <a16:colId xmlns:a16="http://schemas.microsoft.com/office/drawing/2014/main" xmlns="" val="20001"/>
                    </a:ext>
                  </a:extLst>
                </a:gridCol>
              </a:tblGrid>
              <a:tr h="275586">
                <a:tc>
                  <a:txBody>
                    <a:bodyPr/>
                    <a:lstStyle/>
                    <a:p>
                      <a:pPr>
                        <a:lnSpc>
                          <a:spcPct val="115000"/>
                        </a:lnSpc>
                        <a:spcAft>
                          <a:spcPts val="0"/>
                        </a:spcAft>
                      </a:pPr>
                      <a:r>
                        <a:rPr lang="en-GB" sz="1600">
                          <a:effectLst/>
                        </a:rPr>
                        <a:t>Audience</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Definition </a:t>
                      </a:r>
                      <a:endParaRPr lang="en-GB" sz="14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751277">
                <a:tc>
                  <a:txBody>
                    <a:bodyPr/>
                    <a:lstStyle/>
                    <a:p>
                      <a:pPr>
                        <a:lnSpc>
                          <a:spcPct val="115000"/>
                        </a:lnSpc>
                        <a:spcAft>
                          <a:spcPts val="0"/>
                        </a:spcAft>
                      </a:pPr>
                      <a:r>
                        <a:rPr lang="en-GB" sz="1600">
                          <a:effectLst/>
                        </a:rPr>
                        <a:t>All Responder Staff</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600" dirty="0">
                          <a:effectLst/>
                        </a:rPr>
                        <a:t>All staff who may be first on scene, deployed to the scene as the incident develops or working remotely from the scene</a:t>
                      </a:r>
                      <a:endParaRPr lang="en-GB"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751277">
                <a:tc>
                  <a:txBody>
                    <a:bodyPr/>
                    <a:lstStyle/>
                    <a:p>
                      <a:pPr>
                        <a:lnSpc>
                          <a:spcPct val="115000"/>
                        </a:lnSpc>
                        <a:spcAft>
                          <a:spcPts val="0"/>
                        </a:spcAft>
                      </a:pPr>
                      <a:r>
                        <a:rPr lang="en-GB" sz="1600">
                          <a:effectLst/>
                        </a:rPr>
                        <a:t>Control Room Staff</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600" dirty="0">
                          <a:effectLst/>
                        </a:rPr>
                        <a:t>All staff who work in a responder organisation control room, emergency rooms, operations room, or equivalent</a:t>
                      </a:r>
                      <a:endParaRPr lang="en-GB"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861052">
                <a:tc>
                  <a:txBody>
                    <a:bodyPr/>
                    <a:lstStyle/>
                    <a:p>
                      <a:pPr>
                        <a:lnSpc>
                          <a:spcPct val="115000"/>
                        </a:lnSpc>
                        <a:spcAft>
                          <a:spcPts val="0"/>
                        </a:spcAft>
                      </a:pPr>
                      <a:r>
                        <a:rPr lang="en-GB" sz="1600">
                          <a:effectLst/>
                        </a:rPr>
                        <a:t>Control Room Command/ Manager/Supervisor</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600" dirty="0">
                          <a:effectLst/>
                        </a:rPr>
                        <a:t>All staff who carry out a command / manging role in a responder organisational control room, emergency room  or equivalent</a:t>
                      </a:r>
                      <a:endParaRPr lang="en-GB"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751277">
                <a:tc>
                  <a:txBody>
                    <a:bodyPr/>
                    <a:lstStyle/>
                    <a:p>
                      <a:pPr>
                        <a:lnSpc>
                          <a:spcPct val="115000"/>
                        </a:lnSpc>
                        <a:spcAft>
                          <a:spcPts val="0"/>
                        </a:spcAft>
                      </a:pPr>
                      <a:r>
                        <a:rPr lang="en-GB" sz="1600">
                          <a:effectLst/>
                        </a:rPr>
                        <a:t>Operational Command</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600" dirty="0">
                          <a:effectLst/>
                        </a:rPr>
                        <a:t>All those who perform an operational command role in relation to incident response</a:t>
                      </a:r>
                      <a:endParaRPr lang="en-GB"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861052">
                <a:tc>
                  <a:txBody>
                    <a:bodyPr/>
                    <a:lstStyle/>
                    <a:p>
                      <a:pPr>
                        <a:lnSpc>
                          <a:spcPct val="115000"/>
                        </a:lnSpc>
                        <a:spcAft>
                          <a:spcPts val="0"/>
                        </a:spcAft>
                      </a:pPr>
                      <a:r>
                        <a:rPr lang="en-GB" sz="1600">
                          <a:effectLst/>
                        </a:rPr>
                        <a:t>Tactical Command</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600" dirty="0">
                          <a:effectLst/>
                        </a:rPr>
                        <a:t>All those who perform an tactical command role in relation to incident response and may be required to attend a Tactical Co-ordinating Group if one is established</a:t>
                      </a:r>
                      <a:endParaRPr lang="en-GB"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861052">
                <a:tc>
                  <a:txBody>
                    <a:bodyPr/>
                    <a:lstStyle/>
                    <a:p>
                      <a:pPr>
                        <a:lnSpc>
                          <a:spcPct val="115000"/>
                        </a:lnSpc>
                        <a:spcAft>
                          <a:spcPts val="0"/>
                        </a:spcAft>
                      </a:pPr>
                      <a:r>
                        <a:rPr lang="en-GB" sz="1600">
                          <a:effectLst/>
                        </a:rPr>
                        <a:t>Strategic Command</a:t>
                      </a:r>
                      <a:endParaRPr lang="en-GB"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600" dirty="0">
                          <a:effectLst/>
                        </a:rPr>
                        <a:t>All those who perform an strategic command role in relation to incident response and may be required to attend a Strategic Co-ordinating Group if one is established</a:t>
                      </a:r>
                      <a:endParaRPr lang="en-GB"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59277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 Interoperability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098218"/>
              </p:ext>
            </p:extLst>
          </p:nvPr>
        </p:nvGraphicFramePr>
        <p:xfrm>
          <a:off x="608893" y="1340769"/>
          <a:ext cx="8113540" cy="5105419"/>
        </p:xfrm>
        <a:graphic>
          <a:graphicData uri="http://schemas.openxmlformats.org/drawingml/2006/table">
            <a:tbl>
              <a:tblPr firstRow="1" bandCol="1"/>
              <a:tblGrid>
                <a:gridCol w="1114259">
                  <a:extLst>
                    <a:ext uri="{9D8B030D-6E8A-4147-A177-3AD203B41FA5}">
                      <a16:colId xmlns:a16="http://schemas.microsoft.com/office/drawing/2014/main" xmlns="" val="20000"/>
                    </a:ext>
                  </a:extLst>
                </a:gridCol>
                <a:gridCol w="81588">
                  <a:extLst>
                    <a:ext uri="{9D8B030D-6E8A-4147-A177-3AD203B41FA5}">
                      <a16:colId xmlns:a16="http://schemas.microsoft.com/office/drawing/2014/main" xmlns="" val="20001"/>
                    </a:ext>
                  </a:extLst>
                </a:gridCol>
                <a:gridCol w="1114259">
                  <a:extLst>
                    <a:ext uri="{9D8B030D-6E8A-4147-A177-3AD203B41FA5}">
                      <a16:colId xmlns:a16="http://schemas.microsoft.com/office/drawing/2014/main" xmlns="" val="20002"/>
                    </a:ext>
                  </a:extLst>
                </a:gridCol>
                <a:gridCol w="1346397">
                  <a:extLst>
                    <a:ext uri="{9D8B030D-6E8A-4147-A177-3AD203B41FA5}">
                      <a16:colId xmlns:a16="http://schemas.microsoft.com/office/drawing/2014/main" xmlns="" val="20003"/>
                    </a:ext>
                  </a:extLst>
                </a:gridCol>
                <a:gridCol w="1485679">
                  <a:extLst>
                    <a:ext uri="{9D8B030D-6E8A-4147-A177-3AD203B41FA5}">
                      <a16:colId xmlns:a16="http://schemas.microsoft.com/office/drawing/2014/main" xmlns="" val="20004"/>
                    </a:ext>
                  </a:extLst>
                </a:gridCol>
                <a:gridCol w="1485679">
                  <a:extLst>
                    <a:ext uri="{9D8B030D-6E8A-4147-A177-3AD203B41FA5}">
                      <a16:colId xmlns:a16="http://schemas.microsoft.com/office/drawing/2014/main" xmlns="" val="20005"/>
                    </a:ext>
                  </a:extLst>
                </a:gridCol>
                <a:gridCol w="1485679">
                  <a:extLst>
                    <a:ext uri="{9D8B030D-6E8A-4147-A177-3AD203B41FA5}">
                      <a16:colId xmlns:a16="http://schemas.microsoft.com/office/drawing/2014/main" xmlns="" val="20006"/>
                    </a:ext>
                  </a:extLst>
                </a:gridCol>
              </a:tblGrid>
              <a:tr h="315065">
                <a:tc gridSpan="7">
                  <a:txBody>
                    <a:bodyPr/>
                    <a:lstStyle/>
                    <a:p>
                      <a:pPr algn="ctr">
                        <a:lnSpc>
                          <a:spcPct val="115000"/>
                        </a:lnSpc>
                        <a:spcAft>
                          <a:spcPts val="0"/>
                        </a:spcAft>
                      </a:pPr>
                      <a:r>
                        <a:rPr lang="en-GB" sz="1400" b="1" dirty="0">
                          <a:solidFill>
                            <a:srgbClr val="FFFFFF"/>
                          </a:solidFill>
                          <a:effectLst/>
                          <a:latin typeface="Calibri"/>
                          <a:ea typeface="Calibri"/>
                          <a:cs typeface="Times New Roman"/>
                        </a:rPr>
                        <a:t>Audiences</a:t>
                      </a:r>
                      <a:endParaRPr lang="en-GB" sz="1050" dirty="0">
                        <a:effectLst/>
                        <a:latin typeface="Calibri"/>
                        <a:ea typeface="Calibri"/>
                        <a:cs typeface="Times New Roman"/>
                      </a:endParaRPr>
                    </a:p>
                  </a:txBody>
                  <a:tcPr marL="56188" marR="5618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634275">
                <a:tc>
                  <a:txBody>
                    <a:bodyPr/>
                    <a:lstStyle/>
                    <a:p>
                      <a:pPr algn="ctr">
                        <a:lnSpc>
                          <a:spcPct val="115000"/>
                        </a:lnSpc>
                        <a:spcAft>
                          <a:spcPts val="0"/>
                        </a:spcAft>
                      </a:pPr>
                      <a:r>
                        <a:rPr lang="en-GB" sz="1100" b="1">
                          <a:solidFill>
                            <a:srgbClr val="FFFFFF"/>
                          </a:solidFill>
                          <a:effectLst/>
                          <a:latin typeface="Calibri"/>
                          <a:ea typeface="Calibri"/>
                          <a:cs typeface="Times New Roman"/>
                        </a:rPr>
                        <a:t>All Responder Staff</a:t>
                      </a:r>
                      <a:endParaRPr lang="en-GB" sz="1050">
                        <a:effectLst/>
                        <a:latin typeface="Calibri"/>
                        <a:ea typeface="Calibri"/>
                        <a:cs typeface="Times New Roman"/>
                      </a:endParaRPr>
                    </a:p>
                  </a:txBody>
                  <a:tcPr marL="56188" marR="56188"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gridSpan="2">
                  <a:txBody>
                    <a:bodyPr/>
                    <a:lstStyle/>
                    <a:p>
                      <a:pPr algn="ctr">
                        <a:lnSpc>
                          <a:spcPct val="115000"/>
                        </a:lnSpc>
                        <a:spcAft>
                          <a:spcPts val="0"/>
                        </a:spcAft>
                      </a:pPr>
                      <a:r>
                        <a:rPr lang="en-GB" sz="1100" b="1">
                          <a:solidFill>
                            <a:srgbClr val="FFFFFF"/>
                          </a:solidFill>
                          <a:effectLst/>
                          <a:latin typeface="Calibri"/>
                          <a:ea typeface="Calibri"/>
                          <a:cs typeface="Times New Roman"/>
                        </a:rPr>
                        <a:t>Control Room Staff</a:t>
                      </a:r>
                      <a:endParaRPr lang="en-GB" sz="1050">
                        <a:effectLst/>
                        <a:latin typeface="Calibri"/>
                        <a:ea typeface="Calibri"/>
                        <a:cs typeface="Times New Roman"/>
                      </a:endParaRPr>
                    </a:p>
                  </a:txBody>
                  <a:tcPr marL="56188" marR="56188"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n-GB"/>
                    </a:p>
                  </a:txBody>
                  <a:tcPr/>
                </a:tc>
                <a:tc>
                  <a:txBody>
                    <a:bodyPr/>
                    <a:lstStyle/>
                    <a:p>
                      <a:pPr algn="ctr">
                        <a:lnSpc>
                          <a:spcPct val="115000"/>
                        </a:lnSpc>
                        <a:spcAft>
                          <a:spcPts val="0"/>
                        </a:spcAft>
                      </a:pPr>
                      <a:r>
                        <a:rPr lang="en-GB" sz="1100" b="1">
                          <a:solidFill>
                            <a:srgbClr val="FFFFFF"/>
                          </a:solidFill>
                          <a:effectLst/>
                          <a:latin typeface="Calibri"/>
                          <a:ea typeface="Calibri"/>
                          <a:cs typeface="Times New Roman"/>
                        </a:rPr>
                        <a:t>Control Room Command/</a:t>
                      </a:r>
                      <a:endParaRPr lang="en-GB" sz="1050">
                        <a:effectLst/>
                        <a:latin typeface="Calibri"/>
                        <a:ea typeface="Calibri"/>
                        <a:cs typeface="Times New Roman"/>
                      </a:endParaRPr>
                    </a:p>
                    <a:p>
                      <a:pPr algn="ctr">
                        <a:lnSpc>
                          <a:spcPct val="115000"/>
                        </a:lnSpc>
                        <a:spcAft>
                          <a:spcPts val="0"/>
                        </a:spcAft>
                      </a:pPr>
                      <a:r>
                        <a:rPr lang="en-GB" sz="1100" b="1">
                          <a:solidFill>
                            <a:srgbClr val="FFFFFF"/>
                          </a:solidFill>
                          <a:effectLst/>
                          <a:latin typeface="Calibri"/>
                          <a:ea typeface="Calibri"/>
                          <a:cs typeface="Times New Roman"/>
                        </a:rPr>
                        <a:t>Manager/Supervisor</a:t>
                      </a:r>
                      <a:endParaRPr lang="en-GB" sz="1050">
                        <a:effectLst/>
                        <a:latin typeface="Calibri"/>
                        <a:ea typeface="Calibri"/>
                        <a:cs typeface="Times New Roman"/>
                      </a:endParaRPr>
                    </a:p>
                  </a:txBody>
                  <a:tcPr marL="56188" marR="56188"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100" b="1" dirty="0">
                          <a:solidFill>
                            <a:srgbClr val="FFFFFF"/>
                          </a:solidFill>
                          <a:effectLst/>
                          <a:latin typeface="Calibri"/>
                          <a:ea typeface="Calibri"/>
                          <a:cs typeface="Times New Roman"/>
                        </a:rPr>
                        <a:t>Operational Command</a:t>
                      </a:r>
                      <a:endParaRPr lang="en-GB" sz="1050" dirty="0">
                        <a:effectLst/>
                        <a:latin typeface="Calibri"/>
                        <a:ea typeface="Calibri"/>
                        <a:cs typeface="Times New Roman"/>
                      </a:endParaRPr>
                    </a:p>
                  </a:txBody>
                  <a:tcPr marL="56188" marR="56188"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100" b="1">
                          <a:solidFill>
                            <a:srgbClr val="FFFFFF"/>
                          </a:solidFill>
                          <a:effectLst/>
                          <a:latin typeface="Calibri"/>
                          <a:ea typeface="Calibri"/>
                          <a:cs typeface="Times New Roman"/>
                        </a:rPr>
                        <a:t>Tactical Command</a:t>
                      </a:r>
                      <a:endParaRPr lang="en-GB" sz="1050">
                        <a:effectLst/>
                        <a:latin typeface="Calibri"/>
                        <a:ea typeface="Calibri"/>
                        <a:cs typeface="Times New Roman"/>
                      </a:endParaRPr>
                    </a:p>
                  </a:txBody>
                  <a:tcPr marL="56188" marR="56188"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GB" sz="1100" b="1">
                          <a:solidFill>
                            <a:srgbClr val="FFFFFF"/>
                          </a:solidFill>
                          <a:effectLst/>
                          <a:latin typeface="Calibri"/>
                          <a:ea typeface="Calibri"/>
                          <a:cs typeface="Times New Roman"/>
                        </a:rPr>
                        <a:t>Strategic Command</a:t>
                      </a:r>
                      <a:endParaRPr lang="en-GB" sz="1050">
                        <a:effectLst/>
                        <a:latin typeface="Calibri"/>
                        <a:ea typeface="Calibri"/>
                        <a:cs typeface="Times New Roman"/>
                      </a:endParaRPr>
                    </a:p>
                  </a:txBody>
                  <a:tcPr marL="56188" marR="56188"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xmlns="" val="10001"/>
                  </a:ext>
                </a:extLst>
              </a:tr>
              <a:tr h="636407">
                <a:tc gridSpan="2">
                  <a:txBody>
                    <a:bodyPr/>
                    <a:lstStyle/>
                    <a:p>
                      <a:pPr>
                        <a:lnSpc>
                          <a:spcPct val="115000"/>
                        </a:lnSpc>
                        <a:spcAft>
                          <a:spcPts val="1000"/>
                        </a:spcAft>
                      </a:pPr>
                      <a:r>
                        <a:rPr lang="en-GB" sz="1100">
                          <a:effectLst/>
                          <a:latin typeface="Calibri"/>
                          <a:ea typeface="Calibri"/>
                          <a:cs typeface="Times New Roman"/>
                        </a:rPr>
                        <a:t>Define interoperability</a:t>
                      </a:r>
                      <a:endParaRPr lang="en-GB" sz="1050">
                        <a:effectLst/>
                        <a:latin typeface="Calibri"/>
                        <a:ea typeface="Calibri"/>
                        <a:cs typeface="Times New Roman"/>
                      </a:endParaRPr>
                    </a:p>
                  </a:txBody>
                  <a:tcPr marL="56188" marR="561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GB"/>
                    </a:p>
                  </a:txBody>
                  <a:tcPr/>
                </a:tc>
                <a:tc>
                  <a:txBody>
                    <a:bodyPr/>
                    <a:lstStyle/>
                    <a:p>
                      <a:pPr>
                        <a:lnSpc>
                          <a:spcPct val="115000"/>
                        </a:lnSpc>
                        <a:spcAft>
                          <a:spcPts val="1000"/>
                        </a:spcAft>
                      </a:pPr>
                      <a:r>
                        <a:rPr lang="en-GB" sz="1100">
                          <a:effectLst/>
                          <a:latin typeface="Calibri"/>
                          <a:ea typeface="Calibri"/>
                          <a:cs typeface="Times New Roman"/>
                        </a:rPr>
                        <a:t>Define interoperability</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dirty="0">
                          <a:effectLst/>
                          <a:latin typeface="Calibri"/>
                          <a:ea typeface="Calibri"/>
                          <a:cs typeface="Times New Roman"/>
                        </a:rPr>
                        <a:t>Define interoperability</a:t>
                      </a:r>
                      <a:endParaRPr lang="en-GB" sz="1050" dirty="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Define interoperability</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Define interoperability</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Define interoperability</a:t>
                      </a:r>
                      <a:endParaRPr lang="en-GB" sz="1050">
                        <a:effectLst/>
                        <a:latin typeface="Calibri"/>
                        <a:ea typeface="Calibri"/>
                        <a:cs typeface="Times New Roman"/>
                      </a:endParaRPr>
                    </a:p>
                  </a:txBody>
                  <a:tcPr marL="56188" marR="561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2"/>
                  </a:ext>
                </a:extLst>
              </a:tr>
              <a:tr h="1057126">
                <a:tc gridSpan="2">
                  <a:txBody>
                    <a:bodyPr/>
                    <a:lstStyle/>
                    <a:p>
                      <a:pPr>
                        <a:lnSpc>
                          <a:spcPct val="115000"/>
                        </a:lnSpc>
                        <a:spcAft>
                          <a:spcPts val="1000"/>
                        </a:spcAft>
                      </a:pPr>
                      <a:r>
                        <a:rPr lang="en-GB" sz="1100">
                          <a:effectLst/>
                          <a:latin typeface="Calibri"/>
                          <a:ea typeface="Calibri"/>
                          <a:cs typeface="Times New Roman"/>
                        </a:rPr>
                        <a:t>Explain why it is important organisations work together at incidents</a:t>
                      </a:r>
                      <a:endParaRPr lang="en-GB" sz="1050">
                        <a:effectLst/>
                        <a:latin typeface="Calibri"/>
                        <a:ea typeface="Calibri"/>
                        <a:cs typeface="Times New Roman"/>
                      </a:endParaRPr>
                    </a:p>
                  </a:txBody>
                  <a:tcPr marL="56188" marR="561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GB"/>
                    </a:p>
                  </a:txBody>
                  <a:tcPr/>
                </a:tc>
                <a:tc>
                  <a:txBody>
                    <a:bodyPr/>
                    <a:lstStyle/>
                    <a:p>
                      <a:pPr>
                        <a:lnSpc>
                          <a:spcPct val="115000"/>
                        </a:lnSpc>
                        <a:spcAft>
                          <a:spcPts val="1000"/>
                        </a:spcAft>
                      </a:pPr>
                      <a:r>
                        <a:rPr lang="en-GB" sz="1100">
                          <a:effectLst/>
                          <a:latin typeface="Calibri"/>
                          <a:ea typeface="Calibri"/>
                          <a:cs typeface="Times New Roman"/>
                        </a:rPr>
                        <a:t>Explain why it is important organisations work together at incidents</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Explain why it is important organisations work together at incidents</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Explain why it is important organisations work together at incidents</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Explain why it is important organisations work together at incidents</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Explain why it is important organisations work together at incidents</a:t>
                      </a:r>
                      <a:endParaRPr lang="en-GB" sz="1050">
                        <a:effectLst/>
                        <a:latin typeface="Calibri"/>
                        <a:ea typeface="Calibri"/>
                        <a:cs typeface="Times New Roman"/>
                      </a:endParaRPr>
                    </a:p>
                  </a:txBody>
                  <a:tcPr marL="56188" marR="561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3"/>
                  </a:ext>
                </a:extLst>
              </a:tr>
              <a:tr h="634275">
                <a:tc gridSpan="2">
                  <a:txBody>
                    <a:bodyPr/>
                    <a:lstStyle/>
                    <a:p>
                      <a:pPr>
                        <a:lnSpc>
                          <a:spcPct val="115000"/>
                        </a:lnSpc>
                        <a:spcAft>
                          <a:spcPts val="1000"/>
                        </a:spcAft>
                      </a:pPr>
                      <a:r>
                        <a:rPr lang="en-GB" sz="1100">
                          <a:effectLst/>
                          <a:latin typeface="Calibri"/>
                          <a:ea typeface="Calibri"/>
                          <a:cs typeface="Times New Roman"/>
                        </a:rPr>
                        <a:t> </a:t>
                      </a:r>
                      <a:endParaRPr lang="en-GB" sz="1050">
                        <a:effectLst/>
                        <a:latin typeface="Calibri"/>
                        <a:ea typeface="Calibri"/>
                        <a:cs typeface="Times New Roman"/>
                      </a:endParaRPr>
                    </a:p>
                  </a:txBody>
                  <a:tcPr marL="56188" marR="561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GB"/>
                    </a:p>
                  </a:txBody>
                  <a:tcPr/>
                </a:tc>
                <a:tc>
                  <a:txBody>
                    <a:bodyPr/>
                    <a:lstStyle/>
                    <a:p>
                      <a:pPr>
                        <a:lnSpc>
                          <a:spcPct val="115000"/>
                        </a:lnSpc>
                        <a:spcAft>
                          <a:spcPts val="1000"/>
                        </a:spcAft>
                      </a:pPr>
                      <a:r>
                        <a:rPr lang="en-GB" sz="1100">
                          <a:effectLst/>
                          <a:latin typeface="Calibri"/>
                          <a:ea typeface="Calibri"/>
                          <a:cs typeface="Times New Roman"/>
                        </a:rPr>
                        <a:t> </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Describe the JESIP Joint Doctrine guidance and how to access it</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Describe the JESIP Joint Doctrine guidance and how to access it</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Describe the JESIP Joint Doctrine guidance and how to access it.</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Describe the JESIP Joint Doctrine guidance and how to access it</a:t>
                      </a:r>
                      <a:endParaRPr lang="en-GB" sz="1050">
                        <a:effectLst/>
                        <a:latin typeface="Calibri"/>
                        <a:ea typeface="Calibri"/>
                        <a:cs typeface="Times New Roman"/>
                      </a:endParaRPr>
                    </a:p>
                  </a:txBody>
                  <a:tcPr marL="56188" marR="561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4"/>
                  </a:ext>
                </a:extLst>
              </a:tr>
              <a:tr h="845701">
                <a:tc gridSpan="2">
                  <a:txBody>
                    <a:bodyPr/>
                    <a:lstStyle/>
                    <a:p>
                      <a:pPr>
                        <a:lnSpc>
                          <a:spcPct val="115000"/>
                        </a:lnSpc>
                        <a:spcAft>
                          <a:spcPts val="1000"/>
                        </a:spcAft>
                      </a:pPr>
                      <a:r>
                        <a:rPr lang="en-GB" sz="1100">
                          <a:effectLst/>
                          <a:latin typeface="Calibri"/>
                          <a:ea typeface="Calibri"/>
                          <a:cs typeface="Times New Roman"/>
                        </a:rPr>
                        <a:t>Demonstrate an awareness of the JESIP mobile application</a:t>
                      </a:r>
                      <a:endParaRPr lang="en-GB" sz="1050">
                        <a:effectLst/>
                        <a:latin typeface="Calibri"/>
                        <a:ea typeface="Calibri"/>
                        <a:cs typeface="Times New Roman"/>
                      </a:endParaRPr>
                    </a:p>
                  </a:txBody>
                  <a:tcPr marL="56188" marR="561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GB"/>
                    </a:p>
                  </a:txBody>
                  <a:tcPr/>
                </a:tc>
                <a:tc>
                  <a:txBody>
                    <a:bodyPr/>
                    <a:lstStyle/>
                    <a:p>
                      <a:pPr>
                        <a:lnSpc>
                          <a:spcPct val="115000"/>
                        </a:lnSpc>
                        <a:spcAft>
                          <a:spcPts val="1000"/>
                        </a:spcAft>
                      </a:pPr>
                      <a:r>
                        <a:rPr lang="en-GB" sz="1100">
                          <a:effectLst/>
                          <a:latin typeface="Calibri"/>
                          <a:ea typeface="Calibri"/>
                          <a:cs typeface="Times New Roman"/>
                        </a:rPr>
                        <a:t>Demonstrate an awareness of the JESIP mobile application</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Demonstrate an awareness of the JESIP mobile application</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Demonstrate an awareness of the JESIP mobile application</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Demonstrate an awareness of the JESIP mobile application</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Demonstrate an awareness of the JESIP mobile application</a:t>
                      </a:r>
                      <a:endParaRPr lang="en-GB" sz="1050">
                        <a:effectLst/>
                        <a:latin typeface="Calibri"/>
                        <a:ea typeface="Calibri"/>
                        <a:cs typeface="Times New Roman"/>
                      </a:endParaRPr>
                    </a:p>
                  </a:txBody>
                  <a:tcPr marL="56188" marR="561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5"/>
                  </a:ext>
                </a:extLst>
              </a:tr>
              <a:tr h="845701">
                <a:tc gridSpan="2">
                  <a:txBody>
                    <a:bodyPr/>
                    <a:lstStyle/>
                    <a:p>
                      <a:pPr>
                        <a:lnSpc>
                          <a:spcPct val="115000"/>
                        </a:lnSpc>
                        <a:spcAft>
                          <a:spcPts val="1000"/>
                        </a:spcAft>
                      </a:pPr>
                      <a:r>
                        <a:rPr lang="en-GB" sz="1100">
                          <a:effectLst/>
                          <a:latin typeface="Calibri"/>
                          <a:ea typeface="Calibri"/>
                          <a:cs typeface="Times New Roman"/>
                        </a:rPr>
                        <a:t>List the five principles for joint working </a:t>
                      </a:r>
                      <a:endParaRPr lang="en-GB" sz="1050">
                        <a:effectLst/>
                        <a:latin typeface="Calibri"/>
                        <a:ea typeface="Calibri"/>
                        <a:cs typeface="Times New Roman"/>
                      </a:endParaRPr>
                    </a:p>
                  </a:txBody>
                  <a:tcPr marL="56188" marR="5618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en-GB"/>
                    </a:p>
                  </a:txBody>
                  <a:tcPr/>
                </a:tc>
                <a:tc>
                  <a:txBody>
                    <a:bodyPr/>
                    <a:lstStyle/>
                    <a:p>
                      <a:pPr>
                        <a:lnSpc>
                          <a:spcPct val="115000"/>
                        </a:lnSpc>
                        <a:spcAft>
                          <a:spcPts val="1000"/>
                        </a:spcAft>
                      </a:pPr>
                      <a:r>
                        <a:rPr lang="en-GB" sz="1100">
                          <a:effectLst/>
                          <a:latin typeface="Calibri"/>
                          <a:ea typeface="Calibri"/>
                          <a:cs typeface="Times New Roman"/>
                        </a:rPr>
                        <a:t>List the five principles for joint working </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Describe the five principles for joint working and why they are important</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a:effectLst/>
                          <a:latin typeface="Calibri"/>
                          <a:ea typeface="Calibri"/>
                          <a:cs typeface="Times New Roman"/>
                        </a:rPr>
                        <a:t>Describe the five principles for joint working and why they are important</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1000"/>
                        </a:spcAft>
                      </a:pPr>
                      <a:r>
                        <a:rPr lang="en-GB" sz="1100">
                          <a:effectLst/>
                          <a:latin typeface="Calibri"/>
                          <a:ea typeface="Calibri"/>
                          <a:cs typeface="Times New Roman"/>
                        </a:rPr>
                        <a:t>Describe the five principles for joint working and why they are important</a:t>
                      </a:r>
                      <a:endParaRPr lang="en-GB" sz="1050">
                        <a:effectLst/>
                        <a:latin typeface="Calibri"/>
                        <a:ea typeface="Calibri"/>
                        <a:cs typeface="Times New Roman"/>
                      </a:endParaRPr>
                    </a:p>
                  </a:txBody>
                  <a:tcPr marL="56188" marR="5618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1000"/>
                        </a:spcAft>
                      </a:pPr>
                      <a:r>
                        <a:rPr lang="en-GB" sz="1100" dirty="0">
                          <a:effectLst/>
                          <a:latin typeface="Calibri"/>
                          <a:ea typeface="Calibri"/>
                          <a:cs typeface="Times New Roman"/>
                        </a:rPr>
                        <a:t>Describe the five principles for joint working and why they are important</a:t>
                      </a:r>
                      <a:endParaRPr lang="en-GB" sz="1050" dirty="0">
                        <a:effectLst/>
                        <a:latin typeface="Calibri"/>
                        <a:ea typeface="Calibri"/>
                        <a:cs typeface="Times New Roman"/>
                      </a:endParaRPr>
                    </a:p>
                  </a:txBody>
                  <a:tcPr marL="56188" marR="5618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83260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Staff Awareness</a:t>
            </a:r>
            <a:endParaRPr lang="en-GB" dirty="0"/>
          </a:p>
        </p:txBody>
      </p:sp>
      <p:sp>
        <p:nvSpPr>
          <p:cNvPr id="3" name="Content Placeholder 2"/>
          <p:cNvSpPr>
            <a:spLocks noGrp="1"/>
          </p:cNvSpPr>
          <p:nvPr>
            <p:ph idx="1"/>
          </p:nvPr>
        </p:nvSpPr>
        <p:spPr/>
        <p:txBody>
          <a:bodyPr/>
          <a:lstStyle/>
          <a:p>
            <a:r>
              <a:rPr lang="en-GB" dirty="0" smtClean="0"/>
              <a:t>Support learning </a:t>
            </a:r>
            <a:r>
              <a:rPr lang="en-GB" dirty="0"/>
              <a:t>o</a:t>
            </a:r>
            <a:r>
              <a:rPr lang="en-GB" dirty="0" smtClean="0"/>
              <a:t>utcomes</a:t>
            </a:r>
          </a:p>
          <a:p>
            <a:r>
              <a:rPr lang="en-GB" dirty="0" smtClean="0"/>
              <a:t>Awareness not training</a:t>
            </a:r>
          </a:p>
          <a:p>
            <a:r>
              <a:rPr lang="en-GB" dirty="0" smtClean="0"/>
              <a:t>Two delivery methods, One set of outcomes</a:t>
            </a:r>
          </a:p>
          <a:p>
            <a:pPr lvl="1"/>
            <a:r>
              <a:rPr lang="en-GB" dirty="0" smtClean="0"/>
              <a:t>E-learning</a:t>
            </a:r>
          </a:p>
          <a:p>
            <a:pPr lvl="1"/>
            <a:r>
              <a:rPr lang="en-GB" dirty="0" smtClean="0"/>
              <a:t>Classroom</a:t>
            </a:r>
          </a:p>
          <a:p>
            <a:r>
              <a:rPr lang="en-GB" dirty="0" smtClean="0"/>
              <a:t>Owned by JE</a:t>
            </a:r>
          </a:p>
          <a:p>
            <a:r>
              <a:rPr lang="en-GB" dirty="0" smtClean="0"/>
              <a:t>Available from our website</a:t>
            </a:r>
          </a:p>
          <a:p>
            <a:endParaRPr lang="en-GB" dirty="0" smtClean="0"/>
          </a:p>
          <a:p>
            <a:endParaRPr lang="en-GB" dirty="0"/>
          </a:p>
        </p:txBody>
      </p:sp>
    </p:spTree>
    <p:extLst>
      <p:ext uri="{BB962C8B-B14F-4D97-AF65-F5344CB8AC3E}">
        <p14:creationId xmlns:p14="http://schemas.microsoft.com/office/powerpoint/2010/main" val="386464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Staff Awareness On-Line</a:t>
            </a:r>
            <a:endParaRPr lang="en-GB" dirty="0"/>
          </a:p>
        </p:txBody>
      </p:sp>
      <p:sp>
        <p:nvSpPr>
          <p:cNvPr id="3" name="Content Placeholder 2"/>
          <p:cNvSpPr>
            <a:spLocks noGrp="1"/>
          </p:cNvSpPr>
          <p:nvPr>
            <p:ph idx="1"/>
          </p:nvPr>
        </p:nvSpPr>
        <p:spPr/>
        <p:txBody>
          <a:bodyPr>
            <a:normAutofit fontScale="92500"/>
          </a:bodyPr>
          <a:lstStyle/>
          <a:p>
            <a:pPr marL="0" indent="0">
              <a:buNone/>
            </a:pPr>
            <a:endParaRPr lang="en-GB" dirty="0"/>
          </a:p>
          <a:p>
            <a:r>
              <a:rPr lang="en-GB" dirty="0" smtClean="0"/>
              <a:t>Approximately 40 to 60 minutes</a:t>
            </a:r>
          </a:p>
          <a:p>
            <a:r>
              <a:rPr lang="en-GB" dirty="0" smtClean="0"/>
              <a:t>SCORM 1.2 and 2004 Versions </a:t>
            </a:r>
          </a:p>
          <a:p>
            <a:r>
              <a:rPr lang="en-GB" dirty="0" smtClean="0"/>
              <a:t>HTML version</a:t>
            </a:r>
          </a:p>
          <a:p>
            <a:r>
              <a:rPr lang="en-GB" dirty="0" smtClean="0"/>
              <a:t>Hosted HTML version</a:t>
            </a:r>
          </a:p>
          <a:p>
            <a:r>
              <a:rPr lang="en-GB" dirty="0" smtClean="0"/>
              <a:t>Quiz (not exam) in SCORM, HTML and on Paper</a:t>
            </a:r>
          </a:p>
          <a:p>
            <a:r>
              <a:rPr lang="en-GB" dirty="0" smtClean="0"/>
              <a:t>Free to use</a:t>
            </a:r>
          </a:p>
          <a:p>
            <a:r>
              <a:rPr lang="en-GB" dirty="0" smtClean="0"/>
              <a:t>ADD HYPERLINK </a:t>
            </a:r>
          </a:p>
          <a:p>
            <a:endParaRPr lang="en-GB" dirty="0" smtClean="0"/>
          </a:p>
          <a:p>
            <a:endParaRPr lang="en-GB" dirty="0" smtClean="0"/>
          </a:p>
          <a:p>
            <a:endParaRPr lang="en-GB" dirty="0"/>
          </a:p>
        </p:txBody>
      </p:sp>
    </p:spTree>
    <p:extLst>
      <p:ext uri="{BB962C8B-B14F-4D97-AF65-F5344CB8AC3E}">
        <p14:creationId xmlns:p14="http://schemas.microsoft.com/office/powerpoint/2010/main" val="15172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Learning</a:t>
            </a:r>
            <a:endParaRPr lang="en-GB" dirty="0"/>
          </a:p>
        </p:txBody>
      </p:sp>
      <p:pic>
        <p:nvPicPr>
          <p:cNvPr id="4" name="Content Placeholder 3"/>
          <p:cNvPicPr>
            <a:picLocks noGrp="1" noChangeAspect="1"/>
          </p:cNvPicPr>
          <p:nvPr>
            <p:ph idx="1"/>
          </p:nvPr>
        </p:nvPicPr>
        <p:blipFill>
          <a:blip r:embed="rId2"/>
          <a:stretch>
            <a:fillRect/>
          </a:stretch>
        </p:blipFill>
        <p:spPr>
          <a:xfrm>
            <a:off x="-1980728" y="3212976"/>
            <a:ext cx="8050085" cy="4675658"/>
          </a:xfrm>
          <a:prstGeom prst="rect">
            <a:avLst/>
          </a:prstGeom>
        </p:spPr>
      </p:pic>
    </p:spTree>
    <p:extLst>
      <p:ext uri="{BB962C8B-B14F-4D97-AF65-F5344CB8AC3E}">
        <p14:creationId xmlns:p14="http://schemas.microsoft.com/office/powerpoint/2010/main" val="393013741"/>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Staff Awareness Classroom</a:t>
            </a:r>
            <a:endParaRPr lang="en-GB" dirty="0"/>
          </a:p>
        </p:txBody>
      </p:sp>
      <p:sp>
        <p:nvSpPr>
          <p:cNvPr id="3" name="Content Placeholder 2"/>
          <p:cNvSpPr>
            <a:spLocks noGrp="1"/>
          </p:cNvSpPr>
          <p:nvPr>
            <p:ph idx="1"/>
          </p:nvPr>
        </p:nvSpPr>
        <p:spPr/>
        <p:txBody>
          <a:bodyPr/>
          <a:lstStyle/>
          <a:p>
            <a:r>
              <a:rPr lang="en-GB" dirty="0" smtClean="0"/>
              <a:t>Delivers the same Learning Outcomes as the on line product</a:t>
            </a:r>
          </a:p>
          <a:p>
            <a:r>
              <a:rPr lang="en-GB" dirty="0" smtClean="0"/>
              <a:t>PowerPoint with notes</a:t>
            </a:r>
          </a:p>
          <a:p>
            <a:r>
              <a:rPr lang="en-GB" dirty="0" smtClean="0"/>
              <a:t>Recommended  deliverer specification </a:t>
            </a:r>
          </a:p>
          <a:p>
            <a:r>
              <a:rPr lang="en-GB" dirty="0" smtClean="0"/>
              <a:t>Paper quiz for knowledge check</a:t>
            </a:r>
          </a:p>
          <a:p>
            <a:r>
              <a:rPr lang="en-GB" dirty="0" smtClean="0"/>
              <a:t>Designed to take less than an hour</a:t>
            </a:r>
          </a:p>
          <a:p>
            <a:r>
              <a:rPr lang="en-GB" dirty="0"/>
              <a:t>ADD HYPERLINK </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85908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Introducing JESIP</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563398"/>
            <a:ext cx="5184575" cy="4032448"/>
          </a:xfrm>
          <a:prstGeom prst="rect">
            <a:avLst/>
          </a:prstGeom>
        </p:spPr>
      </p:pic>
      <p:sp>
        <p:nvSpPr>
          <p:cNvPr id="7" name="TextBox 6"/>
          <p:cNvSpPr txBox="1"/>
          <p:nvPr/>
        </p:nvSpPr>
        <p:spPr>
          <a:xfrm>
            <a:off x="6086537" y="1978095"/>
            <a:ext cx="2820278" cy="3170099"/>
          </a:xfrm>
          <a:prstGeom prst="rect">
            <a:avLst/>
          </a:prstGeom>
          <a:noFill/>
        </p:spPr>
        <p:txBody>
          <a:bodyPr wrap="square" rtlCol="0">
            <a:spAutoFit/>
          </a:bodyPr>
          <a:lstStyle/>
          <a:p>
            <a:r>
              <a:rPr lang="en-GB" sz="2000" dirty="0" smtClean="0">
                <a:solidFill>
                  <a:prstClr val="black"/>
                </a:solidFill>
              </a:rPr>
              <a:t>JESIP began with a focus on the blue light emergency services. It developed to include all emergency responders. Today these principles apply to </a:t>
            </a:r>
            <a:r>
              <a:rPr lang="en-GB" sz="2000" b="1" dirty="0" smtClean="0">
                <a:solidFill>
                  <a:prstClr val="black"/>
                </a:solidFill>
              </a:rPr>
              <a:t>all </a:t>
            </a:r>
            <a:r>
              <a:rPr lang="en-GB" sz="2000" dirty="0" smtClean="0">
                <a:solidFill>
                  <a:prstClr val="black"/>
                </a:solidFill>
              </a:rPr>
              <a:t>agencies involved in some way in responding to incidents in the UK. </a:t>
            </a:r>
            <a:endParaRPr lang="en-GB" sz="2000" dirty="0">
              <a:solidFill>
                <a:prstClr val="black"/>
              </a:solidFill>
            </a:endParaRPr>
          </a:p>
        </p:txBody>
      </p:sp>
    </p:spTree>
    <p:custDataLst>
      <p:tags r:id="rId1"/>
    </p:custDataLst>
    <p:extLst>
      <p:ext uri="{BB962C8B-B14F-4D97-AF65-F5344CB8AC3E}">
        <p14:creationId xmlns:p14="http://schemas.microsoft.com/office/powerpoint/2010/main" val="3722067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M/ETHANE </a:t>
            </a:r>
            <a:endParaRPr lang="en-GB" dirty="0"/>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8024" y="1484784"/>
            <a:ext cx="3782074" cy="4536504"/>
          </a:xfrm>
          <a:prstGeom prst="rect">
            <a:avLst/>
          </a:prstGeom>
        </p:spPr>
      </p:pic>
      <p:pic>
        <p:nvPicPr>
          <p:cNvPr id="3" name="Methane report">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059832" y="5431401"/>
            <a:ext cx="609600" cy="6096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632" y="1340768"/>
            <a:ext cx="2728186" cy="3833706"/>
          </a:xfrm>
          <a:prstGeom prst="rect">
            <a:avLst/>
          </a:prstGeom>
        </p:spPr>
      </p:pic>
    </p:spTree>
    <p:custDataLst>
      <p:tags r:id="rId1"/>
    </p:custDataLst>
    <p:extLst>
      <p:ext uri="{BB962C8B-B14F-4D97-AF65-F5344CB8AC3E}">
        <p14:creationId xmlns:p14="http://schemas.microsoft.com/office/powerpoint/2010/main" val="2749438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4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2926" t="7587" r="32761" b="5685"/>
          <a:stretch/>
        </p:blipFill>
        <p:spPr>
          <a:xfrm>
            <a:off x="2771800" y="548680"/>
            <a:ext cx="4104456" cy="583264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2819816112"/>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Training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National Product Simplification</a:t>
            </a:r>
          </a:p>
          <a:p>
            <a:r>
              <a:rPr lang="en-GB" dirty="0" smtClean="0"/>
              <a:t>Localisation</a:t>
            </a:r>
          </a:p>
          <a:p>
            <a:r>
              <a:rPr lang="en-GB" dirty="0" smtClean="0"/>
              <a:t>Local train the trainer</a:t>
            </a:r>
          </a:p>
          <a:p>
            <a:r>
              <a:rPr lang="en-GB" dirty="0" smtClean="0"/>
              <a:t>One Product for initial and refresher training</a:t>
            </a:r>
          </a:p>
          <a:p>
            <a:r>
              <a:rPr lang="en-GB" dirty="0" smtClean="0"/>
              <a:t>Tactical and Operational Commanders</a:t>
            </a:r>
          </a:p>
          <a:p>
            <a:r>
              <a:rPr lang="en-GB" dirty="0" smtClean="0"/>
              <a:t>One handbook</a:t>
            </a:r>
          </a:p>
          <a:p>
            <a:r>
              <a:rPr lang="en-GB" dirty="0" smtClean="0"/>
              <a:t>Simplified pre-course work</a:t>
            </a:r>
          </a:p>
          <a:p>
            <a:r>
              <a:rPr lang="en-GB" dirty="0" smtClean="0"/>
              <a:t>Owned by College of Policing</a:t>
            </a:r>
          </a:p>
          <a:p>
            <a:r>
              <a:rPr lang="en-GB" dirty="0" smtClean="0"/>
              <a:t>NCALT for definitive version   (mirror on our website)</a:t>
            </a:r>
          </a:p>
        </p:txBody>
      </p:sp>
    </p:spTree>
    <p:extLst>
      <p:ext uri="{BB962C8B-B14F-4D97-AF65-F5344CB8AC3E}">
        <p14:creationId xmlns:p14="http://schemas.microsoft.com/office/powerpoint/2010/main" val="95930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Objectives</a:t>
            </a:r>
            <a:endParaRPr lang="en-GB" dirty="0"/>
          </a:p>
        </p:txBody>
      </p:sp>
      <p:sp>
        <p:nvSpPr>
          <p:cNvPr id="3" name="Content Placeholder 2"/>
          <p:cNvSpPr>
            <a:spLocks noGrp="1"/>
          </p:cNvSpPr>
          <p:nvPr>
            <p:ph idx="1"/>
          </p:nvPr>
        </p:nvSpPr>
        <p:spPr/>
        <p:txBody>
          <a:bodyPr>
            <a:normAutofit/>
          </a:bodyPr>
          <a:lstStyle/>
          <a:p>
            <a:r>
              <a:rPr lang="en-GB" dirty="0" smtClean="0"/>
              <a:t>Development Path</a:t>
            </a:r>
          </a:p>
          <a:p>
            <a:r>
              <a:rPr lang="en-GB" dirty="0" smtClean="0"/>
              <a:t>Training Framework</a:t>
            </a:r>
          </a:p>
          <a:p>
            <a:r>
              <a:rPr lang="en-GB" dirty="0" smtClean="0"/>
              <a:t>Access to Resources</a:t>
            </a:r>
          </a:p>
          <a:p>
            <a:r>
              <a:rPr lang="en-GB" dirty="0" smtClean="0"/>
              <a:t>Learning Outcomes</a:t>
            </a:r>
          </a:p>
          <a:p>
            <a:r>
              <a:rPr lang="en-GB" dirty="0" smtClean="0"/>
              <a:t>All Staff Awareness</a:t>
            </a:r>
          </a:p>
          <a:p>
            <a:r>
              <a:rPr lang="en-GB" dirty="0" smtClean="0"/>
              <a:t>Command Training</a:t>
            </a:r>
          </a:p>
          <a:p>
            <a:r>
              <a:rPr lang="en-GB" dirty="0" smtClean="0"/>
              <a:t>Control Rooms</a:t>
            </a:r>
          </a:p>
          <a:p>
            <a:endParaRPr lang="en-GB" dirty="0" smtClean="0"/>
          </a:p>
          <a:p>
            <a:endParaRPr lang="en-GB" dirty="0"/>
          </a:p>
        </p:txBody>
      </p:sp>
    </p:spTree>
    <p:extLst>
      <p:ext uri="{BB962C8B-B14F-4D97-AF65-F5344CB8AC3E}">
        <p14:creationId xmlns:p14="http://schemas.microsoft.com/office/powerpoint/2010/main" val="36022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564279" y="2105803"/>
            <a:ext cx="1256193" cy="1385206"/>
            <a:chOff x="6997794" y="1438955"/>
            <a:chExt cx="1256193" cy="1385206"/>
          </a:xfrm>
        </p:grpSpPr>
        <p:sp>
          <p:nvSpPr>
            <p:cNvPr id="9" name="Rectangle 72"/>
            <p:cNvSpPr>
              <a:spLocks noChangeAspect="1"/>
            </p:cNvSpPr>
            <p:nvPr/>
          </p:nvSpPr>
          <p:spPr>
            <a:xfrm>
              <a:off x="6997794" y="1438955"/>
              <a:ext cx="1256193" cy="1385206"/>
            </a:xfrm>
            <a:custGeom>
              <a:avLst/>
              <a:gdLst/>
              <a:ahLst/>
              <a:cxnLst/>
              <a:rect l="l" t="t" r="r" b="b"/>
              <a:pathLst>
                <a:path w="1057497" h="1080120">
                  <a:moveTo>
                    <a:pt x="0" y="0"/>
                  </a:moveTo>
                  <a:lnTo>
                    <a:pt x="1057497" y="0"/>
                  </a:lnTo>
                  <a:lnTo>
                    <a:pt x="1057497" y="1080120"/>
                  </a:lnTo>
                  <a:lnTo>
                    <a:pt x="653881" y="1080120"/>
                  </a:lnTo>
                  <a:lnTo>
                    <a:pt x="666118" y="1014797"/>
                  </a:lnTo>
                  <a:cubicBezTo>
                    <a:pt x="666118" y="914964"/>
                    <a:pt x="599551" y="834033"/>
                    <a:pt x="517437" y="834033"/>
                  </a:cubicBezTo>
                  <a:cubicBezTo>
                    <a:pt x="435323" y="834033"/>
                    <a:pt x="368756" y="914964"/>
                    <a:pt x="368756" y="1014797"/>
                  </a:cubicBezTo>
                  <a:cubicBezTo>
                    <a:pt x="368756" y="1038101"/>
                    <a:pt x="372384" y="1060376"/>
                    <a:pt x="380994" y="1080120"/>
                  </a:cubicBezTo>
                  <a:lnTo>
                    <a:pt x="0" y="1080120"/>
                  </a:lnTo>
                  <a:lnTo>
                    <a:pt x="0" y="689390"/>
                  </a:lnTo>
                  <a:cubicBezTo>
                    <a:pt x="29378" y="711344"/>
                    <a:pt x="68128" y="723190"/>
                    <a:pt x="110242" y="723190"/>
                  </a:cubicBezTo>
                  <a:cubicBezTo>
                    <a:pt x="210075" y="723190"/>
                    <a:pt x="291006" y="656623"/>
                    <a:pt x="291006" y="574509"/>
                  </a:cubicBezTo>
                  <a:cubicBezTo>
                    <a:pt x="291006" y="492395"/>
                    <a:pt x="210075" y="425828"/>
                    <a:pt x="110242" y="425828"/>
                  </a:cubicBezTo>
                  <a:cubicBezTo>
                    <a:pt x="68128" y="425828"/>
                    <a:pt x="29378" y="437674"/>
                    <a:pt x="0" y="459628"/>
                  </a:cubicBez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216000" rIns="0" rtlCol="0" anchor="ctr">
              <a:flatTx/>
            </a:bodyPr>
            <a:lstStyle/>
            <a:p>
              <a:pPr algn="ctr"/>
              <a:endParaRPr lang="en-GB" sz="1400" b="1" dirty="0">
                <a:solidFill>
                  <a:schemeClr val="bg1"/>
                </a:solidFill>
              </a:endParaRPr>
            </a:p>
          </p:txBody>
        </p:sp>
        <p:sp>
          <p:nvSpPr>
            <p:cNvPr id="21" name="Rectangle 20"/>
            <p:cNvSpPr>
              <a:spLocks noChangeAspect="1"/>
            </p:cNvSpPr>
            <p:nvPr/>
          </p:nvSpPr>
          <p:spPr>
            <a:xfrm>
              <a:off x="7164288"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Voluntary</a:t>
              </a:r>
              <a:br>
                <a:rPr lang="en-GB" sz="1400" b="1" dirty="0" smtClean="0">
                  <a:solidFill>
                    <a:schemeClr val="bg1"/>
                  </a:solidFill>
                </a:rPr>
              </a:br>
              <a:r>
                <a:rPr lang="en-GB" sz="1400" b="1" dirty="0" smtClean="0">
                  <a:solidFill>
                    <a:schemeClr val="bg1"/>
                  </a:solidFill>
                </a:rPr>
                <a:t>Sector</a:t>
              </a:r>
              <a:endParaRPr lang="en-GB" sz="1400" b="1" dirty="0">
                <a:solidFill>
                  <a:schemeClr val="bg1"/>
                </a:solidFill>
              </a:endParaRPr>
            </a:p>
          </p:txBody>
        </p:sp>
      </p:grpSp>
      <p:grpSp>
        <p:nvGrpSpPr>
          <p:cNvPr id="42" name="Group 41"/>
          <p:cNvGrpSpPr/>
          <p:nvPr/>
        </p:nvGrpSpPr>
        <p:grpSpPr>
          <a:xfrm>
            <a:off x="6204779" y="2105803"/>
            <a:ext cx="1628750" cy="1385206"/>
            <a:chOff x="5714603" y="1438955"/>
            <a:chExt cx="1628750" cy="1385206"/>
          </a:xfrm>
        </p:grpSpPr>
        <p:sp>
          <p:nvSpPr>
            <p:cNvPr id="8" name="Rectangle 93"/>
            <p:cNvSpPr>
              <a:spLocks noChangeAspect="1"/>
            </p:cNvSpPr>
            <p:nvPr/>
          </p:nvSpPr>
          <p:spPr>
            <a:xfrm>
              <a:off x="5714603" y="1438955"/>
              <a:ext cx="1628750" cy="1385206"/>
            </a:xfrm>
            <a:custGeom>
              <a:avLst/>
              <a:gdLst/>
              <a:ahLst/>
              <a:cxnLst/>
              <a:rect l="l" t="t" r="r" b="b"/>
              <a:pathLst>
                <a:path w="1371126" h="1080120">
                  <a:moveTo>
                    <a:pt x="0" y="0"/>
                  </a:moveTo>
                  <a:lnTo>
                    <a:pt x="1080120" y="0"/>
                  </a:lnTo>
                  <a:lnTo>
                    <a:pt x="1080120" y="459628"/>
                  </a:lnTo>
                  <a:cubicBezTo>
                    <a:pt x="1109498" y="437674"/>
                    <a:pt x="1148248" y="425828"/>
                    <a:pt x="1190362" y="425828"/>
                  </a:cubicBezTo>
                  <a:cubicBezTo>
                    <a:pt x="1290195" y="425828"/>
                    <a:pt x="1371126" y="492395"/>
                    <a:pt x="1371126" y="574509"/>
                  </a:cubicBezTo>
                  <a:cubicBezTo>
                    <a:pt x="1371126" y="656623"/>
                    <a:pt x="1290195" y="723190"/>
                    <a:pt x="1190362" y="723190"/>
                  </a:cubicBezTo>
                  <a:cubicBezTo>
                    <a:pt x="1148248" y="723190"/>
                    <a:pt x="1109498" y="711344"/>
                    <a:pt x="1080120" y="689390"/>
                  </a:cubicBezTo>
                  <a:lnTo>
                    <a:pt x="1080120" y="1080120"/>
                  </a:lnTo>
                  <a:lnTo>
                    <a:pt x="673517" y="1080120"/>
                  </a:lnTo>
                  <a:cubicBezTo>
                    <a:pt x="681938" y="1060365"/>
                    <a:pt x="685563" y="1038095"/>
                    <a:pt x="685563" y="1014797"/>
                  </a:cubicBezTo>
                  <a:cubicBezTo>
                    <a:pt x="685563" y="914964"/>
                    <a:pt x="618996" y="834033"/>
                    <a:pt x="536882" y="834033"/>
                  </a:cubicBezTo>
                  <a:cubicBezTo>
                    <a:pt x="454768" y="834033"/>
                    <a:pt x="388201" y="914964"/>
                    <a:pt x="388201" y="1014797"/>
                  </a:cubicBezTo>
                  <a:cubicBezTo>
                    <a:pt x="388201" y="1038095"/>
                    <a:pt x="391827" y="1060365"/>
                    <a:pt x="400247" y="1080120"/>
                  </a:cubicBezTo>
                  <a:lnTo>
                    <a:pt x="0" y="1080120"/>
                  </a:lnTo>
                  <a:lnTo>
                    <a:pt x="0" y="722557"/>
                  </a:lnTo>
                  <a:cubicBezTo>
                    <a:pt x="17256" y="728939"/>
                    <a:pt x="36260" y="731543"/>
                    <a:pt x="56003" y="731543"/>
                  </a:cubicBezTo>
                  <a:cubicBezTo>
                    <a:pt x="155836" y="731543"/>
                    <a:pt x="236767" y="664976"/>
                    <a:pt x="236767" y="582862"/>
                  </a:cubicBezTo>
                  <a:cubicBezTo>
                    <a:pt x="236767" y="500748"/>
                    <a:pt x="155836" y="434181"/>
                    <a:pt x="56003" y="434181"/>
                  </a:cubicBezTo>
                  <a:cubicBezTo>
                    <a:pt x="36260" y="434181"/>
                    <a:pt x="17256" y="436785"/>
                    <a:pt x="0" y="443168"/>
                  </a:cubicBez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288000" rIns="0" rtlCol="0" anchor="ctr">
              <a:flatTx/>
            </a:bodyPr>
            <a:lstStyle/>
            <a:p>
              <a:pPr algn="ctr"/>
              <a:endParaRPr lang="en-GB" sz="1300" b="1" dirty="0">
                <a:solidFill>
                  <a:schemeClr val="bg1"/>
                </a:solidFill>
              </a:endParaRPr>
            </a:p>
          </p:txBody>
        </p:sp>
        <p:sp>
          <p:nvSpPr>
            <p:cNvPr id="22" name="Rectangle 21"/>
            <p:cNvSpPr>
              <a:spLocks noChangeAspect="1"/>
            </p:cNvSpPr>
            <p:nvPr/>
          </p:nvSpPr>
          <p:spPr>
            <a:xfrm>
              <a:off x="5867141"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Local</a:t>
              </a:r>
              <a:br>
                <a:rPr lang="en-GB" sz="1400" b="1" dirty="0" smtClean="0">
                  <a:solidFill>
                    <a:schemeClr val="bg1"/>
                  </a:solidFill>
                </a:rPr>
              </a:br>
              <a:r>
                <a:rPr lang="en-GB" sz="1400" b="1" dirty="0" smtClean="0">
                  <a:solidFill>
                    <a:schemeClr val="bg1"/>
                  </a:solidFill>
                </a:rPr>
                <a:t>Authority</a:t>
              </a:r>
              <a:endParaRPr lang="en-GB" sz="1400" b="1" dirty="0">
                <a:solidFill>
                  <a:schemeClr val="bg1"/>
                </a:solidFill>
              </a:endParaRPr>
            </a:p>
          </p:txBody>
        </p:sp>
      </p:grpSp>
      <p:grpSp>
        <p:nvGrpSpPr>
          <p:cNvPr id="44" name="Group 43"/>
          <p:cNvGrpSpPr/>
          <p:nvPr/>
        </p:nvGrpSpPr>
        <p:grpSpPr>
          <a:xfrm>
            <a:off x="881185" y="3549039"/>
            <a:ext cx="1614955" cy="1385206"/>
            <a:chOff x="595576" y="2826536"/>
            <a:chExt cx="1614955" cy="1385206"/>
          </a:xfrm>
        </p:grpSpPr>
        <p:sp>
          <p:nvSpPr>
            <p:cNvPr id="10" name="Rectangle 75"/>
            <p:cNvSpPr>
              <a:spLocks noChangeAspect="1"/>
            </p:cNvSpPr>
            <p:nvPr/>
          </p:nvSpPr>
          <p:spPr>
            <a:xfrm>
              <a:off x="595576" y="2826536"/>
              <a:ext cx="1614955" cy="1385206"/>
            </a:xfrm>
            <a:custGeom>
              <a:avLst/>
              <a:gdLst/>
              <a:ahLst/>
              <a:cxnLst/>
              <a:rect l="l" t="t" r="r" b="b"/>
              <a:pathLst>
                <a:path w="1359513" h="1080120">
                  <a:moveTo>
                    <a:pt x="0" y="0"/>
                  </a:moveTo>
                  <a:lnTo>
                    <a:pt x="431981" y="0"/>
                  </a:lnTo>
                  <a:cubicBezTo>
                    <a:pt x="417031" y="24582"/>
                    <a:pt x="410156" y="54712"/>
                    <a:pt x="410156" y="86796"/>
                  </a:cubicBezTo>
                  <a:cubicBezTo>
                    <a:pt x="410156" y="186629"/>
                    <a:pt x="476723" y="267560"/>
                    <a:pt x="558837" y="267560"/>
                  </a:cubicBezTo>
                  <a:cubicBezTo>
                    <a:pt x="640951" y="267560"/>
                    <a:pt x="707518" y="186629"/>
                    <a:pt x="707518" y="86796"/>
                  </a:cubicBezTo>
                  <a:cubicBezTo>
                    <a:pt x="707518" y="54712"/>
                    <a:pt x="700643" y="24581"/>
                    <a:pt x="685694" y="0"/>
                  </a:cubicBezTo>
                  <a:lnTo>
                    <a:pt x="1080120" y="0"/>
                  </a:lnTo>
                  <a:lnTo>
                    <a:pt x="1080120" y="403936"/>
                  </a:lnTo>
                  <a:cubicBezTo>
                    <a:pt x="1106262" y="388320"/>
                    <a:pt x="1137770" y="380746"/>
                    <a:pt x="1171329" y="380746"/>
                  </a:cubicBezTo>
                  <a:cubicBezTo>
                    <a:pt x="1275260" y="380746"/>
                    <a:pt x="1359513" y="453388"/>
                    <a:pt x="1359513" y="542997"/>
                  </a:cubicBezTo>
                  <a:cubicBezTo>
                    <a:pt x="1359513" y="632606"/>
                    <a:pt x="1275260" y="705248"/>
                    <a:pt x="1171329" y="705248"/>
                  </a:cubicBezTo>
                  <a:cubicBezTo>
                    <a:pt x="1137770" y="705248"/>
                    <a:pt x="1106262" y="697674"/>
                    <a:pt x="1080120" y="682058"/>
                  </a:cubicBezTo>
                  <a:lnTo>
                    <a:pt x="1080120" y="1080120"/>
                  </a:lnTo>
                  <a:lnTo>
                    <a:pt x="677434" y="1080120"/>
                  </a:lnTo>
                  <a:cubicBezTo>
                    <a:pt x="689793" y="1057247"/>
                    <a:pt x="695290" y="1030118"/>
                    <a:pt x="695290" y="1001427"/>
                  </a:cubicBezTo>
                  <a:cubicBezTo>
                    <a:pt x="695290" y="901594"/>
                    <a:pt x="628723" y="820663"/>
                    <a:pt x="546609" y="820663"/>
                  </a:cubicBezTo>
                  <a:cubicBezTo>
                    <a:pt x="464495" y="820663"/>
                    <a:pt x="397928" y="901594"/>
                    <a:pt x="397928" y="1001427"/>
                  </a:cubicBezTo>
                  <a:cubicBezTo>
                    <a:pt x="397928" y="1030118"/>
                    <a:pt x="403425" y="1057247"/>
                    <a:pt x="415784" y="1080120"/>
                  </a:cubicBezTo>
                  <a:lnTo>
                    <a:pt x="0" y="1080120"/>
                  </a:ln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23" name="Rectangle 22"/>
            <p:cNvSpPr>
              <a:spLocks noChangeAspect="1"/>
            </p:cNvSpPr>
            <p:nvPr/>
          </p:nvSpPr>
          <p:spPr>
            <a:xfrm>
              <a:off x="610003" y="2981839"/>
              <a:ext cx="1264348"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Public Health</a:t>
              </a:r>
            </a:p>
            <a:p>
              <a:pPr algn="ctr"/>
              <a:r>
                <a:rPr lang="en-GB" sz="1400" b="1" dirty="0" smtClean="0">
                  <a:solidFill>
                    <a:schemeClr val="bg1"/>
                  </a:solidFill>
                </a:rPr>
                <a:t>England</a:t>
              </a:r>
              <a:endParaRPr lang="en-GB" sz="1400" b="1" dirty="0">
                <a:solidFill>
                  <a:schemeClr val="bg1"/>
                </a:solidFill>
              </a:endParaRPr>
            </a:p>
          </p:txBody>
        </p:sp>
      </p:grpSp>
      <p:grpSp>
        <p:nvGrpSpPr>
          <p:cNvPr id="54" name="Group 53"/>
          <p:cNvGrpSpPr/>
          <p:nvPr/>
        </p:nvGrpSpPr>
        <p:grpSpPr>
          <a:xfrm>
            <a:off x="1875285" y="4657024"/>
            <a:ext cx="1958939" cy="1724304"/>
            <a:chOff x="1532681" y="3866982"/>
            <a:chExt cx="1958939" cy="1724304"/>
          </a:xfrm>
        </p:grpSpPr>
        <p:sp>
          <p:nvSpPr>
            <p:cNvPr id="3" name="Oval 128"/>
            <p:cNvSpPr/>
            <p:nvPr/>
          </p:nvSpPr>
          <p:spPr>
            <a:xfrm>
              <a:off x="1532681" y="3866982"/>
              <a:ext cx="1958939" cy="1724304"/>
            </a:xfrm>
            <a:custGeom>
              <a:avLst/>
              <a:gdLst/>
              <a:ahLst/>
              <a:cxnLst/>
              <a:rect l="l" t="t" r="r" b="b"/>
              <a:pathLst>
                <a:path w="1649088" h="1344533">
                  <a:moveTo>
                    <a:pt x="835578" y="0"/>
                  </a:moveTo>
                  <a:cubicBezTo>
                    <a:pt x="917692" y="0"/>
                    <a:pt x="984259" y="80931"/>
                    <a:pt x="984259" y="180764"/>
                  </a:cubicBezTo>
                  <a:cubicBezTo>
                    <a:pt x="984259" y="211272"/>
                    <a:pt x="978043" y="240015"/>
                    <a:pt x="965206" y="264413"/>
                  </a:cubicBezTo>
                  <a:lnTo>
                    <a:pt x="1375638" y="264413"/>
                  </a:lnTo>
                  <a:lnTo>
                    <a:pt x="1375638" y="707732"/>
                  </a:lnTo>
                  <a:cubicBezTo>
                    <a:pt x="1401781" y="691568"/>
                    <a:pt x="1433931" y="683667"/>
                    <a:pt x="1468324" y="683667"/>
                  </a:cubicBezTo>
                  <a:cubicBezTo>
                    <a:pt x="1568157" y="683667"/>
                    <a:pt x="1649088" y="750234"/>
                    <a:pt x="1649088" y="832348"/>
                  </a:cubicBezTo>
                  <a:cubicBezTo>
                    <a:pt x="1649088" y="914462"/>
                    <a:pt x="1568157" y="981029"/>
                    <a:pt x="1468324" y="981029"/>
                  </a:cubicBezTo>
                  <a:cubicBezTo>
                    <a:pt x="1433931" y="981029"/>
                    <a:pt x="1401781" y="973129"/>
                    <a:pt x="1375638" y="956965"/>
                  </a:cubicBezTo>
                  <a:lnTo>
                    <a:pt x="1375638" y="1344533"/>
                  </a:lnTo>
                  <a:lnTo>
                    <a:pt x="295518" y="1344533"/>
                  </a:lnTo>
                  <a:lnTo>
                    <a:pt x="295518" y="944725"/>
                  </a:lnTo>
                  <a:cubicBezTo>
                    <a:pt x="265309" y="968027"/>
                    <a:pt x="224883" y="981027"/>
                    <a:pt x="180764" y="981027"/>
                  </a:cubicBezTo>
                  <a:cubicBezTo>
                    <a:pt x="80931" y="981027"/>
                    <a:pt x="0" y="914460"/>
                    <a:pt x="0" y="832346"/>
                  </a:cubicBezTo>
                  <a:cubicBezTo>
                    <a:pt x="0" y="750232"/>
                    <a:pt x="80931" y="683665"/>
                    <a:pt x="180764" y="683665"/>
                  </a:cubicBezTo>
                  <a:cubicBezTo>
                    <a:pt x="224883" y="683665"/>
                    <a:pt x="265309" y="696665"/>
                    <a:pt x="295518" y="719968"/>
                  </a:cubicBezTo>
                  <a:lnTo>
                    <a:pt x="295518" y="264413"/>
                  </a:lnTo>
                  <a:lnTo>
                    <a:pt x="705950" y="264413"/>
                  </a:lnTo>
                  <a:cubicBezTo>
                    <a:pt x="693114" y="240015"/>
                    <a:pt x="686897" y="211272"/>
                    <a:pt x="686897" y="180764"/>
                  </a:cubicBezTo>
                  <a:cubicBezTo>
                    <a:pt x="686897" y="80931"/>
                    <a:pt x="753464" y="0"/>
                    <a:pt x="835578"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endParaRPr lang="en-GB" sz="1400" b="1">
                <a:solidFill>
                  <a:schemeClr val="bg1"/>
                </a:solidFill>
              </a:endParaRPr>
            </a:p>
          </p:txBody>
        </p:sp>
        <p:sp>
          <p:nvSpPr>
            <p:cNvPr id="24" name="Rectangle 23"/>
            <p:cNvSpPr>
              <a:spLocks noChangeAspect="1"/>
            </p:cNvSpPr>
            <p:nvPr/>
          </p:nvSpPr>
          <p:spPr>
            <a:xfrm>
              <a:off x="1938095"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Highways England</a:t>
              </a:r>
              <a:endParaRPr lang="en-GB" sz="1400" b="1" dirty="0">
                <a:solidFill>
                  <a:schemeClr val="bg1"/>
                </a:solidFill>
              </a:endParaRPr>
            </a:p>
          </p:txBody>
        </p:sp>
      </p:grpSp>
      <p:grpSp>
        <p:nvGrpSpPr>
          <p:cNvPr id="55" name="Group 54"/>
          <p:cNvGrpSpPr/>
          <p:nvPr/>
        </p:nvGrpSpPr>
        <p:grpSpPr>
          <a:xfrm>
            <a:off x="883576" y="4651078"/>
            <a:ext cx="1283066" cy="1730250"/>
            <a:chOff x="597967" y="3861036"/>
            <a:chExt cx="1283066" cy="1730250"/>
          </a:xfrm>
        </p:grpSpPr>
        <p:sp>
          <p:nvSpPr>
            <p:cNvPr id="16" name="Oval 113"/>
            <p:cNvSpPr/>
            <p:nvPr/>
          </p:nvSpPr>
          <p:spPr>
            <a:xfrm rot="5400000">
              <a:off x="374375" y="4084628"/>
              <a:ext cx="1730250" cy="1283066"/>
            </a:xfrm>
            <a:custGeom>
              <a:avLst/>
              <a:gdLst>
                <a:gd name="connsiteX0" fmla="*/ 0 w 1349160"/>
                <a:gd name="connsiteY0" fmla="*/ 527924 h 1080120"/>
                <a:gd name="connsiteX1" fmla="*/ 180764 w 1349160"/>
                <a:gd name="connsiteY1" fmla="*/ 379243 h 1080120"/>
                <a:gd name="connsiteX2" fmla="*/ 269040 w 1349160"/>
                <a:gd name="connsiteY2" fmla="*/ 400862 h 1080120"/>
                <a:gd name="connsiteX3" fmla="*/ 269040 w 1349160"/>
                <a:gd name="connsiteY3" fmla="*/ 0 h 1080120"/>
                <a:gd name="connsiteX4" fmla="*/ 730865 w 1349160"/>
                <a:gd name="connsiteY4" fmla="*/ 0 h 1080120"/>
                <a:gd name="connsiteX5" fmla="*/ 695406 w 1349160"/>
                <a:gd name="connsiteY5" fmla="*/ 113117 h 1080120"/>
                <a:gd name="connsiteX6" fmla="*/ 844087 w 1349160"/>
                <a:gd name="connsiteY6" fmla="*/ 293881 h 1080120"/>
                <a:gd name="connsiteX7" fmla="*/ 992768 w 1349160"/>
                <a:gd name="connsiteY7" fmla="*/ 113117 h 1080120"/>
                <a:gd name="connsiteX8" fmla="*/ 957310 w 1349160"/>
                <a:gd name="connsiteY8" fmla="*/ 0 h 1080120"/>
                <a:gd name="connsiteX9" fmla="*/ 1349160 w 1349160"/>
                <a:gd name="connsiteY9" fmla="*/ 0 h 1080120"/>
                <a:gd name="connsiteX10" fmla="*/ 1349160 w 1349160"/>
                <a:gd name="connsiteY10" fmla="*/ 1080120 h 1080120"/>
                <a:gd name="connsiteX11" fmla="*/ 269040 w 1349160"/>
                <a:gd name="connsiteY11" fmla="*/ 1080120 h 1080120"/>
                <a:gd name="connsiteX12" fmla="*/ 269040 w 1349160"/>
                <a:gd name="connsiteY12" fmla="*/ 667816 h 1080120"/>
                <a:gd name="connsiteX13" fmla="*/ 180764 w 1349160"/>
                <a:gd name="connsiteY13" fmla="*/ 676605 h 1080120"/>
                <a:gd name="connsiteX14" fmla="*/ 0 w 1349160"/>
                <a:gd name="connsiteY14" fmla="*/ 527924 h 1080120"/>
                <a:gd name="connsiteX0" fmla="*/ 9 w 1349169"/>
                <a:gd name="connsiteY0" fmla="*/ 527924 h 1080120"/>
                <a:gd name="connsiteX1" fmla="*/ 180773 w 1349169"/>
                <a:gd name="connsiteY1" fmla="*/ 379243 h 1080120"/>
                <a:gd name="connsiteX2" fmla="*/ 269049 w 1349169"/>
                <a:gd name="connsiteY2" fmla="*/ 400862 h 1080120"/>
                <a:gd name="connsiteX3" fmla="*/ 269049 w 1349169"/>
                <a:gd name="connsiteY3" fmla="*/ 0 h 1080120"/>
                <a:gd name="connsiteX4" fmla="*/ 730874 w 1349169"/>
                <a:gd name="connsiteY4" fmla="*/ 0 h 1080120"/>
                <a:gd name="connsiteX5" fmla="*/ 695415 w 1349169"/>
                <a:gd name="connsiteY5" fmla="*/ 113117 h 1080120"/>
                <a:gd name="connsiteX6" fmla="*/ 844096 w 1349169"/>
                <a:gd name="connsiteY6" fmla="*/ 293881 h 1080120"/>
                <a:gd name="connsiteX7" fmla="*/ 992777 w 1349169"/>
                <a:gd name="connsiteY7" fmla="*/ 113117 h 1080120"/>
                <a:gd name="connsiteX8" fmla="*/ 957319 w 1349169"/>
                <a:gd name="connsiteY8" fmla="*/ 0 h 1080120"/>
                <a:gd name="connsiteX9" fmla="*/ 1349169 w 1349169"/>
                <a:gd name="connsiteY9" fmla="*/ 0 h 1080120"/>
                <a:gd name="connsiteX10" fmla="*/ 1349169 w 1349169"/>
                <a:gd name="connsiteY10" fmla="*/ 1080120 h 1080120"/>
                <a:gd name="connsiteX11" fmla="*/ 269049 w 1349169"/>
                <a:gd name="connsiteY11" fmla="*/ 1080120 h 1080120"/>
                <a:gd name="connsiteX12" fmla="*/ 269049 w 1349169"/>
                <a:gd name="connsiteY12" fmla="*/ 667816 h 1080120"/>
                <a:gd name="connsiteX13" fmla="*/ 174831 w 1349169"/>
                <a:gd name="connsiteY13" fmla="*/ 686227 h 1080120"/>
                <a:gd name="connsiteX14" fmla="*/ 9 w 1349169"/>
                <a:gd name="connsiteY14" fmla="*/ 527924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9169" h="1080120">
                  <a:moveTo>
                    <a:pt x="9" y="527924"/>
                  </a:moveTo>
                  <a:cubicBezTo>
                    <a:pt x="999" y="476760"/>
                    <a:pt x="80940" y="379243"/>
                    <a:pt x="180773" y="379243"/>
                  </a:cubicBezTo>
                  <a:cubicBezTo>
                    <a:pt x="213261" y="379243"/>
                    <a:pt x="243747" y="386292"/>
                    <a:pt x="269049" y="400862"/>
                  </a:cubicBezTo>
                  <a:lnTo>
                    <a:pt x="269049" y="0"/>
                  </a:lnTo>
                  <a:lnTo>
                    <a:pt x="730874" y="0"/>
                  </a:lnTo>
                  <a:cubicBezTo>
                    <a:pt x="708006" y="29854"/>
                    <a:pt x="695415" y="69697"/>
                    <a:pt x="695415" y="113117"/>
                  </a:cubicBezTo>
                  <a:cubicBezTo>
                    <a:pt x="695415" y="212950"/>
                    <a:pt x="761982" y="293881"/>
                    <a:pt x="844096" y="293881"/>
                  </a:cubicBezTo>
                  <a:cubicBezTo>
                    <a:pt x="926210" y="293881"/>
                    <a:pt x="992777" y="212950"/>
                    <a:pt x="992777" y="113117"/>
                  </a:cubicBezTo>
                  <a:cubicBezTo>
                    <a:pt x="992777" y="69697"/>
                    <a:pt x="980186" y="29854"/>
                    <a:pt x="957319" y="0"/>
                  </a:cubicBezTo>
                  <a:lnTo>
                    <a:pt x="1349169" y="0"/>
                  </a:lnTo>
                  <a:lnTo>
                    <a:pt x="1349169" y="1080120"/>
                  </a:lnTo>
                  <a:lnTo>
                    <a:pt x="269049" y="1080120"/>
                  </a:lnTo>
                  <a:lnTo>
                    <a:pt x="269049" y="667816"/>
                  </a:lnTo>
                  <a:cubicBezTo>
                    <a:pt x="243747" y="682386"/>
                    <a:pt x="207319" y="686227"/>
                    <a:pt x="174831" y="686227"/>
                  </a:cubicBezTo>
                  <a:cubicBezTo>
                    <a:pt x="74998" y="686227"/>
                    <a:pt x="-981" y="579088"/>
                    <a:pt x="9" y="52792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144000" rtlCol="0" anchor="ctr"/>
            <a:lstStyle/>
            <a:p>
              <a:pPr algn="ctr"/>
              <a:endParaRPr lang="en-GB" sz="1400" b="1">
                <a:solidFill>
                  <a:schemeClr val="bg1"/>
                </a:solidFill>
              </a:endParaRPr>
            </a:p>
          </p:txBody>
        </p:sp>
        <p:sp>
          <p:nvSpPr>
            <p:cNvPr id="25" name="Rectangle 24"/>
            <p:cNvSpPr>
              <a:spLocks noChangeAspect="1"/>
            </p:cNvSpPr>
            <p:nvPr/>
          </p:nvSpPr>
          <p:spPr>
            <a:xfrm>
              <a:off x="610003" y="4359372"/>
              <a:ext cx="922678"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Transport</a:t>
              </a:r>
              <a:endParaRPr lang="en-GB" sz="1400" b="1" dirty="0">
                <a:solidFill>
                  <a:schemeClr val="bg1"/>
                </a:solidFill>
              </a:endParaRPr>
            </a:p>
          </p:txBody>
        </p:sp>
      </p:grpSp>
      <p:grpSp>
        <p:nvGrpSpPr>
          <p:cNvPr id="45" name="Group 44"/>
          <p:cNvGrpSpPr/>
          <p:nvPr/>
        </p:nvGrpSpPr>
        <p:grpSpPr>
          <a:xfrm>
            <a:off x="2210887" y="3539514"/>
            <a:ext cx="1283066" cy="1385206"/>
            <a:chOff x="1882682" y="2817011"/>
            <a:chExt cx="1283066" cy="1385206"/>
          </a:xfrm>
        </p:grpSpPr>
        <p:sp>
          <p:nvSpPr>
            <p:cNvPr id="11" name="Rectangle 82"/>
            <p:cNvSpPr>
              <a:spLocks noChangeAspect="1"/>
            </p:cNvSpPr>
            <p:nvPr/>
          </p:nvSpPr>
          <p:spPr>
            <a:xfrm>
              <a:off x="1882682" y="2817011"/>
              <a:ext cx="1283066" cy="1385206"/>
            </a:xfrm>
            <a:custGeom>
              <a:avLst/>
              <a:gdLst/>
              <a:ahLst/>
              <a:cxnLst/>
              <a:rect l="l" t="t" r="r" b="b"/>
              <a:pathLst>
                <a:path w="1080120" h="1080120">
                  <a:moveTo>
                    <a:pt x="0" y="5066"/>
                  </a:moveTo>
                  <a:lnTo>
                    <a:pt x="415600" y="5066"/>
                  </a:lnTo>
                  <a:cubicBezTo>
                    <a:pt x="407466" y="27013"/>
                    <a:pt x="403102" y="51334"/>
                    <a:pt x="403102" y="76894"/>
                  </a:cubicBezTo>
                  <a:cubicBezTo>
                    <a:pt x="403102" y="176727"/>
                    <a:pt x="469669" y="257658"/>
                    <a:pt x="551783" y="257658"/>
                  </a:cubicBezTo>
                  <a:cubicBezTo>
                    <a:pt x="633897" y="257658"/>
                    <a:pt x="700464" y="176727"/>
                    <a:pt x="700464" y="76894"/>
                  </a:cubicBezTo>
                  <a:cubicBezTo>
                    <a:pt x="700464" y="51334"/>
                    <a:pt x="696101" y="27013"/>
                    <a:pt x="687967" y="5066"/>
                  </a:cubicBezTo>
                  <a:lnTo>
                    <a:pt x="1070428" y="5066"/>
                  </a:lnTo>
                  <a:lnTo>
                    <a:pt x="1070428" y="411879"/>
                  </a:lnTo>
                  <a:cubicBezTo>
                    <a:pt x="1045091" y="397243"/>
                    <a:pt x="1014537" y="390160"/>
                    <a:pt x="981972" y="390160"/>
                  </a:cubicBezTo>
                  <a:cubicBezTo>
                    <a:pt x="882139" y="390160"/>
                    <a:pt x="801208" y="456727"/>
                    <a:pt x="801208" y="538841"/>
                  </a:cubicBezTo>
                  <a:cubicBezTo>
                    <a:pt x="801208" y="620955"/>
                    <a:pt x="882139" y="687522"/>
                    <a:pt x="981972" y="687522"/>
                  </a:cubicBezTo>
                  <a:cubicBezTo>
                    <a:pt x="1014537" y="687522"/>
                    <a:pt x="1045091" y="680439"/>
                    <a:pt x="1070428" y="665804"/>
                  </a:cubicBezTo>
                  <a:lnTo>
                    <a:pt x="1070428" y="1080120"/>
                  </a:lnTo>
                  <a:lnTo>
                    <a:pt x="673632" y="1080120"/>
                  </a:lnTo>
                  <a:cubicBezTo>
                    <a:pt x="681553" y="1061355"/>
                    <a:pt x="684791" y="1040254"/>
                    <a:pt x="684791" y="1018234"/>
                  </a:cubicBezTo>
                  <a:cubicBezTo>
                    <a:pt x="684791" y="918401"/>
                    <a:pt x="618224" y="837470"/>
                    <a:pt x="536110" y="837470"/>
                  </a:cubicBezTo>
                  <a:cubicBezTo>
                    <a:pt x="453996" y="837470"/>
                    <a:pt x="387429" y="918401"/>
                    <a:pt x="387429" y="1018234"/>
                  </a:cubicBezTo>
                  <a:cubicBezTo>
                    <a:pt x="387429" y="1040254"/>
                    <a:pt x="390668" y="1061355"/>
                    <a:pt x="398588" y="1080120"/>
                  </a:cubicBezTo>
                  <a:lnTo>
                    <a:pt x="0" y="1080120"/>
                  </a:lnTo>
                  <a:lnTo>
                    <a:pt x="0" y="687124"/>
                  </a:lnTo>
                  <a:cubicBezTo>
                    <a:pt x="26142" y="702740"/>
                    <a:pt x="57650" y="710314"/>
                    <a:pt x="91209" y="710314"/>
                  </a:cubicBezTo>
                  <a:cubicBezTo>
                    <a:pt x="195140" y="710314"/>
                    <a:pt x="279393" y="637672"/>
                    <a:pt x="279393" y="548063"/>
                  </a:cubicBezTo>
                  <a:cubicBezTo>
                    <a:pt x="279393" y="458454"/>
                    <a:pt x="195140" y="385812"/>
                    <a:pt x="91209" y="385812"/>
                  </a:cubicBezTo>
                  <a:cubicBezTo>
                    <a:pt x="57650" y="385812"/>
                    <a:pt x="26142" y="393386"/>
                    <a:pt x="0" y="409002"/>
                  </a:cubicBezTo>
                  <a:close/>
                  <a:moveTo>
                    <a:pt x="1079030" y="0"/>
                  </a:moveTo>
                  <a:lnTo>
                    <a:pt x="1080120" y="0"/>
                  </a:lnTo>
                  <a:lnTo>
                    <a:pt x="1080120" y="5066"/>
                  </a:lnTo>
                  <a:lnTo>
                    <a:pt x="1079030" y="5066"/>
                  </a:ln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36000" rIns="0" rtlCol="0" anchor="ctr">
              <a:flatTx/>
            </a:bodyPr>
            <a:lstStyle/>
            <a:p>
              <a:pPr algn="ctr"/>
              <a:endParaRPr lang="en-GB" sz="1400" b="1" dirty="0">
                <a:solidFill>
                  <a:schemeClr val="bg1"/>
                </a:solidFill>
              </a:endParaRPr>
            </a:p>
          </p:txBody>
        </p:sp>
        <p:sp>
          <p:nvSpPr>
            <p:cNvPr id="26" name="Rectangle 25"/>
            <p:cNvSpPr>
              <a:spLocks noChangeAspect="1"/>
            </p:cNvSpPr>
            <p:nvPr/>
          </p:nvSpPr>
          <p:spPr>
            <a:xfrm>
              <a:off x="197209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Ports</a:t>
              </a:r>
              <a:endParaRPr lang="en-GB" sz="1400" b="1" dirty="0">
                <a:solidFill>
                  <a:schemeClr val="bg1"/>
                </a:solidFill>
              </a:endParaRPr>
            </a:p>
          </p:txBody>
        </p:sp>
      </p:grpSp>
      <p:grpSp>
        <p:nvGrpSpPr>
          <p:cNvPr id="52" name="Group 51"/>
          <p:cNvGrpSpPr/>
          <p:nvPr/>
        </p:nvGrpSpPr>
        <p:grpSpPr>
          <a:xfrm>
            <a:off x="4854398" y="4996122"/>
            <a:ext cx="1617021" cy="1385206"/>
            <a:chOff x="4425725" y="4206080"/>
            <a:chExt cx="1617021" cy="1385206"/>
          </a:xfrm>
        </p:grpSpPr>
        <p:sp>
          <p:nvSpPr>
            <p:cNvPr id="18" name="Rectangle 88"/>
            <p:cNvSpPr>
              <a:spLocks noChangeAspect="1"/>
            </p:cNvSpPr>
            <p:nvPr/>
          </p:nvSpPr>
          <p:spPr>
            <a:xfrm>
              <a:off x="4425725" y="4206080"/>
              <a:ext cx="1617021" cy="1385206"/>
            </a:xfrm>
            <a:custGeom>
              <a:avLst/>
              <a:gdLst/>
              <a:ahLst/>
              <a:cxnLst/>
              <a:rect l="l" t="t" r="r" b="b"/>
              <a:pathLst>
                <a:path w="1361252" h="1080120">
                  <a:moveTo>
                    <a:pt x="0" y="0"/>
                  </a:moveTo>
                  <a:lnTo>
                    <a:pt x="376714" y="0"/>
                  </a:lnTo>
                  <a:cubicBezTo>
                    <a:pt x="366133" y="21722"/>
                    <a:pt x="361450" y="46871"/>
                    <a:pt x="361450" y="73348"/>
                  </a:cubicBezTo>
                  <a:cubicBezTo>
                    <a:pt x="361450" y="173181"/>
                    <a:pt x="428017" y="254112"/>
                    <a:pt x="510131" y="254112"/>
                  </a:cubicBezTo>
                  <a:cubicBezTo>
                    <a:pt x="592245" y="254112"/>
                    <a:pt x="658812" y="173181"/>
                    <a:pt x="658812" y="73348"/>
                  </a:cubicBezTo>
                  <a:cubicBezTo>
                    <a:pt x="658812" y="46871"/>
                    <a:pt x="654130" y="21722"/>
                    <a:pt x="643550" y="0"/>
                  </a:cubicBezTo>
                  <a:lnTo>
                    <a:pt x="1080120" y="0"/>
                  </a:lnTo>
                  <a:lnTo>
                    <a:pt x="1080120" y="419704"/>
                  </a:lnTo>
                  <a:cubicBezTo>
                    <a:pt x="1107691" y="400897"/>
                    <a:pt x="1142738" y="391379"/>
                    <a:pt x="1180488" y="391379"/>
                  </a:cubicBezTo>
                  <a:cubicBezTo>
                    <a:pt x="1280321" y="391379"/>
                    <a:pt x="1361252" y="457946"/>
                    <a:pt x="1361252" y="540060"/>
                  </a:cubicBezTo>
                  <a:cubicBezTo>
                    <a:pt x="1361252" y="622174"/>
                    <a:pt x="1280321" y="688741"/>
                    <a:pt x="1180488" y="688741"/>
                  </a:cubicBezTo>
                  <a:cubicBezTo>
                    <a:pt x="1142738" y="688741"/>
                    <a:pt x="1107691" y="679223"/>
                    <a:pt x="1080120" y="660417"/>
                  </a:cubicBezTo>
                  <a:lnTo>
                    <a:pt x="1080120" y="1080120"/>
                  </a:lnTo>
                  <a:lnTo>
                    <a:pt x="12104" y="1080120"/>
                  </a:lnTo>
                  <a:lnTo>
                    <a:pt x="12104" y="673078"/>
                  </a:lnTo>
                  <a:cubicBezTo>
                    <a:pt x="37444" y="687720"/>
                    <a:pt x="68004" y="694805"/>
                    <a:pt x="100575" y="694805"/>
                  </a:cubicBezTo>
                  <a:cubicBezTo>
                    <a:pt x="200408" y="694805"/>
                    <a:pt x="281339" y="628238"/>
                    <a:pt x="281339" y="546124"/>
                  </a:cubicBezTo>
                  <a:cubicBezTo>
                    <a:pt x="281339" y="464010"/>
                    <a:pt x="200408" y="397443"/>
                    <a:pt x="100575" y="397443"/>
                  </a:cubicBezTo>
                  <a:cubicBezTo>
                    <a:pt x="68004" y="397443"/>
                    <a:pt x="37444" y="404529"/>
                    <a:pt x="12104" y="419170"/>
                  </a:cubicBezTo>
                  <a:lnTo>
                    <a:pt x="12104" y="6064"/>
                  </a:lnTo>
                  <a:lnTo>
                    <a:pt x="0" y="6064"/>
                  </a:lnTo>
                  <a:close/>
                </a:path>
              </a:pathLst>
            </a:custGeom>
            <a:solidFill>
              <a:schemeClr val="tx2">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27" name="Rectangle 26"/>
            <p:cNvSpPr>
              <a:spLocks noChangeAspect="1"/>
            </p:cNvSpPr>
            <p:nvPr/>
          </p:nvSpPr>
          <p:spPr>
            <a:xfrm>
              <a:off x="4555346"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Health &amp;</a:t>
              </a:r>
              <a:br>
                <a:rPr lang="en-GB" sz="1400" b="1" dirty="0" smtClean="0">
                  <a:solidFill>
                    <a:schemeClr val="bg1"/>
                  </a:solidFill>
                </a:rPr>
              </a:br>
              <a:r>
                <a:rPr lang="en-GB" sz="1400" b="1" dirty="0" smtClean="0">
                  <a:solidFill>
                    <a:schemeClr val="bg1"/>
                  </a:solidFill>
                </a:rPr>
                <a:t>Safety</a:t>
              </a:r>
              <a:br>
                <a:rPr lang="en-GB" sz="1400" b="1" dirty="0" smtClean="0">
                  <a:solidFill>
                    <a:schemeClr val="bg1"/>
                  </a:solidFill>
                </a:rPr>
              </a:br>
              <a:r>
                <a:rPr lang="en-GB" sz="1400" b="1" dirty="0" smtClean="0">
                  <a:solidFill>
                    <a:schemeClr val="bg1"/>
                  </a:solidFill>
                </a:rPr>
                <a:t>Executive</a:t>
              </a:r>
              <a:endParaRPr lang="en-GB" sz="1400" b="1" dirty="0">
                <a:solidFill>
                  <a:schemeClr val="bg1"/>
                </a:solidFill>
              </a:endParaRPr>
            </a:p>
          </p:txBody>
        </p:sp>
      </p:grpSp>
      <p:grpSp>
        <p:nvGrpSpPr>
          <p:cNvPr id="47" name="Group 46"/>
          <p:cNvGrpSpPr/>
          <p:nvPr/>
        </p:nvGrpSpPr>
        <p:grpSpPr>
          <a:xfrm>
            <a:off x="4858771" y="3549040"/>
            <a:ext cx="1628782" cy="1725696"/>
            <a:chOff x="4425725" y="2826537"/>
            <a:chExt cx="1628782" cy="1725696"/>
          </a:xfrm>
        </p:grpSpPr>
        <p:sp>
          <p:nvSpPr>
            <p:cNvPr id="13" name="Rectangle 86"/>
            <p:cNvSpPr>
              <a:spLocks noChangeAspect="1"/>
            </p:cNvSpPr>
            <p:nvPr/>
          </p:nvSpPr>
          <p:spPr>
            <a:xfrm>
              <a:off x="4425725" y="2826537"/>
              <a:ext cx="1628782" cy="1725696"/>
            </a:xfrm>
            <a:custGeom>
              <a:avLst/>
              <a:gdLst>
                <a:gd name="connsiteX0" fmla="*/ 5237 w 1371153"/>
                <a:gd name="connsiteY0" fmla="*/ 0 h 1344101"/>
                <a:gd name="connsiteX1" fmla="*/ 378768 w 1371153"/>
                <a:gd name="connsiteY1" fmla="*/ 0 h 1344101"/>
                <a:gd name="connsiteX2" fmla="*/ 366403 w 1371153"/>
                <a:gd name="connsiteY2" fmla="*/ 71064 h 1344101"/>
                <a:gd name="connsiteX3" fmla="*/ 515084 w 1371153"/>
                <a:gd name="connsiteY3" fmla="*/ 251828 h 1344101"/>
                <a:gd name="connsiteX4" fmla="*/ 663765 w 1371153"/>
                <a:gd name="connsiteY4" fmla="*/ 71064 h 1344101"/>
                <a:gd name="connsiteX5" fmla="*/ 651401 w 1371153"/>
                <a:gd name="connsiteY5" fmla="*/ 0 h 1344101"/>
                <a:gd name="connsiteX6" fmla="*/ 1080120 w 1371153"/>
                <a:gd name="connsiteY6" fmla="*/ 0 h 1344101"/>
                <a:gd name="connsiteX7" fmla="*/ 1080120 w 1371153"/>
                <a:gd name="connsiteY7" fmla="*/ 425194 h 1344101"/>
                <a:gd name="connsiteX8" fmla="*/ 1190389 w 1371153"/>
                <a:gd name="connsiteY8" fmla="*/ 391379 h 1344101"/>
                <a:gd name="connsiteX9" fmla="*/ 1371153 w 1371153"/>
                <a:gd name="connsiteY9" fmla="*/ 540060 h 1344101"/>
                <a:gd name="connsiteX10" fmla="*/ 1190389 w 1371153"/>
                <a:gd name="connsiteY10" fmla="*/ 688741 h 1344101"/>
                <a:gd name="connsiteX11" fmla="*/ 1080120 w 1371153"/>
                <a:gd name="connsiteY11" fmla="*/ 654926 h 1344101"/>
                <a:gd name="connsiteX12" fmla="*/ 1080120 w 1371153"/>
                <a:gd name="connsiteY12" fmla="*/ 1080120 h 1344101"/>
                <a:gd name="connsiteX13" fmla="*/ 645045 w 1371153"/>
                <a:gd name="connsiteY13" fmla="*/ 1080120 h 1344101"/>
                <a:gd name="connsiteX14" fmla="*/ 663858 w 1371153"/>
                <a:gd name="connsiteY14" fmla="*/ 1163337 h 1344101"/>
                <a:gd name="connsiteX15" fmla="*/ 515177 w 1371153"/>
                <a:gd name="connsiteY15" fmla="*/ 1344101 h 1344101"/>
                <a:gd name="connsiteX16" fmla="*/ 366496 w 1371153"/>
                <a:gd name="connsiteY16" fmla="*/ 1163337 h 1344101"/>
                <a:gd name="connsiteX17" fmla="*/ 378895 w 1371153"/>
                <a:gd name="connsiteY17" fmla="*/ 1080120 h 1344101"/>
                <a:gd name="connsiteX18" fmla="*/ 0 w 1371153"/>
                <a:gd name="connsiteY18" fmla="*/ 1080120 h 1344101"/>
                <a:gd name="connsiteX19" fmla="*/ 0 w 1371153"/>
                <a:gd name="connsiteY19" fmla="*/ 1079356 h 1344101"/>
                <a:gd name="connsiteX20" fmla="*/ 5237 w 1371153"/>
                <a:gd name="connsiteY20" fmla="*/ 1079356 h 1344101"/>
                <a:gd name="connsiteX21" fmla="*/ 5237 w 1371153"/>
                <a:gd name="connsiteY21" fmla="*/ 660354 h 1344101"/>
                <a:gd name="connsiteX22" fmla="*/ 104341 w 1371153"/>
                <a:gd name="connsiteY22" fmla="*/ 687977 h 1344101"/>
                <a:gd name="connsiteX23" fmla="*/ 285105 w 1371153"/>
                <a:gd name="connsiteY23" fmla="*/ 539296 h 1344101"/>
                <a:gd name="connsiteX24" fmla="*/ 104341 w 1371153"/>
                <a:gd name="connsiteY24" fmla="*/ 390615 h 1344101"/>
                <a:gd name="connsiteX25" fmla="*/ 5237 w 1371153"/>
                <a:gd name="connsiteY25" fmla="*/ 418239 h 1344101"/>
                <a:gd name="connsiteX26" fmla="*/ 5237 w 1371153"/>
                <a:gd name="connsiteY26" fmla="*/ 0 h 1344101"/>
                <a:gd name="connsiteX0" fmla="*/ 5237 w 1371153"/>
                <a:gd name="connsiteY0" fmla="*/ 0 h 1345223"/>
                <a:gd name="connsiteX1" fmla="*/ 378768 w 1371153"/>
                <a:gd name="connsiteY1" fmla="*/ 0 h 1345223"/>
                <a:gd name="connsiteX2" fmla="*/ 366403 w 1371153"/>
                <a:gd name="connsiteY2" fmla="*/ 71064 h 1345223"/>
                <a:gd name="connsiteX3" fmla="*/ 515084 w 1371153"/>
                <a:gd name="connsiteY3" fmla="*/ 251828 h 1345223"/>
                <a:gd name="connsiteX4" fmla="*/ 663765 w 1371153"/>
                <a:gd name="connsiteY4" fmla="*/ 71064 h 1345223"/>
                <a:gd name="connsiteX5" fmla="*/ 651401 w 1371153"/>
                <a:gd name="connsiteY5" fmla="*/ 0 h 1345223"/>
                <a:gd name="connsiteX6" fmla="*/ 1080120 w 1371153"/>
                <a:gd name="connsiteY6" fmla="*/ 0 h 1345223"/>
                <a:gd name="connsiteX7" fmla="*/ 1080120 w 1371153"/>
                <a:gd name="connsiteY7" fmla="*/ 425194 h 1345223"/>
                <a:gd name="connsiteX8" fmla="*/ 1190389 w 1371153"/>
                <a:gd name="connsiteY8" fmla="*/ 391379 h 1345223"/>
                <a:gd name="connsiteX9" fmla="*/ 1371153 w 1371153"/>
                <a:gd name="connsiteY9" fmla="*/ 540060 h 1345223"/>
                <a:gd name="connsiteX10" fmla="*/ 1190389 w 1371153"/>
                <a:gd name="connsiteY10" fmla="*/ 688741 h 1345223"/>
                <a:gd name="connsiteX11" fmla="*/ 1080120 w 1371153"/>
                <a:gd name="connsiteY11" fmla="*/ 654926 h 1345223"/>
                <a:gd name="connsiteX12" fmla="*/ 1080120 w 1371153"/>
                <a:gd name="connsiteY12" fmla="*/ 1080120 h 1345223"/>
                <a:gd name="connsiteX13" fmla="*/ 645045 w 1371153"/>
                <a:gd name="connsiteY13" fmla="*/ 1080120 h 1345223"/>
                <a:gd name="connsiteX14" fmla="*/ 663858 w 1371153"/>
                <a:gd name="connsiteY14" fmla="*/ 1163337 h 1345223"/>
                <a:gd name="connsiteX15" fmla="*/ 515177 w 1371153"/>
                <a:gd name="connsiteY15" fmla="*/ 1344101 h 1345223"/>
                <a:gd name="connsiteX16" fmla="*/ 376520 w 1371153"/>
                <a:gd name="connsiteY16" fmla="*/ 1236256 h 1345223"/>
                <a:gd name="connsiteX17" fmla="*/ 366496 w 1371153"/>
                <a:gd name="connsiteY17" fmla="*/ 1163337 h 1345223"/>
                <a:gd name="connsiteX18" fmla="*/ 378895 w 1371153"/>
                <a:gd name="connsiteY18" fmla="*/ 1080120 h 1345223"/>
                <a:gd name="connsiteX19" fmla="*/ 0 w 1371153"/>
                <a:gd name="connsiteY19" fmla="*/ 1080120 h 1345223"/>
                <a:gd name="connsiteX20" fmla="*/ 0 w 1371153"/>
                <a:gd name="connsiteY20" fmla="*/ 1079356 h 1345223"/>
                <a:gd name="connsiteX21" fmla="*/ 5237 w 1371153"/>
                <a:gd name="connsiteY21" fmla="*/ 1079356 h 1345223"/>
                <a:gd name="connsiteX22" fmla="*/ 5237 w 1371153"/>
                <a:gd name="connsiteY22" fmla="*/ 660354 h 1345223"/>
                <a:gd name="connsiteX23" fmla="*/ 104341 w 1371153"/>
                <a:gd name="connsiteY23" fmla="*/ 687977 h 1345223"/>
                <a:gd name="connsiteX24" fmla="*/ 285105 w 1371153"/>
                <a:gd name="connsiteY24" fmla="*/ 539296 h 1345223"/>
                <a:gd name="connsiteX25" fmla="*/ 104341 w 1371153"/>
                <a:gd name="connsiteY25" fmla="*/ 390615 h 1345223"/>
                <a:gd name="connsiteX26" fmla="*/ 5237 w 1371153"/>
                <a:gd name="connsiteY26" fmla="*/ 418239 h 1345223"/>
                <a:gd name="connsiteX27" fmla="*/ 5237 w 1371153"/>
                <a:gd name="connsiteY27" fmla="*/ 0 h 1345223"/>
                <a:gd name="connsiteX0" fmla="*/ 5237 w 1371153"/>
                <a:gd name="connsiteY0" fmla="*/ 0 h 1345618"/>
                <a:gd name="connsiteX1" fmla="*/ 378768 w 1371153"/>
                <a:gd name="connsiteY1" fmla="*/ 0 h 1345618"/>
                <a:gd name="connsiteX2" fmla="*/ 366403 w 1371153"/>
                <a:gd name="connsiteY2" fmla="*/ 71064 h 1345618"/>
                <a:gd name="connsiteX3" fmla="*/ 515084 w 1371153"/>
                <a:gd name="connsiteY3" fmla="*/ 251828 h 1345618"/>
                <a:gd name="connsiteX4" fmla="*/ 663765 w 1371153"/>
                <a:gd name="connsiteY4" fmla="*/ 71064 h 1345618"/>
                <a:gd name="connsiteX5" fmla="*/ 651401 w 1371153"/>
                <a:gd name="connsiteY5" fmla="*/ 0 h 1345618"/>
                <a:gd name="connsiteX6" fmla="*/ 1080120 w 1371153"/>
                <a:gd name="connsiteY6" fmla="*/ 0 h 1345618"/>
                <a:gd name="connsiteX7" fmla="*/ 1080120 w 1371153"/>
                <a:gd name="connsiteY7" fmla="*/ 425194 h 1345618"/>
                <a:gd name="connsiteX8" fmla="*/ 1190389 w 1371153"/>
                <a:gd name="connsiteY8" fmla="*/ 391379 h 1345618"/>
                <a:gd name="connsiteX9" fmla="*/ 1371153 w 1371153"/>
                <a:gd name="connsiteY9" fmla="*/ 540060 h 1345618"/>
                <a:gd name="connsiteX10" fmla="*/ 1190389 w 1371153"/>
                <a:gd name="connsiteY10" fmla="*/ 688741 h 1345618"/>
                <a:gd name="connsiteX11" fmla="*/ 1080120 w 1371153"/>
                <a:gd name="connsiteY11" fmla="*/ 654926 h 1345618"/>
                <a:gd name="connsiteX12" fmla="*/ 1080120 w 1371153"/>
                <a:gd name="connsiteY12" fmla="*/ 1080120 h 1345618"/>
                <a:gd name="connsiteX13" fmla="*/ 645045 w 1371153"/>
                <a:gd name="connsiteY13" fmla="*/ 1080120 h 1345618"/>
                <a:gd name="connsiteX14" fmla="*/ 663858 w 1371153"/>
                <a:gd name="connsiteY14" fmla="*/ 1163337 h 1345618"/>
                <a:gd name="connsiteX15" fmla="*/ 515177 w 1371153"/>
                <a:gd name="connsiteY15" fmla="*/ 1344101 h 1345618"/>
                <a:gd name="connsiteX16" fmla="*/ 376520 w 1371153"/>
                <a:gd name="connsiteY16" fmla="*/ 1236256 h 1345618"/>
                <a:gd name="connsiteX17" fmla="*/ 366496 w 1371153"/>
                <a:gd name="connsiteY17" fmla="*/ 1163337 h 1345618"/>
                <a:gd name="connsiteX18" fmla="*/ 378895 w 1371153"/>
                <a:gd name="connsiteY18" fmla="*/ 1080120 h 1345618"/>
                <a:gd name="connsiteX19" fmla="*/ 0 w 1371153"/>
                <a:gd name="connsiteY19" fmla="*/ 1080120 h 1345618"/>
                <a:gd name="connsiteX20" fmla="*/ 0 w 1371153"/>
                <a:gd name="connsiteY20" fmla="*/ 1079356 h 1345618"/>
                <a:gd name="connsiteX21" fmla="*/ 5237 w 1371153"/>
                <a:gd name="connsiteY21" fmla="*/ 1079356 h 1345618"/>
                <a:gd name="connsiteX22" fmla="*/ 5237 w 1371153"/>
                <a:gd name="connsiteY22" fmla="*/ 660354 h 1345618"/>
                <a:gd name="connsiteX23" fmla="*/ 104341 w 1371153"/>
                <a:gd name="connsiteY23" fmla="*/ 687977 h 1345618"/>
                <a:gd name="connsiteX24" fmla="*/ 285105 w 1371153"/>
                <a:gd name="connsiteY24" fmla="*/ 539296 h 1345618"/>
                <a:gd name="connsiteX25" fmla="*/ 104341 w 1371153"/>
                <a:gd name="connsiteY25" fmla="*/ 390615 h 1345618"/>
                <a:gd name="connsiteX26" fmla="*/ 5237 w 1371153"/>
                <a:gd name="connsiteY26" fmla="*/ 418239 h 1345618"/>
                <a:gd name="connsiteX27" fmla="*/ 5237 w 1371153"/>
                <a:gd name="connsiteY27" fmla="*/ 0 h 13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71153" h="1345618">
                  <a:moveTo>
                    <a:pt x="5237" y="0"/>
                  </a:moveTo>
                  <a:lnTo>
                    <a:pt x="378768" y="0"/>
                  </a:lnTo>
                  <a:lnTo>
                    <a:pt x="366403" y="71064"/>
                  </a:lnTo>
                  <a:cubicBezTo>
                    <a:pt x="366403" y="170897"/>
                    <a:pt x="432970" y="251828"/>
                    <a:pt x="515084" y="251828"/>
                  </a:cubicBezTo>
                  <a:cubicBezTo>
                    <a:pt x="597198" y="251828"/>
                    <a:pt x="663765" y="170897"/>
                    <a:pt x="663765" y="71064"/>
                  </a:cubicBezTo>
                  <a:cubicBezTo>
                    <a:pt x="663765" y="45782"/>
                    <a:pt x="659496" y="21712"/>
                    <a:pt x="651401" y="0"/>
                  </a:cubicBezTo>
                  <a:lnTo>
                    <a:pt x="1080120" y="0"/>
                  </a:lnTo>
                  <a:lnTo>
                    <a:pt x="1080120" y="425194"/>
                  </a:lnTo>
                  <a:cubicBezTo>
                    <a:pt x="1109503" y="403232"/>
                    <a:pt x="1148263" y="391379"/>
                    <a:pt x="1190389" y="391379"/>
                  </a:cubicBezTo>
                  <a:cubicBezTo>
                    <a:pt x="1290222" y="391379"/>
                    <a:pt x="1371153" y="457946"/>
                    <a:pt x="1371153" y="540060"/>
                  </a:cubicBezTo>
                  <a:cubicBezTo>
                    <a:pt x="1371153" y="622174"/>
                    <a:pt x="1290222" y="688741"/>
                    <a:pt x="1190389" y="688741"/>
                  </a:cubicBezTo>
                  <a:cubicBezTo>
                    <a:pt x="1148263" y="688741"/>
                    <a:pt x="1109503" y="676889"/>
                    <a:pt x="1080120" y="654926"/>
                  </a:cubicBezTo>
                  <a:lnTo>
                    <a:pt x="1080120" y="1080120"/>
                  </a:lnTo>
                  <a:lnTo>
                    <a:pt x="645045" y="1080120"/>
                  </a:lnTo>
                  <a:cubicBezTo>
                    <a:pt x="657716" y="1104432"/>
                    <a:pt x="663858" y="1133013"/>
                    <a:pt x="663858" y="1163337"/>
                  </a:cubicBezTo>
                  <a:cubicBezTo>
                    <a:pt x="663858" y="1263170"/>
                    <a:pt x="563067" y="1331948"/>
                    <a:pt x="515177" y="1344101"/>
                  </a:cubicBezTo>
                  <a:cubicBezTo>
                    <a:pt x="467287" y="1356254"/>
                    <a:pt x="410922" y="1293121"/>
                    <a:pt x="376520" y="1236256"/>
                  </a:cubicBezTo>
                  <a:cubicBezTo>
                    <a:pt x="351740" y="1206129"/>
                    <a:pt x="366100" y="1189360"/>
                    <a:pt x="366496" y="1163337"/>
                  </a:cubicBezTo>
                  <a:cubicBezTo>
                    <a:pt x="366892" y="1137314"/>
                    <a:pt x="366223" y="1104432"/>
                    <a:pt x="378895" y="1080120"/>
                  </a:cubicBezTo>
                  <a:lnTo>
                    <a:pt x="0" y="1080120"/>
                  </a:lnTo>
                  <a:lnTo>
                    <a:pt x="0" y="1079356"/>
                  </a:lnTo>
                  <a:lnTo>
                    <a:pt x="5237" y="1079356"/>
                  </a:lnTo>
                  <a:lnTo>
                    <a:pt x="5237" y="660354"/>
                  </a:lnTo>
                  <a:cubicBezTo>
                    <a:pt x="32575" y="678737"/>
                    <a:pt x="67146" y="687977"/>
                    <a:pt x="104341" y="687977"/>
                  </a:cubicBezTo>
                  <a:cubicBezTo>
                    <a:pt x="204174" y="687977"/>
                    <a:pt x="285105" y="621410"/>
                    <a:pt x="285105" y="539296"/>
                  </a:cubicBezTo>
                  <a:cubicBezTo>
                    <a:pt x="285105" y="457182"/>
                    <a:pt x="204174" y="390615"/>
                    <a:pt x="104341" y="390615"/>
                  </a:cubicBezTo>
                  <a:cubicBezTo>
                    <a:pt x="67146" y="390615"/>
                    <a:pt x="32575" y="399855"/>
                    <a:pt x="5237" y="418239"/>
                  </a:cubicBezTo>
                  <a:lnTo>
                    <a:pt x="5237" y="0"/>
                  </a:ln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216000" rIns="0" rtlCol="0" anchor="ctr">
              <a:flatTx/>
            </a:bodyPr>
            <a:lstStyle/>
            <a:p>
              <a:pPr algn="ctr"/>
              <a:endParaRPr lang="en-GB" sz="1400" b="1" dirty="0">
                <a:solidFill>
                  <a:schemeClr val="bg1"/>
                </a:solidFill>
              </a:endParaRPr>
            </a:p>
          </p:txBody>
        </p:sp>
        <p:sp>
          <p:nvSpPr>
            <p:cNvPr id="28" name="Rectangle 27"/>
            <p:cNvSpPr>
              <a:spLocks noChangeAspect="1"/>
            </p:cNvSpPr>
            <p:nvPr/>
          </p:nvSpPr>
          <p:spPr>
            <a:xfrm>
              <a:off x="4565309"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Military</a:t>
              </a:r>
              <a:endParaRPr lang="en-GB" sz="1400" b="1" dirty="0">
                <a:solidFill>
                  <a:schemeClr val="bg1"/>
                </a:solidFill>
              </a:endParaRPr>
            </a:p>
          </p:txBody>
        </p:sp>
      </p:grpSp>
      <p:grpSp>
        <p:nvGrpSpPr>
          <p:cNvPr id="41" name="Group 40"/>
          <p:cNvGrpSpPr/>
          <p:nvPr/>
        </p:nvGrpSpPr>
        <p:grpSpPr>
          <a:xfrm>
            <a:off x="4887451" y="2105803"/>
            <a:ext cx="1586576" cy="1709144"/>
            <a:chOff x="4437509" y="1438955"/>
            <a:chExt cx="1586576" cy="1709144"/>
          </a:xfrm>
        </p:grpSpPr>
        <p:sp>
          <p:nvSpPr>
            <p:cNvPr id="7" name="Rectangle 84"/>
            <p:cNvSpPr>
              <a:spLocks noChangeAspect="1"/>
            </p:cNvSpPr>
            <p:nvPr/>
          </p:nvSpPr>
          <p:spPr>
            <a:xfrm>
              <a:off x="4437509" y="1438955"/>
              <a:ext cx="1586576" cy="1709144"/>
            </a:xfrm>
            <a:custGeom>
              <a:avLst/>
              <a:gdLst/>
              <a:ahLst/>
              <a:cxnLst/>
              <a:rect l="l" t="t" r="r" b="b"/>
              <a:pathLst>
                <a:path w="1335623" h="1332712">
                  <a:moveTo>
                    <a:pt x="0" y="0"/>
                  </a:moveTo>
                  <a:lnTo>
                    <a:pt x="1073735" y="0"/>
                  </a:lnTo>
                  <a:lnTo>
                    <a:pt x="1073735" y="443481"/>
                  </a:lnTo>
                  <a:cubicBezTo>
                    <a:pt x="1097628" y="431616"/>
                    <a:pt x="1125422" y="425828"/>
                    <a:pt x="1154859" y="425828"/>
                  </a:cubicBezTo>
                  <a:cubicBezTo>
                    <a:pt x="1254692" y="425828"/>
                    <a:pt x="1335623" y="492395"/>
                    <a:pt x="1335623" y="574509"/>
                  </a:cubicBezTo>
                  <a:cubicBezTo>
                    <a:pt x="1335623" y="656623"/>
                    <a:pt x="1254692" y="723190"/>
                    <a:pt x="1154859" y="723190"/>
                  </a:cubicBezTo>
                  <a:cubicBezTo>
                    <a:pt x="1125422" y="723190"/>
                    <a:pt x="1097628" y="717402"/>
                    <a:pt x="1073735" y="705538"/>
                  </a:cubicBezTo>
                  <a:lnTo>
                    <a:pt x="1073735" y="1080120"/>
                  </a:lnTo>
                  <a:lnTo>
                    <a:pt x="644976" y="1080120"/>
                  </a:lnTo>
                  <a:cubicBezTo>
                    <a:pt x="653110" y="1102067"/>
                    <a:pt x="657473" y="1126388"/>
                    <a:pt x="657473" y="1151948"/>
                  </a:cubicBezTo>
                  <a:cubicBezTo>
                    <a:pt x="657473" y="1251781"/>
                    <a:pt x="590906" y="1332712"/>
                    <a:pt x="508792" y="1332712"/>
                  </a:cubicBezTo>
                  <a:cubicBezTo>
                    <a:pt x="426678" y="1332712"/>
                    <a:pt x="360111" y="1251781"/>
                    <a:pt x="360111" y="1151948"/>
                  </a:cubicBezTo>
                  <a:cubicBezTo>
                    <a:pt x="360111" y="1126388"/>
                    <a:pt x="364475" y="1102067"/>
                    <a:pt x="372609" y="1080120"/>
                  </a:cubicBezTo>
                  <a:lnTo>
                    <a:pt x="0" y="1080120"/>
                  </a:lnTo>
                  <a:lnTo>
                    <a:pt x="0" y="701463"/>
                  </a:lnTo>
                  <a:cubicBezTo>
                    <a:pt x="25340" y="716104"/>
                    <a:pt x="55900" y="723190"/>
                    <a:pt x="88471" y="723190"/>
                  </a:cubicBezTo>
                  <a:cubicBezTo>
                    <a:pt x="188304" y="723190"/>
                    <a:pt x="269235" y="656623"/>
                    <a:pt x="269235" y="574509"/>
                  </a:cubicBezTo>
                  <a:cubicBezTo>
                    <a:pt x="269235" y="492395"/>
                    <a:pt x="188304" y="425828"/>
                    <a:pt x="88471" y="425828"/>
                  </a:cubicBezTo>
                  <a:cubicBezTo>
                    <a:pt x="55900" y="425828"/>
                    <a:pt x="25340" y="432914"/>
                    <a:pt x="0" y="447555"/>
                  </a:cubicBez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72000" rIns="0" rtlCol="0" anchor="ctr">
              <a:flatTx/>
            </a:bodyPr>
            <a:lstStyle/>
            <a:p>
              <a:pPr algn="ctr"/>
              <a:endParaRPr lang="en-GB" sz="1400" b="1" dirty="0">
                <a:solidFill>
                  <a:schemeClr val="bg1"/>
                </a:solidFill>
              </a:endParaRPr>
            </a:p>
          </p:txBody>
        </p:sp>
        <p:sp>
          <p:nvSpPr>
            <p:cNvPr id="29" name="Rectangle 28"/>
            <p:cNvSpPr>
              <a:spLocks noChangeAspect="1"/>
            </p:cNvSpPr>
            <p:nvPr/>
          </p:nvSpPr>
          <p:spPr>
            <a:xfrm>
              <a:off x="4555346"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Coast-</a:t>
              </a:r>
              <a:br>
                <a:rPr lang="en-GB" sz="1400" b="1" dirty="0" smtClean="0">
                  <a:solidFill>
                    <a:schemeClr val="bg1"/>
                  </a:solidFill>
                </a:rPr>
              </a:br>
              <a:r>
                <a:rPr lang="en-GB" sz="1400" b="1" dirty="0" smtClean="0">
                  <a:solidFill>
                    <a:schemeClr val="bg1"/>
                  </a:solidFill>
                </a:rPr>
                <a:t>guard</a:t>
              </a:r>
              <a:endParaRPr lang="en-GB" sz="1400" b="1" dirty="0">
                <a:solidFill>
                  <a:schemeClr val="bg1"/>
                </a:solidFill>
              </a:endParaRPr>
            </a:p>
          </p:txBody>
        </p:sp>
      </p:grpSp>
      <p:grpSp>
        <p:nvGrpSpPr>
          <p:cNvPr id="39" name="Group 38"/>
          <p:cNvGrpSpPr/>
          <p:nvPr/>
        </p:nvGrpSpPr>
        <p:grpSpPr>
          <a:xfrm>
            <a:off x="2226743" y="2105803"/>
            <a:ext cx="1605281" cy="1709144"/>
            <a:chOff x="1888167" y="1438955"/>
            <a:chExt cx="1605281" cy="1709144"/>
          </a:xfrm>
        </p:grpSpPr>
        <p:sp>
          <p:nvSpPr>
            <p:cNvPr id="4" name="Rectangle 54"/>
            <p:cNvSpPr>
              <a:spLocks noChangeAspect="1"/>
            </p:cNvSpPr>
            <p:nvPr/>
          </p:nvSpPr>
          <p:spPr>
            <a:xfrm>
              <a:off x="1888167" y="1438955"/>
              <a:ext cx="1605281" cy="1709144"/>
            </a:xfrm>
            <a:custGeom>
              <a:avLst/>
              <a:gdLst/>
              <a:ahLst/>
              <a:cxnLst/>
              <a:rect l="l" t="t" r="r" b="b"/>
              <a:pathLst>
                <a:path w="1351369" h="1332712">
                  <a:moveTo>
                    <a:pt x="0" y="0"/>
                  </a:moveTo>
                  <a:lnTo>
                    <a:pt x="1079030" y="0"/>
                  </a:lnTo>
                  <a:lnTo>
                    <a:pt x="1079030" y="449276"/>
                  </a:lnTo>
                  <a:cubicBezTo>
                    <a:pt x="1104963" y="433509"/>
                    <a:pt x="1136694" y="425828"/>
                    <a:pt x="1170605" y="425828"/>
                  </a:cubicBezTo>
                  <a:cubicBezTo>
                    <a:pt x="1270438" y="425828"/>
                    <a:pt x="1351369" y="492395"/>
                    <a:pt x="1351369" y="574509"/>
                  </a:cubicBezTo>
                  <a:cubicBezTo>
                    <a:pt x="1351369" y="656623"/>
                    <a:pt x="1270438" y="723190"/>
                    <a:pt x="1170605" y="723190"/>
                  </a:cubicBezTo>
                  <a:cubicBezTo>
                    <a:pt x="1136694" y="723190"/>
                    <a:pt x="1104963" y="715509"/>
                    <a:pt x="1079030" y="699742"/>
                  </a:cubicBezTo>
                  <a:lnTo>
                    <a:pt x="1079030" y="1080120"/>
                  </a:lnTo>
                  <a:lnTo>
                    <a:pt x="687967" y="1080120"/>
                  </a:lnTo>
                  <a:cubicBezTo>
                    <a:pt x="696101" y="1102067"/>
                    <a:pt x="700464" y="1126388"/>
                    <a:pt x="700464" y="1151948"/>
                  </a:cubicBezTo>
                  <a:cubicBezTo>
                    <a:pt x="700464" y="1251781"/>
                    <a:pt x="633897" y="1332712"/>
                    <a:pt x="551783" y="1332712"/>
                  </a:cubicBezTo>
                  <a:cubicBezTo>
                    <a:pt x="469669" y="1332712"/>
                    <a:pt x="403102" y="1251781"/>
                    <a:pt x="403102" y="1151948"/>
                  </a:cubicBezTo>
                  <a:cubicBezTo>
                    <a:pt x="403102" y="1126388"/>
                    <a:pt x="407466" y="1102067"/>
                    <a:pt x="415600" y="1080120"/>
                  </a:cubicBezTo>
                  <a:lnTo>
                    <a:pt x="0" y="1080120"/>
                  </a:lnTo>
                  <a:lnTo>
                    <a:pt x="0" y="700346"/>
                  </a:lnTo>
                  <a:cubicBezTo>
                    <a:pt x="25726" y="715721"/>
                    <a:pt x="57045" y="723190"/>
                    <a:pt x="90485" y="723190"/>
                  </a:cubicBezTo>
                  <a:cubicBezTo>
                    <a:pt x="190318" y="723190"/>
                    <a:pt x="271249" y="656623"/>
                    <a:pt x="271249" y="574509"/>
                  </a:cubicBezTo>
                  <a:cubicBezTo>
                    <a:pt x="271249" y="492395"/>
                    <a:pt x="190318" y="425828"/>
                    <a:pt x="90485" y="425828"/>
                  </a:cubicBezTo>
                  <a:cubicBezTo>
                    <a:pt x="57045" y="425828"/>
                    <a:pt x="25726" y="433297"/>
                    <a:pt x="0" y="448672"/>
                  </a:cubicBezTo>
                  <a:close/>
                </a:path>
              </a:pathLst>
            </a:custGeom>
            <a:solidFill>
              <a:srgbClr val="00B05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0" name="Rectangle 29"/>
            <p:cNvSpPr>
              <a:spLocks noChangeAspect="1"/>
            </p:cNvSpPr>
            <p:nvPr/>
          </p:nvSpPr>
          <p:spPr>
            <a:xfrm>
              <a:off x="1984155"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Police</a:t>
              </a:r>
              <a:endParaRPr lang="en-GB" sz="1400" b="1" dirty="0">
                <a:solidFill>
                  <a:schemeClr val="bg1"/>
                </a:solidFill>
              </a:endParaRPr>
            </a:p>
          </p:txBody>
        </p:sp>
      </p:grpSp>
      <p:grpSp>
        <p:nvGrpSpPr>
          <p:cNvPr id="48" name="Group 47"/>
          <p:cNvGrpSpPr/>
          <p:nvPr/>
        </p:nvGrpSpPr>
        <p:grpSpPr>
          <a:xfrm>
            <a:off x="6202300" y="3199003"/>
            <a:ext cx="1283066" cy="2056040"/>
            <a:chOff x="5689741" y="2476500"/>
            <a:chExt cx="1283066" cy="2056040"/>
          </a:xfrm>
        </p:grpSpPr>
        <p:sp>
          <p:nvSpPr>
            <p:cNvPr id="14" name="Rectangle 94"/>
            <p:cNvSpPr>
              <a:spLocks noChangeAspect="1"/>
            </p:cNvSpPr>
            <p:nvPr/>
          </p:nvSpPr>
          <p:spPr>
            <a:xfrm>
              <a:off x="5689741" y="2476500"/>
              <a:ext cx="1283066" cy="2056040"/>
            </a:xfrm>
            <a:custGeom>
              <a:avLst/>
              <a:gdLst>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09685 w 1080120"/>
                <a:gd name="connsiteY19" fmla="*/ 646583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 name="connsiteX0" fmla="*/ 561326 w 1080120"/>
                <a:gd name="connsiteY0" fmla="*/ 0 h 1587152"/>
                <a:gd name="connsiteX1" fmla="*/ 710007 w 1080120"/>
                <a:gd name="connsiteY1" fmla="*/ 180764 h 1587152"/>
                <a:gd name="connsiteX2" fmla="*/ 693184 w 1080120"/>
                <a:gd name="connsiteY2" fmla="*/ 260392 h 1587152"/>
                <a:gd name="connsiteX3" fmla="*/ 1080120 w 1080120"/>
                <a:gd name="connsiteY3" fmla="*/ 260392 h 1587152"/>
                <a:gd name="connsiteX4" fmla="*/ 1080120 w 1080120"/>
                <a:gd name="connsiteY4" fmla="*/ 673595 h 1587152"/>
                <a:gd name="connsiteX5" fmla="*/ 983047 w 1080120"/>
                <a:gd name="connsiteY5" fmla="*/ 646583 h 1587152"/>
                <a:gd name="connsiteX6" fmla="*/ 802283 w 1080120"/>
                <a:gd name="connsiteY6" fmla="*/ 795264 h 1587152"/>
                <a:gd name="connsiteX7" fmla="*/ 983047 w 1080120"/>
                <a:gd name="connsiteY7" fmla="*/ 943945 h 1587152"/>
                <a:gd name="connsiteX8" fmla="*/ 1080120 w 1080120"/>
                <a:gd name="connsiteY8" fmla="*/ 916934 h 1587152"/>
                <a:gd name="connsiteX9" fmla="*/ 1080120 w 1080120"/>
                <a:gd name="connsiteY9" fmla="*/ 1340512 h 1587152"/>
                <a:gd name="connsiteX10" fmla="*/ 677802 w 1080120"/>
                <a:gd name="connsiteY10" fmla="*/ 1340512 h 1587152"/>
                <a:gd name="connsiteX11" fmla="*/ 688741 w 1080120"/>
                <a:gd name="connsiteY11" fmla="*/ 1406388 h 1587152"/>
                <a:gd name="connsiteX12" fmla="*/ 540060 w 1080120"/>
                <a:gd name="connsiteY12" fmla="*/ 1587152 h 1587152"/>
                <a:gd name="connsiteX13" fmla="*/ 391379 w 1080120"/>
                <a:gd name="connsiteY13" fmla="*/ 1406388 h 1587152"/>
                <a:gd name="connsiteX14" fmla="*/ 402319 w 1080120"/>
                <a:gd name="connsiteY14" fmla="*/ 1340512 h 1587152"/>
                <a:gd name="connsiteX15" fmla="*/ 0 w 1080120"/>
                <a:gd name="connsiteY15" fmla="*/ 1340512 h 1587152"/>
                <a:gd name="connsiteX16" fmla="*/ 0 w 1080120"/>
                <a:gd name="connsiteY16" fmla="*/ 910422 h 1587152"/>
                <a:gd name="connsiteX17" fmla="*/ 109685 w 1080120"/>
                <a:gd name="connsiteY17" fmla="*/ 943945 h 1587152"/>
                <a:gd name="connsiteX18" fmla="*/ 290449 w 1080120"/>
                <a:gd name="connsiteY18" fmla="*/ 795264 h 1587152"/>
                <a:gd name="connsiteX19" fmla="*/ 116100 w 1080120"/>
                <a:gd name="connsiteY19" fmla="*/ 658347 h 1587152"/>
                <a:gd name="connsiteX20" fmla="*/ 0 w 1080120"/>
                <a:gd name="connsiteY20" fmla="*/ 702165 h 1587152"/>
                <a:gd name="connsiteX21" fmla="*/ 0 w 1080120"/>
                <a:gd name="connsiteY21" fmla="*/ 260392 h 1587152"/>
                <a:gd name="connsiteX22" fmla="*/ 429468 w 1080120"/>
                <a:gd name="connsiteY22" fmla="*/ 260392 h 1587152"/>
                <a:gd name="connsiteX23" fmla="*/ 412645 w 1080120"/>
                <a:gd name="connsiteY23" fmla="*/ 180764 h 1587152"/>
                <a:gd name="connsiteX24" fmla="*/ 561326 w 1080120"/>
                <a:gd name="connsiteY24" fmla="*/ 0 h 15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0120" h="1587152">
                  <a:moveTo>
                    <a:pt x="561326" y="0"/>
                  </a:moveTo>
                  <a:cubicBezTo>
                    <a:pt x="643440" y="0"/>
                    <a:pt x="710007" y="80931"/>
                    <a:pt x="710007" y="180764"/>
                  </a:cubicBezTo>
                  <a:cubicBezTo>
                    <a:pt x="710007" y="209570"/>
                    <a:pt x="704465" y="236803"/>
                    <a:pt x="693184" y="260392"/>
                  </a:cubicBezTo>
                  <a:lnTo>
                    <a:pt x="1080120" y="260392"/>
                  </a:lnTo>
                  <a:lnTo>
                    <a:pt x="1080120" y="673595"/>
                  </a:lnTo>
                  <a:cubicBezTo>
                    <a:pt x="1053442" y="655461"/>
                    <a:pt x="1019505" y="646583"/>
                    <a:pt x="983047" y="646583"/>
                  </a:cubicBezTo>
                  <a:cubicBezTo>
                    <a:pt x="883214" y="646583"/>
                    <a:pt x="802283" y="713150"/>
                    <a:pt x="802283" y="795264"/>
                  </a:cubicBezTo>
                  <a:cubicBezTo>
                    <a:pt x="802283" y="877378"/>
                    <a:pt x="883214" y="943945"/>
                    <a:pt x="983047" y="943945"/>
                  </a:cubicBezTo>
                  <a:cubicBezTo>
                    <a:pt x="1019505" y="943945"/>
                    <a:pt x="1053442" y="935068"/>
                    <a:pt x="1080120" y="916934"/>
                  </a:cubicBezTo>
                  <a:lnTo>
                    <a:pt x="1080120" y="1340512"/>
                  </a:lnTo>
                  <a:lnTo>
                    <a:pt x="677802" y="1340512"/>
                  </a:lnTo>
                  <a:cubicBezTo>
                    <a:pt x="685106" y="1360763"/>
                    <a:pt x="688741" y="1383060"/>
                    <a:pt x="688741" y="1406388"/>
                  </a:cubicBezTo>
                  <a:cubicBezTo>
                    <a:pt x="688741" y="1506221"/>
                    <a:pt x="622174" y="1587152"/>
                    <a:pt x="540060" y="1587152"/>
                  </a:cubicBezTo>
                  <a:cubicBezTo>
                    <a:pt x="457946" y="1587152"/>
                    <a:pt x="391379" y="1506221"/>
                    <a:pt x="391379" y="1406388"/>
                  </a:cubicBezTo>
                  <a:lnTo>
                    <a:pt x="402319" y="1340512"/>
                  </a:lnTo>
                  <a:lnTo>
                    <a:pt x="0" y="1340512"/>
                  </a:lnTo>
                  <a:lnTo>
                    <a:pt x="0" y="910422"/>
                  </a:lnTo>
                  <a:cubicBezTo>
                    <a:pt x="29252" y="932231"/>
                    <a:pt x="67805" y="943945"/>
                    <a:pt x="109685" y="943945"/>
                  </a:cubicBezTo>
                  <a:cubicBezTo>
                    <a:pt x="209518" y="943945"/>
                    <a:pt x="295795" y="881099"/>
                    <a:pt x="290449" y="795264"/>
                  </a:cubicBezTo>
                  <a:cubicBezTo>
                    <a:pt x="285103" y="709429"/>
                    <a:pt x="180545" y="659159"/>
                    <a:pt x="116100" y="658347"/>
                  </a:cubicBezTo>
                  <a:cubicBezTo>
                    <a:pt x="65270" y="657707"/>
                    <a:pt x="29252" y="680356"/>
                    <a:pt x="0" y="702165"/>
                  </a:cubicBezTo>
                  <a:lnTo>
                    <a:pt x="0" y="260392"/>
                  </a:lnTo>
                  <a:lnTo>
                    <a:pt x="429468" y="260392"/>
                  </a:lnTo>
                  <a:cubicBezTo>
                    <a:pt x="418188" y="236803"/>
                    <a:pt x="412645" y="209570"/>
                    <a:pt x="412645" y="180764"/>
                  </a:cubicBezTo>
                  <a:cubicBezTo>
                    <a:pt x="412645" y="80931"/>
                    <a:pt x="479212" y="0"/>
                    <a:pt x="561326" y="0"/>
                  </a:cubicBez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1" name="Rectangle 30"/>
            <p:cNvSpPr>
              <a:spLocks noChangeAspect="1"/>
            </p:cNvSpPr>
            <p:nvPr/>
          </p:nvSpPr>
          <p:spPr>
            <a:xfrm>
              <a:off x="579050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Media</a:t>
              </a:r>
              <a:endParaRPr lang="en-GB" sz="1400" b="1" dirty="0">
                <a:solidFill>
                  <a:schemeClr val="bg1"/>
                </a:solidFill>
              </a:endParaRPr>
            </a:p>
          </p:txBody>
        </p:sp>
      </p:grpSp>
      <p:grpSp>
        <p:nvGrpSpPr>
          <p:cNvPr id="51" name="Group 50"/>
          <p:cNvGrpSpPr/>
          <p:nvPr/>
        </p:nvGrpSpPr>
        <p:grpSpPr>
          <a:xfrm>
            <a:off x="6180062" y="4996122"/>
            <a:ext cx="1629144" cy="1385206"/>
            <a:chOff x="5686410" y="4206080"/>
            <a:chExt cx="1629144" cy="1385206"/>
          </a:xfrm>
        </p:grpSpPr>
        <p:sp>
          <p:nvSpPr>
            <p:cNvPr id="19" name="Rectangle 95"/>
            <p:cNvSpPr>
              <a:spLocks noChangeAspect="1"/>
            </p:cNvSpPr>
            <p:nvPr/>
          </p:nvSpPr>
          <p:spPr>
            <a:xfrm>
              <a:off x="5686410" y="4206080"/>
              <a:ext cx="1629144" cy="1385206"/>
            </a:xfrm>
            <a:custGeom>
              <a:avLst/>
              <a:gdLst>
                <a:gd name="connsiteX0" fmla="*/ 0 w 1371458"/>
                <a:gd name="connsiteY0" fmla="*/ 0 h 1080120"/>
                <a:gd name="connsiteX1" fmla="*/ 397080 w 1371458"/>
                <a:gd name="connsiteY1" fmla="*/ 0 h 1080120"/>
                <a:gd name="connsiteX2" fmla="*/ 386917 w 1371458"/>
                <a:gd name="connsiteY2" fmla="*/ 61195 h 1080120"/>
                <a:gd name="connsiteX3" fmla="*/ 535598 w 1371458"/>
                <a:gd name="connsiteY3" fmla="*/ 241959 h 1080120"/>
                <a:gd name="connsiteX4" fmla="*/ 684279 w 1371458"/>
                <a:gd name="connsiteY4" fmla="*/ 61195 h 1080120"/>
                <a:gd name="connsiteX5" fmla="*/ 674118 w 1371458"/>
                <a:gd name="connsiteY5" fmla="*/ 0 h 1080120"/>
                <a:gd name="connsiteX6" fmla="*/ 1080120 w 1371458"/>
                <a:gd name="connsiteY6" fmla="*/ 0 h 1080120"/>
                <a:gd name="connsiteX7" fmla="*/ 1080120 w 1371458"/>
                <a:gd name="connsiteY7" fmla="*/ 424604 h 1080120"/>
                <a:gd name="connsiteX8" fmla="*/ 1190362 w 1371458"/>
                <a:gd name="connsiteY8" fmla="*/ 390804 h 1080120"/>
                <a:gd name="connsiteX9" fmla="*/ 1371126 w 1371458"/>
                <a:gd name="connsiteY9" fmla="*/ 539485 h 1080120"/>
                <a:gd name="connsiteX10" fmla="*/ 1190362 w 1371458"/>
                <a:gd name="connsiteY10" fmla="*/ 688166 h 1080120"/>
                <a:gd name="connsiteX11" fmla="*/ 1080120 w 1371458"/>
                <a:gd name="connsiteY11" fmla="*/ 654366 h 1080120"/>
                <a:gd name="connsiteX12" fmla="*/ 1080120 w 1371458"/>
                <a:gd name="connsiteY12" fmla="*/ 1080120 h 1080120"/>
                <a:gd name="connsiteX13" fmla="*/ 0 w 1371458"/>
                <a:gd name="connsiteY13" fmla="*/ 1080120 h 1080120"/>
                <a:gd name="connsiteX14" fmla="*/ 0 w 1371458"/>
                <a:gd name="connsiteY14" fmla="*/ 660417 h 1080120"/>
                <a:gd name="connsiteX15" fmla="*/ 100368 w 1371458"/>
                <a:gd name="connsiteY15" fmla="*/ 688741 h 1080120"/>
                <a:gd name="connsiteX16" fmla="*/ 281132 w 1371458"/>
                <a:gd name="connsiteY16" fmla="*/ 540060 h 1080120"/>
                <a:gd name="connsiteX17" fmla="*/ 100368 w 1371458"/>
                <a:gd name="connsiteY17" fmla="*/ 391379 h 1080120"/>
                <a:gd name="connsiteX18" fmla="*/ 0 w 1371458"/>
                <a:gd name="connsiteY18" fmla="*/ 419704 h 1080120"/>
                <a:gd name="connsiteX19" fmla="*/ 0 w 1371458"/>
                <a:gd name="connsiteY19"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458" h="1080120">
                  <a:moveTo>
                    <a:pt x="0" y="0"/>
                  </a:moveTo>
                  <a:lnTo>
                    <a:pt x="397080" y="0"/>
                  </a:lnTo>
                  <a:lnTo>
                    <a:pt x="386917" y="61195"/>
                  </a:lnTo>
                  <a:cubicBezTo>
                    <a:pt x="386917" y="161028"/>
                    <a:pt x="453484" y="241959"/>
                    <a:pt x="535598" y="241959"/>
                  </a:cubicBezTo>
                  <a:cubicBezTo>
                    <a:pt x="617712" y="241959"/>
                    <a:pt x="684279" y="161028"/>
                    <a:pt x="684279" y="61195"/>
                  </a:cubicBezTo>
                  <a:cubicBezTo>
                    <a:pt x="684279" y="39557"/>
                    <a:pt x="681152" y="18806"/>
                    <a:pt x="674118" y="0"/>
                  </a:cubicBezTo>
                  <a:lnTo>
                    <a:pt x="1080120" y="0"/>
                  </a:lnTo>
                  <a:lnTo>
                    <a:pt x="1080120" y="424604"/>
                  </a:lnTo>
                  <a:cubicBezTo>
                    <a:pt x="1109498" y="402650"/>
                    <a:pt x="1148248" y="390804"/>
                    <a:pt x="1190362" y="390804"/>
                  </a:cubicBezTo>
                  <a:cubicBezTo>
                    <a:pt x="1290195" y="390804"/>
                    <a:pt x="1364711" y="430633"/>
                    <a:pt x="1371126" y="539485"/>
                  </a:cubicBezTo>
                  <a:cubicBezTo>
                    <a:pt x="1377541" y="648337"/>
                    <a:pt x="1290195" y="688166"/>
                    <a:pt x="1190362" y="688166"/>
                  </a:cubicBezTo>
                  <a:cubicBezTo>
                    <a:pt x="1148248" y="688166"/>
                    <a:pt x="1109498" y="676320"/>
                    <a:pt x="1080120" y="654366"/>
                  </a:cubicBezTo>
                  <a:lnTo>
                    <a:pt x="1080120" y="1080120"/>
                  </a:lnTo>
                  <a:lnTo>
                    <a:pt x="0" y="1080120"/>
                  </a:lnTo>
                  <a:lnTo>
                    <a:pt x="0" y="660417"/>
                  </a:lnTo>
                  <a:cubicBezTo>
                    <a:pt x="27571" y="679223"/>
                    <a:pt x="62618" y="688741"/>
                    <a:pt x="100368" y="688741"/>
                  </a:cubicBezTo>
                  <a:cubicBezTo>
                    <a:pt x="200201" y="688741"/>
                    <a:pt x="281132" y="622174"/>
                    <a:pt x="281132" y="540060"/>
                  </a:cubicBezTo>
                  <a:cubicBezTo>
                    <a:pt x="281132" y="457946"/>
                    <a:pt x="200201" y="391379"/>
                    <a:pt x="100368" y="391379"/>
                  </a:cubicBezTo>
                  <a:cubicBezTo>
                    <a:pt x="62618" y="391379"/>
                    <a:pt x="27571" y="400897"/>
                    <a:pt x="0" y="419704"/>
                  </a:cubicBezTo>
                  <a:lnTo>
                    <a:pt x="0" y="0"/>
                  </a:ln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108000" rIns="0" rtlCol="0" anchor="ctr">
              <a:flatTx/>
            </a:bodyPr>
            <a:lstStyle/>
            <a:p>
              <a:pPr algn="ctr"/>
              <a:endParaRPr lang="en-GB" sz="1400" b="1" dirty="0">
                <a:solidFill>
                  <a:schemeClr val="bg1"/>
                </a:solidFill>
              </a:endParaRPr>
            </a:p>
          </p:txBody>
        </p:sp>
        <p:sp>
          <p:nvSpPr>
            <p:cNvPr id="32" name="Rectangle 31"/>
            <p:cNvSpPr>
              <a:spLocks noChangeAspect="1"/>
            </p:cNvSpPr>
            <p:nvPr/>
          </p:nvSpPr>
          <p:spPr>
            <a:xfrm>
              <a:off x="5791214"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Water</a:t>
              </a:r>
              <a:endParaRPr lang="en-GB" sz="1400" b="1" dirty="0">
                <a:solidFill>
                  <a:schemeClr val="bg1"/>
                </a:solidFill>
              </a:endParaRPr>
            </a:p>
          </p:txBody>
        </p:sp>
      </p:grpSp>
      <p:grpSp>
        <p:nvGrpSpPr>
          <p:cNvPr id="40" name="Group 39"/>
          <p:cNvGrpSpPr/>
          <p:nvPr/>
        </p:nvGrpSpPr>
        <p:grpSpPr>
          <a:xfrm>
            <a:off x="3562776" y="2105803"/>
            <a:ext cx="1593923" cy="1385206"/>
            <a:chOff x="3171233" y="1438955"/>
            <a:chExt cx="1593923" cy="1385206"/>
          </a:xfrm>
        </p:grpSpPr>
        <p:sp>
          <p:nvSpPr>
            <p:cNvPr id="6" name="Rectangle 83"/>
            <p:cNvSpPr>
              <a:spLocks noChangeAspect="1"/>
            </p:cNvSpPr>
            <p:nvPr/>
          </p:nvSpPr>
          <p:spPr>
            <a:xfrm>
              <a:off x="3171233" y="1438955"/>
              <a:ext cx="1593923" cy="1385206"/>
            </a:xfrm>
            <a:custGeom>
              <a:avLst/>
              <a:gdLst/>
              <a:ahLst/>
              <a:cxnLst/>
              <a:rect l="l" t="t" r="r" b="b"/>
              <a:pathLst>
                <a:path w="1341808" h="1080120">
                  <a:moveTo>
                    <a:pt x="0" y="0"/>
                  </a:moveTo>
                  <a:lnTo>
                    <a:pt x="1072573" y="0"/>
                  </a:lnTo>
                  <a:lnTo>
                    <a:pt x="1072573" y="447555"/>
                  </a:lnTo>
                  <a:cubicBezTo>
                    <a:pt x="1097913" y="432914"/>
                    <a:pt x="1128473" y="425828"/>
                    <a:pt x="1161044" y="425828"/>
                  </a:cubicBezTo>
                  <a:cubicBezTo>
                    <a:pt x="1260877" y="425828"/>
                    <a:pt x="1341808" y="492395"/>
                    <a:pt x="1341808" y="574509"/>
                  </a:cubicBezTo>
                  <a:cubicBezTo>
                    <a:pt x="1341808" y="656623"/>
                    <a:pt x="1260877" y="723190"/>
                    <a:pt x="1161044" y="723190"/>
                  </a:cubicBezTo>
                  <a:cubicBezTo>
                    <a:pt x="1128473" y="723190"/>
                    <a:pt x="1097913" y="716104"/>
                    <a:pt x="1072573" y="701463"/>
                  </a:cubicBezTo>
                  <a:lnTo>
                    <a:pt x="1072573" y="1080120"/>
                  </a:lnTo>
                  <a:lnTo>
                    <a:pt x="1071518" y="1080120"/>
                  </a:lnTo>
                  <a:lnTo>
                    <a:pt x="677250" y="1080120"/>
                  </a:lnTo>
                  <a:lnTo>
                    <a:pt x="690772" y="1006444"/>
                  </a:lnTo>
                  <a:cubicBezTo>
                    <a:pt x="690772" y="906611"/>
                    <a:pt x="624205" y="825680"/>
                    <a:pt x="542091" y="825680"/>
                  </a:cubicBezTo>
                  <a:cubicBezTo>
                    <a:pt x="459977" y="825680"/>
                    <a:pt x="393410" y="906611"/>
                    <a:pt x="393410" y="1006444"/>
                  </a:cubicBezTo>
                  <a:cubicBezTo>
                    <a:pt x="393410" y="1032766"/>
                    <a:pt x="398038" y="1057774"/>
                    <a:pt x="406932" y="1080120"/>
                  </a:cubicBezTo>
                  <a:lnTo>
                    <a:pt x="0" y="1080120"/>
                  </a:lnTo>
                  <a:lnTo>
                    <a:pt x="0" y="699742"/>
                  </a:lnTo>
                  <a:cubicBezTo>
                    <a:pt x="25933" y="715509"/>
                    <a:pt x="57664" y="723190"/>
                    <a:pt x="91575" y="723190"/>
                  </a:cubicBezTo>
                  <a:cubicBezTo>
                    <a:pt x="191408" y="723190"/>
                    <a:pt x="272339" y="656623"/>
                    <a:pt x="272339" y="574509"/>
                  </a:cubicBezTo>
                  <a:cubicBezTo>
                    <a:pt x="272339" y="492395"/>
                    <a:pt x="191408" y="425828"/>
                    <a:pt x="91575" y="425828"/>
                  </a:cubicBezTo>
                  <a:cubicBezTo>
                    <a:pt x="57664" y="425828"/>
                    <a:pt x="25933" y="433509"/>
                    <a:pt x="0" y="449276"/>
                  </a:cubicBez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3" name="Rectangle 32"/>
            <p:cNvSpPr>
              <a:spLocks noChangeAspect="1"/>
            </p:cNvSpPr>
            <p:nvPr/>
          </p:nvSpPr>
          <p:spPr>
            <a:xfrm>
              <a:off x="3266209"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   Fire &amp; </a:t>
              </a:r>
              <a:br>
                <a:rPr lang="en-GB" sz="1400" b="1" dirty="0" smtClean="0">
                  <a:solidFill>
                    <a:schemeClr val="bg1"/>
                  </a:solidFill>
                </a:rPr>
              </a:br>
              <a:r>
                <a:rPr lang="en-GB" sz="1400" b="1" dirty="0" smtClean="0">
                  <a:solidFill>
                    <a:schemeClr val="bg1"/>
                  </a:solidFill>
                </a:rPr>
                <a:t>   Rescue</a:t>
              </a:r>
              <a:endParaRPr lang="en-GB" sz="1400" b="1" dirty="0">
                <a:solidFill>
                  <a:schemeClr val="bg1"/>
                </a:solidFill>
              </a:endParaRPr>
            </a:p>
          </p:txBody>
        </p:sp>
      </p:grpSp>
      <p:grpSp>
        <p:nvGrpSpPr>
          <p:cNvPr id="2" name="Group 1"/>
          <p:cNvGrpSpPr/>
          <p:nvPr/>
        </p:nvGrpSpPr>
        <p:grpSpPr>
          <a:xfrm>
            <a:off x="890710" y="2105803"/>
            <a:ext cx="1605281" cy="1739052"/>
            <a:chOff x="605101" y="1438955"/>
            <a:chExt cx="1605281" cy="1739052"/>
          </a:xfrm>
        </p:grpSpPr>
        <p:sp>
          <p:nvSpPr>
            <p:cNvPr id="5" name="Rectangle 53"/>
            <p:cNvSpPr>
              <a:spLocks noChangeAspect="1"/>
            </p:cNvSpPr>
            <p:nvPr/>
          </p:nvSpPr>
          <p:spPr>
            <a:xfrm>
              <a:off x="605101" y="1438955"/>
              <a:ext cx="1605281" cy="1739052"/>
            </a:xfrm>
            <a:custGeom>
              <a:avLst/>
              <a:gdLst/>
              <a:ahLst/>
              <a:cxnLst/>
              <a:rect l="l" t="t" r="r" b="b"/>
              <a:pathLst>
                <a:path w="1351369" h="1356033">
                  <a:moveTo>
                    <a:pt x="0" y="0"/>
                  </a:moveTo>
                  <a:lnTo>
                    <a:pt x="1080120" y="0"/>
                  </a:lnTo>
                  <a:lnTo>
                    <a:pt x="1080120" y="448672"/>
                  </a:lnTo>
                  <a:cubicBezTo>
                    <a:pt x="1105846" y="433297"/>
                    <a:pt x="1137165" y="425828"/>
                    <a:pt x="1170605" y="425828"/>
                  </a:cubicBezTo>
                  <a:cubicBezTo>
                    <a:pt x="1270438" y="425828"/>
                    <a:pt x="1351369" y="492395"/>
                    <a:pt x="1351369" y="574509"/>
                  </a:cubicBezTo>
                  <a:cubicBezTo>
                    <a:pt x="1351369" y="656623"/>
                    <a:pt x="1270438" y="723190"/>
                    <a:pt x="1170605" y="723190"/>
                  </a:cubicBezTo>
                  <a:cubicBezTo>
                    <a:pt x="1137165" y="723190"/>
                    <a:pt x="1105846" y="715721"/>
                    <a:pt x="1080120" y="700346"/>
                  </a:cubicBezTo>
                  <a:lnTo>
                    <a:pt x="1080120" y="1080120"/>
                  </a:lnTo>
                  <a:lnTo>
                    <a:pt x="673944" y="1080120"/>
                  </a:lnTo>
                  <a:cubicBezTo>
                    <a:pt x="690974" y="1106725"/>
                    <a:pt x="699374" y="1139804"/>
                    <a:pt x="699374" y="1175269"/>
                  </a:cubicBezTo>
                  <a:cubicBezTo>
                    <a:pt x="699374" y="1275102"/>
                    <a:pt x="632807" y="1356033"/>
                    <a:pt x="550693" y="1356033"/>
                  </a:cubicBezTo>
                  <a:cubicBezTo>
                    <a:pt x="468579" y="1356033"/>
                    <a:pt x="402012" y="1275102"/>
                    <a:pt x="402012" y="1175269"/>
                  </a:cubicBezTo>
                  <a:cubicBezTo>
                    <a:pt x="402012" y="1139804"/>
                    <a:pt x="410413" y="1106725"/>
                    <a:pt x="427442" y="1080120"/>
                  </a:cubicBezTo>
                  <a:lnTo>
                    <a:pt x="0" y="1080120"/>
                  </a:lnTo>
                  <a:close/>
                </a:path>
              </a:pathLst>
            </a:custGeom>
            <a:solidFill>
              <a:schemeClr val="tx2">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4" name="Rectangle 33"/>
            <p:cNvSpPr>
              <a:spLocks noChangeAspect="1"/>
            </p:cNvSpPr>
            <p:nvPr/>
          </p:nvSpPr>
          <p:spPr>
            <a:xfrm>
              <a:off x="699440" y="1582923"/>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Ambulance</a:t>
              </a:r>
              <a:endParaRPr lang="en-GB" sz="1400" b="1" dirty="0">
                <a:solidFill>
                  <a:schemeClr val="bg1"/>
                </a:solidFill>
              </a:endParaRPr>
            </a:p>
          </p:txBody>
        </p:sp>
      </p:grpSp>
      <p:grpSp>
        <p:nvGrpSpPr>
          <p:cNvPr id="46" name="Group 45"/>
          <p:cNvGrpSpPr/>
          <p:nvPr/>
        </p:nvGrpSpPr>
        <p:grpSpPr>
          <a:xfrm>
            <a:off x="3208700" y="3222731"/>
            <a:ext cx="1935324" cy="1711514"/>
            <a:chOff x="2838607" y="2500228"/>
            <a:chExt cx="1935324" cy="1711514"/>
          </a:xfrm>
        </p:grpSpPr>
        <p:sp>
          <p:nvSpPr>
            <p:cNvPr id="12" name="Oval 104"/>
            <p:cNvSpPr/>
            <p:nvPr/>
          </p:nvSpPr>
          <p:spPr>
            <a:xfrm>
              <a:off x="2838607" y="2500228"/>
              <a:ext cx="1935324" cy="1711514"/>
            </a:xfrm>
            <a:custGeom>
              <a:avLst/>
              <a:gdLst/>
              <a:ahLst/>
              <a:cxnLst/>
              <a:rect l="l" t="t" r="r" b="b"/>
              <a:pathLst>
                <a:path w="1629208" h="1334560">
                  <a:moveTo>
                    <a:pt x="819913" y="0"/>
                  </a:moveTo>
                  <a:cubicBezTo>
                    <a:pt x="902027" y="0"/>
                    <a:pt x="968594" y="80931"/>
                    <a:pt x="968594" y="180764"/>
                  </a:cubicBezTo>
                  <a:cubicBezTo>
                    <a:pt x="968594" y="207086"/>
                    <a:pt x="963966" y="232094"/>
                    <a:pt x="955072" y="254440"/>
                  </a:cubicBezTo>
                  <a:lnTo>
                    <a:pt x="1349340" y="254440"/>
                  </a:lnTo>
                  <a:lnTo>
                    <a:pt x="1349340" y="673443"/>
                  </a:lnTo>
                  <a:cubicBezTo>
                    <a:pt x="1376678" y="655059"/>
                    <a:pt x="1411249" y="645819"/>
                    <a:pt x="1448444" y="645819"/>
                  </a:cubicBezTo>
                  <a:cubicBezTo>
                    <a:pt x="1548277" y="645819"/>
                    <a:pt x="1629208" y="712386"/>
                    <a:pt x="1629208" y="794500"/>
                  </a:cubicBezTo>
                  <a:cubicBezTo>
                    <a:pt x="1629208" y="876614"/>
                    <a:pt x="1548277" y="943181"/>
                    <a:pt x="1448444" y="943181"/>
                  </a:cubicBezTo>
                  <a:cubicBezTo>
                    <a:pt x="1411249" y="943181"/>
                    <a:pt x="1376678" y="933941"/>
                    <a:pt x="1349340" y="915558"/>
                  </a:cubicBezTo>
                  <a:lnTo>
                    <a:pt x="1349340" y="1334560"/>
                  </a:lnTo>
                  <a:lnTo>
                    <a:pt x="958742" y="1334560"/>
                  </a:lnTo>
                  <a:cubicBezTo>
                    <a:pt x="966560" y="1315503"/>
                    <a:pt x="969874" y="1294170"/>
                    <a:pt x="969874" y="1271897"/>
                  </a:cubicBezTo>
                  <a:cubicBezTo>
                    <a:pt x="969874" y="1172064"/>
                    <a:pt x="903307" y="1091133"/>
                    <a:pt x="821193" y="1091133"/>
                  </a:cubicBezTo>
                  <a:cubicBezTo>
                    <a:pt x="739079" y="1091133"/>
                    <a:pt x="672512" y="1172064"/>
                    <a:pt x="672512" y="1271897"/>
                  </a:cubicBezTo>
                  <a:cubicBezTo>
                    <a:pt x="672512" y="1294170"/>
                    <a:pt x="675826" y="1315503"/>
                    <a:pt x="683644" y="1334560"/>
                  </a:cubicBezTo>
                  <a:lnTo>
                    <a:pt x="269220" y="1334560"/>
                  </a:lnTo>
                  <a:lnTo>
                    <a:pt x="269220" y="915178"/>
                  </a:lnTo>
                  <a:cubicBezTo>
                    <a:pt x="243883" y="929813"/>
                    <a:pt x="213329" y="936896"/>
                    <a:pt x="180764" y="936896"/>
                  </a:cubicBezTo>
                  <a:cubicBezTo>
                    <a:pt x="80931" y="936896"/>
                    <a:pt x="0" y="870329"/>
                    <a:pt x="0" y="788215"/>
                  </a:cubicBezTo>
                  <a:cubicBezTo>
                    <a:pt x="0" y="706101"/>
                    <a:pt x="80931" y="639534"/>
                    <a:pt x="180764" y="639534"/>
                  </a:cubicBezTo>
                  <a:cubicBezTo>
                    <a:pt x="213329" y="639534"/>
                    <a:pt x="243883" y="646617"/>
                    <a:pt x="269220" y="661253"/>
                  </a:cubicBezTo>
                  <a:lnTo>
                    <a:pt x="269220" y="254440"/>
                  </a:lnTo>
                  <a:lnTo>
                    <a:pt x="684754" y="254440"/>
                  </a:lnTo>
                  <a:cubicBezTo>
                    <a:pt x="675860" y="232094"/>
                    <a:pt x="671232" y="207086"/>
                    <a:pt x="671232" y="180764"/>
                  </a:cubicBezTo>
                  <a:cubicBezTo>
                    <a:pt x="671232" y="80931"/>
                    <a:pt x="737799" y="0"/>
                    <a:pt x="819913" y="0"/>
                  </a:cubicBezTo>
                  <a:close/>
                </a:path>
              </a:pathLst>
            </a:cu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pPr algn="ctr"/>
              <a:endParaRPr lang="en-GB" sz="1400" b="1">
                <a:solidFill>
                  <a:schemeClr val="bg1"/>
                </a:solidFill>
              </a:endParaRPr>
            </a:p>
          </p:txBody>
        </p:sp>
        <p:sp>
          <p:nvSpPr>
            <p:cNvPr id="35" name="Rectangle 34"/>
            <p:cNvSpPr>
              <a:spLocks noChangeAspect="1"/>
            </p:cNvSpPr>
            <p:nvPr/>
          </p:nvSpPr>
          <p:spPr>
            <a:xfrm>
              <a:off x="3224975" y="2981839"/>
              <a:ext cx="1162587"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Environment Agency</a:t>
              </a:r>
              <a:endParaRPr lang="en-GB" sz="1400" b="1" dirty="0">
                <a:solidFill>
                  <a:schemeClr val="bg1"/>
                </a:solidFill>
              </a:endParaRPr>
            </a:p>
          </p:txBody>
        </p:sp>
      </p:grpSp>
      <p:grpSp>
        <p:nvGrpSpPr>
          <p:cNvPr id="50" name="Group 49"/>
          <p:cNvGrpSpPr/>
          <p:nvPr/>
        </p:nvGrpSpPr>
        <p:grpSpPr>
          <a:xfrm>
            <a:off x="7517849" y="4996122"/>
            <a:ext cx="1293320" cy="1385206"/>
            <a:chOff x="6945630" y="4206080"/>
            <a:chExt cx="1293320" cy="1385206"/>
          </a:xfrm>
        </p:grpSpPr>
        <p:sp>
          <p:nvSpPr>
            <p:cNvPr id="20" name="Rectangle 142"/>
            <p:cNvSpPr>
              <a:spLocks noChangeAspect="1"/>
            </p:cNvSpPr>
            <p:nvPr/>
          </p:nvSpPr>
          <p:spPr>
            <a:xfrm>
              <a:off x="6945630" y="4206080"/>
              <a:ext cx="1293320" cy="1385206"/>
            </a:xfrm>
            <a:custGeom>
              <a:avLst/>
              <a:gdLst>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 name="connsiteX0" fmla="*/ 0 w 1080120"/>
                <a:gd name="connsiteY0" fmla="*/ 0 h 1080120"/>
                <a:gd name="connsiteX1" fmla="*/ 19212 w 1080120"/>
                <a:gd name="connsiteY1" fmla="*/ 0 h 1080120"/>
                <a:gd name="connsiteX2" fmla="*/ 19212 w 1080120"/>
                <a:gd name="connsiteY2" fmla="*/ 763 h 1080120"/>
                <a:gd name="connsiteX3" fmla="*/ 422666 w 1080120"/>
                <a:gd name="connsiteY3" fmla="*/ 763 h 1080120"/>
                <a:gd name="connsiteX4" fmla="*/ 410591 w 1080120"/>
                <a:gd name="connsiteY4" fmla="*/ 71828 h 1080120"/>
                <a:gd name="connsiteX5" fmla="*/ 559272 w 1080120"/>
                <a:gd name="connsiteY5" fmla="*/ 252592 h 1080120"/>
                <a:gd name="connsiteX6" fmla="*/ 707953 w 1080120"/>
                <a:gd name="connsiteY6" fmla="*/ 71828 h 1080120"/>
                <a:gd name="connsiteX7" fmla="*/ 695879 w 1080120"/>
                <a:gd name="connsiteY7" fmla="*/ 763 h 1080120"/>
                <a:gd name="connsiteX8" fmla="*/ 1080120 w 1080120"/>
                <a:gd name="connsiteY8" fmla="*/ 763 h 1080120"/>
                <a:gd name="connsiteX9" fmla="*/ 1080120 w 1080120"/>
                <a:gd name="connsiteY9" fmla="*/ 1080120 h 1080120"/>
                <a:gd name="connsiteX10" fmla="*/ 17567 w 1080120"/>
                <a:gd name="connsiteY10" fmla="*/ 1080120 h 1080120"/>
                <a:gd name="connsiteX11" fmla="*/ 17567 w 1080120"/>
                <a:gd name="connsiteY11" fmla="*/ 664999 h 1080120"/>
                <a:gd name="connsiteX12" fmla="*/ 127809 w 1080120"/>
                <a:gd name="connsiteY12" fmla="*/ 689887 h 1080120"/>
                <a:gd name="connsiteX13" fmla="*/ 308573 w 1080120"/>
                <a:gd name="connsiteY13" fmla="*/ 550118 h 1080120"/>
                <a:gd name="connsiteX14" fmla="*/ 127809 w 1080120"/>
                <a:gd name="connsiteY14" fmla="*/ 401437 h 1080120"/>
                <a:gd name="connsiteX15" fmla="*/ 17567 w 1080120"/>
                <a:gd name="connsiteY15" fmla="*/ 435237 h 1080120"/>
                <a:gd name="connsiteX16" fmla="*/ 17567 w 1080120"/>
                <a:gd name="connsiteY16" fmla="*/ 10633 h 1080120"/>
                <a:gd name="connsiteX17" fmla="*/ 0 w 1080120"/>
                <a:gd name="connsiteY17" fmla="*/ 10633 h 1080120"/>
                <a:gd name="connsiteX18" fmla="*/ 0 w 1080120"/>
                <a:gd name="connsiteY18"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0120" h="1080120">
                  <a:moveTo>
                    <a:pt x="0" y="0"/>
                  </a:moveTo>
                  <a:lnTo>
                    <a:pt x="19212" y="0"/>
                  </a:lnTo>
                  <a:lnTo>
                    <a:pt x="19212" y="763"/>
                  </a:lnTo>
                  <a:lnTo>
                    <a:pt x="422666" y="763"/>
                  </a:lnTo>
                  <a:cubicBezTo>
                    <a:pt x="414848" y="22544"/>
                    <a:pt x="410591" y="46582"/>
                    <a:pt x="410591" y="71828"/>
                  </a:cubicBezTo>
                  <a:cubicBezTo>
                    <a:pt x="410591" y="171661"/>
                    <a:pt x="477158" y="252592"/>
                    <a:pt x="559272" y="252592"/>
                  </a:cubicBezTo>
                  <a:cubicBezTo>
                    <a:pt x="641386" y="252592"/>
                    <a:pt x="707953" y="171661"/>
                    <a:pt x="707953" y="71828"/>
                  </a:cubicBezTo>
                  <a:cubicBezTo>
                    <a:pt x="707953" y="46582"/>
                    <a:pt x="703696" y="22544"/>
                    <a:pt x="695879" y="763"/>
                  </a:cubicBezTo>
                  <a:lnTo>
                    <a:pt x="1080120" y="763"/>
                  </a:lnTo>
                  <a:lnTo>
                    <a:pt x="1080120" y="1080120"/>
                  </a:lnTo>
                  <a:lnTo>
                    <a:pt x="17567" y="1080120"/>
                  </a:lnTo>
                  <a:lnTo>
                    <a:pt x="17567" y="664999"/>
                  </a:lnTo>
                  <a:cubicBezTo>
                    <a:pt x="46945" y="686953"/>
                    <a:pt x="85695" y="689887"/>
                    <a:pt x="127809" y="689887"/>
                  </a:cubicBezTo>
                  <a:cubicBezTo>
                    <a:pt x="227642" y="689887"/>
                    <a:pt x="302159" y="654639"/>
                    <a:pt x="308573" y="550118"/>
                  </a:cubicBezTo>
                  <a:cubicBezTo>
                    <a:pt x="314987" y="445597"/>
                    <a:pt x="227642" y="401437"/>
                    <a:pt x="127809" y="401437"/>
                  </a:cubicBezTo>
                  <a:cubicBezTo>
                    <a:pt x="85695" y="401437"/>
                    <a:pt x="46945" y="413283"/>
                    <a:pt x="17567" y="435237"/>
                  </a:cubicBezTo>
                  <a:lnTo>
                    <a:pt x="17567" y="10633"/>
                  </a:lnTo>
                  <a:lnTo>
                    <a:pt x="0" y="10633"/>
                  </a:lnTo>
                  <a:lnTo>
                    <a:pt x="0" y="0"/>
                  </a:lnTo>
                  <a:close/>
                </a:path>
              </a:pathLst>
            </a:custGeom>
            <a:solidFill>
              <a:srgbClr val="FFC000"/>
            </a:solidFill>
            <a:ln>
              <a:noFill/>
            </a:ln>
            <a:effectLst/>
          </p:spPr>
          <p:style>
            <a:lnRef idx="2">
              <a:schemeClr val="accent1"/>
            </a:lnRef>
            <a:fillRef idx="1">
              <a:schemeClr val="lt1"/>
            </a:fillRef>
            <a:effectRef idx="0">
              <a:schemeClr val="accent1"/>
            </a:effectRef>
            <a:fontRef idx="minor">
              <a:schemeClr val="dk1"/>
            </a:fontRef>
          </p:style>
          <p:txBody>
            <a:bodyPr lIns="180000" rIns="0" rtlCol="0" anchor="ctr">
              <a:flatTx/>
            </a:bodyPr>
            <a:lstStyle/>
            <a:p>
              <a:pPr algn="ctr"/>
              <a:endParaRPr lang="en-GB" sz="1400" b="1" dirty="0">
                <a:solidFill>
                  <a:schemeClr val="bg1"/>
                </a:solidFill>
              </a:endParaRPr>
            </a:p>
          </p:txBody>
        </p:sp>
        <p:sp>
          <p:nvSpPr>
            <p:cNvPr id="36" name="Rectangle 35"/>
            <p:cNvSpPr>
              <a:spLocks noChangeAspect="1"/>
            </p:cNvSpPr>
            <p:nvPr/>
          </p:nvSpPr>
          <p:spPr>
            <a:xfrm>
              <a:off x="7084129"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Power</a:t>
              </a:r>
              <a:endParaRPr lang="en-GB" sz="1400" b="1" dirty="0">
                <a:solidFill>
                  <a:schemeClr val="bg1"/>
                </a:solidFill>
              </a:endParaRPr>
            </a:p>
          </p:txBody>
        </p:sp>
      </p:grpSp>
      <p:grpSp>
        <p:nvGrpSpPr>
          <p:cNvPr id="53" name="Group 52"/>
          <p:cNvGrpSpPr/>
          <p:nvPr/>
        </p:nvGrpSpPr>
        <p:grpSpPr>
          <a:xfrm>
            <a:off x="3542867" y="4662525"/>
            <a:ext cx="1602888" cy="1718803"/>
            <a:chOff x="3171233" y="3872483"/>
            <a:chExt cx="1602888" cy="1718803"/>
          </a:xfrm>
        </p:grpSpPr>
        <p:sp>
          <p:nvSpPr>
            <p:cNvPr id="17" name="Rectangle 87"/>
            <p:cNvSpPr>
              <a:spLocks noChangeAspect="1"/>
            </p:cNvSpPr>
            <p:nvPr/>
          </p:nvSpPr>
          <p:spPr>
            <a:xfrm>
              <a:off x="3171233" y="3872483"/>
              <a:ext cx="1602888" cy="1718803"/>
            </a:xfrm>
            <a:custGeom>
              <a:avLst/>
              <a:gdLst/>
              <a:ahLst/>
              <a:cxnLst/>
              <a:rect l="l" t="t" r="r" b="b"/>
              <a:pathLst>
                <a:path w="1349355" h="1340244">
                  <a:moveTo>
                    <a:pt x="540060" y="0"/>
                  </a:moveTo>
                  <a:cubicBezTo>
                    <a:pt x="622174" y="0"/>
                    <a:pt x="688741" y="80931"/>
                    <a:pt x="688741" y="180764"/>
                  </a:cubicBezTo>
                  <a:cubicBezTo>
                    <a:pt x="688741" y="209457"/>
                    <a:pt x="683242" y="236590"/>
                    <a:pt x="672067" y="260124"/>
                  </a:cubicBezTo>
                  <a:lnTo>
                    <a:pt x="1080120" y="260124"/>
                  </a:lnTo>
                  <a:lnTo>
                    <a:pt x="1080120" y="673230"/>
                  </a:lnTo>
                  <a:cubicBezTo>
                    <a:pt x="1105460" y="658589"/>
                    <a:pt x="1136020" y="651503"/>
                    <a:pt x="1168591" y="651503"/>
                  </a:cubicBezTo>
                  <a:cubicBezTo>
                    <a:pt x="1268424" y="651503"/>
                    <a:pt x="1349355" y="718070"/>
                    <a:pt x="1349355" y="800184"/>
                  </a:cubicBezTo>
                  <a:cubicBezTo>
                    <a:pt x="1349355" y="882298"/>
                    <a:pt x="1268424" y="948865"/>
                    <a:pt x="1168591" y="948865"/>
                  </a:cubicBezTo>
                  <a:cubicBezTo>
                    <a:pt x="1136020" y="948865"/>
                    <a:pt x="1105460" y="941780"/>
                    <a:pt x="1080120" y="927138"/>
                  </a:cubicBezTo>
                  <a:lnTo>
                    <a:pt x="1080120" y="1340244"/>
                  </a:lnTo>
                  <a:lnTo>
                    <a:pt x="0" y="1340244"/>
                  </a:lnTo>
                  <a:lnTo>
                    <a:pt x="0" y="955258"/>
                  </a:lnTo>
                  <a:cubicBezTo>
                    <a:pt x="24612" y="969937"/>
                    <a:pt x="54598" y="976740"/>
                    <a:pt x="86515" y="976740"/>
                  </a:cubicBezTo>
                  <a:cubicBezTo>
                    <a:pt x="186348" y="976740"/>
                    <a:pt x="267279" y="910173"/>
                    <a:pt x="267279" y="828059"/>
                  </a:cubicBezTo>
                  <a:cubicBezTo>
                    <a:pt x="267279" y="745945"/>
                    <a:pt x="186348" y="679378"/>
                    <a:pt x="86515" y="679378"/>
                  </a:cubicBezTo>
                  <a:cubicBezTo>
                    <a:pt x="54598" y="679378"/>
                    <a:pt x="24612" y="686183"/>
                    <a:pt x="0" y="700861"/>
                  </a:cubicBezTo>
                  <a:lnTo>
                    <a:pt x="0" y="260124"/>
                  </a:lnTo>
                  <a:lnTo>
                    <a:pt x="408053" y="260124"/>
                  </a:lnTo>
                  <a:cubicBezTo>
                    <a:pt x="396878" y="236590"/>
                    <a:pt x="391379" y="209457"/>
                    <a:pt x="391379" y="180764"/>
                  </a:cubicBezTo>
                  <a:cubicBezTo>
                    <a:pt x="391379" y="80931"/>
                    <a:pt x="457946" y="0"/>
                    <a:pt x="540060" y="0"/>
                  </a:cubicBezTo>
                  <a:close/>
                </a:path>
              </a:pathLst>
            </a:custGeom>
            <a:solidFill>
              <a:schemeClr val="accent4">
                <a:lumMod val="60000"/>
                <a:lumOff val="40000"/>
              </a:schemeClr>
            </a:solidFill>
            <a:ln>
              <a:noFill/>
            </a:ln>
            <a:effectLst/>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endParaRPr lang="en-GB" sz="1400" b="1" dirty="0">
                <a:solidFill>
                  <a:schemeClr val="bg1"/>
                </a:solidFill>
              </a:endParaRPr>
            </a:p>
          </p:txBody>
        </p:sp>
        <p:sp>
          <p:nvSpPr>
            <p:cNvPr id="37" name="Rectangle 36"/>
            <p:cNvSpPr>
              <a:spLocks noChangeAspect="1"/>
            </p:cNvSpPr>
            <p:nvPr/>
          </p:nvSpPr>
          <p:spPr>
            <a:xfrm>
              <a:off x="3340639" y="4359372"/>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rIns="0" rtlCol="0" anchor="ctr">
              <a:flatTx/>
            </a:bodyPr>
            <a:lstStyle/>
            <a:p>
              <a:pPr algn="ctr"/>
              <a:r>
                <a:rPr lang="en-GB" sz="1400" b="1" dirty="0" smtClean="0">
                  <a:solidFill>
                    <a:schemeClr val="bg1"/>
                  </a:solidFill>
                </a:rPr>
                <a:t>Airports</a:t>
              </a:r>
              <a:endParaRPr lang="en-GB" sz="1400" b="1" dirty="0">
                <a:solidFill>
                  <a:schemeClr val="bg1"/>
                </a:solidFill>
              </a:endParaRPr>
            </a:p>
          </p:txBody>
        </p:sp>
      </p:grpSp>
      <p:grpSp>
        <p:nvGrpSpPr>
          <p:cNvPr id="49" name="Group 48"/>
          <p:cNvGrpSpPr/>
          <p:nvPr/>
        </p:nvGrpSpPr>
        <p:grpSpPr>
          <a:xfrm>
            <a:off x="7200111" y="3211947"/>
            <a:ext cx="1620361" cy="2035452"/>
            <a:chOff x="6627892" y="2489444"/>
            <a:chExt cx="1620361" cy="2035452"/>
          </a:xfrm>
        </p:grpSpPr>
        <p:sp>
          <p:nvSpPr>
            <p:cNvPr id="15" name="Rectangle 99"/>
            <p:cNvSpPr>
              <a:spLocks noChangeAspect="1"/>
            </p:cNvSpPr>
            <p:nvPr/>
          </p:nvSpPr>
          <p:spPr>
            <a:xfrm>
              <a:off x="6627892" y="2489444"/>
              <a:ext cx="1620361" cy="2035452"/>
            </a:xfrm>
            <a:custGeom>
              <a:avLst/>
              <a:gdLst/>
              <a:ahLst/>
              <a:cxnLst/>
              <a:rect l="l" t="t" r="r" b="b"/>
              <a:pathLst>
                <a:path w="1364064" h="1587152">
                  <a:moveTo>
                    <a:pt x="819718" y="0"/>
                  </a:moveTo>
                  <a:cubicBezTo>
                    <a:pt x="901832" y="0"/>
                    <a:pt x="968399" y="80931"/>
                    <a:pt x="968399" y="180764"/>
                  </a:cubicBezTo>
                  <a:cubicBezTo>
                    <a:pt x="968399" y="207402"/>
                    <a:pt x="963660" y="232695"/>
                    <a:pt x="954454" y="255203"/>
                  </a:cubicBezTo>
                  <a:lnTo>
                    <a:pt x="1364064" y="255203"/>
                  </a:lnTo>
                  <a:lnTo>
                    <a:pt x="1364064" y="1335323"/>
                  </a:lnTo>
                  <a:lnTo>
                    <a:pt x="960611" y="1335323"/>
                  </a:lnTo>
                  <a:cubicBezTo>
                    <a:pt x="968428" y="1357104"/>
                    <a:pt x="972685" y="1381142"/>
                    <a:pt x="972685" y="1406388"/>
                  </a:cubicBezTo>
                  <a:cubicBezTo>
                    <a:pt x="972685" y="1506221"/>
                    <a:pt x="906118" y="1587152"/>
                    <a:pt x="824004" y="1587152"/>
                  </a:cubicBezTo>
                  <a:cubicBezTo>
                    <a:pt x="741890" y="1587152"/>
                    <a:pt x="675323" y="1506221"/>
                    <a:pt x="675323" y="1406388"/>
                  </a:cubicBezTo>
                  <a:cubicBezTo>
                    <a:pt x="675323" y="1381142"/>
                    <a:pt x="679580" y="1357104"/>
                    <a:pt x="687398" y="1335323"/>
                  </a:cubicBezTo>
                  <a:lnTo>
                    <a:pt x="283944" y="1335323"/>
                  </a:lnTo>
                  <a:lnTo>
                    <a:pt x="283944" y="914061"/>
                  </a:lnTo>
                  <a:cubicBezTo>
                    <a:pt x="255857" y="933793"/>
                    <a:pt x="219752" y="943945"/>
                    <a:pt x="180764" y="943945"/>
                  </a:cubicBezTo>
                  <a:cubicBezTo>
                    <a:pt x="80931" y="943945"/>
                    <a:pt x="0" y="877378"/>
                    <a:pt x="0" y="795264"/>
                  </a:cubicBezTo>
                  <a:cubicBezTo>
                    <a:pt x="0" y="713150"/>
                    <a:pt x="80931" y="646583"/>
                    <a:pt x="180764" y="646583"/>
                  </a:cubicBezTo>
                  <a:cubicBezTo>
                    <a:pt x="219752" y="646583"/>
                    <a:pt x="255857" y="656736"/>
                    <a:pt x="283944" y="676467"/>
                  </a:cubicBezTo>
                  <a:lnTo>
                    <a:pt x="283944" y="255203"/>
                  </a:lnTo>
                  <a:lnTo>
                    <a:pt x="684983" y="255203"/>
                  </a:lnTo>
                  <a:cubicBezTo>
                    <a:pt x="675777" y="232695"/>
                    <a:pt x="671037" y="207402"/>
                    <a:pt x="671037" y="180764"/>
                  </a:cubicBezTo>
                  <a:cubicBezTo>
                    <a:pt x="671037" y="80931"/>
                    <a:pt x="737604" y="0"/>
                    <a:pt x="819718" y="0"/>
                  </a:cubicBezTo>
                  <a:close/>
                </a:path>
              </a:pathLst>
            </a:custGeom>
            <a:solidFill>
              <a:srgbClr val="C00000"/>
            </a:solidFill>
            <a:ln>
              <a:noFill/>
            </a:ln>
            <a:effectLst/>
          </p:spPr>
          <p:style>
            <a:lnRef idx="2">
              <a:schemeClr val="accent1"/>
            </a:lnRef>
            <a:fillRef idx="1">
              <a:schemeClr val="lt1"/>
            </a:fillRef>
            <a:effectRef idx="0">
              <a:schemeClr val="accent1"/>
            </a:effectRef>
            <a:fontRef idx="minor">
              <a:schemeClr val="dk1"/>
            </a:fontRef>
          </p:style>
          <p:txBody>
            <a:bodyPr lIns="0" tIns="0" rIns="0" bIns="0" rtlCol="0" anchor="ctr">
              <a:flatTx/>
            </a:bodyPr>
            <a:lstStyle/>
            <a:p>
              <a:pPr algn="ctr"/>
              <a:endParaRPr lang="en-GB" sz="1400" b="1" dirty="0">
                <a:solidFill>
                  <a:schemeClr val="bg1"/>
                </a:solidFill>
              </a:endParaRPr>
            </a:p>
          </p:txBody>
        </p:sp>
        <p:sp>
          <p:nvSpPr>
            <p:cNvPr id="38" name="Rectangle 37"/>
            <p:cNvSpPr>
              <a:spLocks noChangeAspect="1"/>
            </p:cNvSpPr>
            <p:nvPr/>
          </p:nvSpPr>
          <p:spPr>
            <a:xfrm>
              <a:off x="7085830" y="2981839"/>
              <a:ext cx="1080120" cy="10801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flatTx/>
            </a:bodyPr>
            <a:lstStyle/>
            <a:p>
              <a:pPr algn="ctr"/>
              <a:r>
                <a:rPr lang="en-GB" sz="1400" b="1" dirty="0" smtClean="0">
                  <a:solidFill>
                    <a:schemeClr val="bg1"/>
                  </a:solidFill>
                </a:rPr>
                <a:t>Central</a:t>
              </a:r>
              <a:br>
                <a:rPr lang="en-GB" sz="1400" b="1" dirty="0" smtClean="0">
                  <a:solidFill>
                    <a:schemeClr val="bg1"/>
                  </a:solidFill>
                </a:rPr>
              </a:br>
              <a:r>
                <a:rPr lang="en-GB" sz="1400" b="1" dirty="0" smtClean="0">
                  <a:solidFill>
                    <a:schemeClr val="bg1"/>
                  </a:solidFill>
                </a:rPr>
                <a:t>Government</a:t>
              </a:r>
              <a:endParaRPr lang="en-GB" sz="1400" b="1" dirty="0">
                <a:solidFill>
                  <a:schemeClr val="bg1"/>
                </a:solidFill>
              </a:endParaRPr>
            </a:p>
          </p:txBody>
        </p:sp>
      </p:grpSp>
      <p:sp>
        <p:nvSpPr>
          <p:cNvPr id="56" name="Rectangle 55"/>
          <p:cNvSpPr/>
          <p:nvPr/>
        </p:nvSpPr>
        <p:spPr>
          <a:xfrm>
            <a:off x="895612" y="911143"/>
            <a:ext cx="7915281" cy="1029945"/>
          </a:xfrm>
          <a:prstGeom prst="rect">
            <a:avLst/>
          </a:prstGeom>
          <a:solidFill>
            <a:schemeClr val="accent1">
              <a:alpha val="44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4400" dirty="0" smtClean="0"/>
              <a:t>Multi-Agency Resilience</a:t>
            </a:r>
            <a:endParaRPr lang="en-GB" sz="4400" dirty="0"/>
          </a:p>
        </p:txBody>
      </p:sp>
    </p:spTree>
    <p:custDataLst>
      <p:tags r:id="rId1"/>
    </p:custDataLst>
    <p:extLst>
      <p:ext uri="{BB962C8B-B14F-4D97-AF65-F5344CB8AC3E}">
        <p14:creationId xmlns:p14="http://schemas.microsoft.com/office/powerpoint/2010/main" val="303047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fltVal val="0"/>
                                          </p:val>
                                        </p:tav>
                                        <p:tav tm="100000">
                                          <p:val>
                                            <p:strVal val="#ppt_h"/>
                                          </p:val>
                                        </p:tav>
                                      </p:tavLst>
                                    </p:anim>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500" fill="hold"/>
                                        <p:tgtEl>
                                          <p:spTgt spid="44"/>
                                        </p:tgtEl>
                                        <p:attrNameLst>
                                          <p:attrName>ppt_w</p:attrName>
                                        </p:attrNameLst>
                                      </p:cBhvr>
                                      <p:tavLst>
                                        <p:tav tm="0">
                                          <p:val>
                                            <p:fltVal val="0"/>
                                          </p:val>
                                        </p:tav>
                                        <p:tav tm="100000">
                                          <p:val>
                                            <p:strVal val="#ppt_w"/>
                                          </p:val>
                                        </p:tav>
                                      </p:tavLst>
                                    </p:anim>
                                    <p:anim calcmode="lin" valueType="num">
                                      <p:cBhvr>
                                        <p:cTn id="62" dur="500" fill="hold"/>
                                        <p:tgtEl>
                                          <p:spTgt spid="44"/>
                                        </p:tgtEl>
                                        <p:attrNameLst>
                                          <p:attrName>ppt_h</p:attrName>
                                        </p:attrNameLst>
                                      </p:cBhvr>
                                      <p:tavLst>
                                        <p:tav tm="0">
                                          <p:val>
                                            <p:fltVal val="0"/>
                                          </p:val>
                                        </p:tav>
                                        <p:tav tm="100000">
                                          <p:val>
                                            <p:strVal val="#ppt_h"/>
                                          </p:val>
                                        </p:tav>
                                      </p:tavLst>
                                    </p:anim>
                                    <p:animEffect transition="in" filter="fade">
                                      <p:cBhvr>
                                        <p:cTn id="63" dur="500"/>
                                        <p:tgtEl>
                                          <p:spTgt spid="44"/>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Effect transition="in" filter="fade">
                                      <p:cBhvr>
                                        <p:cTn id="93" dur="500"/>
                                        <p:tgtEl>
                                          <p:spTgt spid="41"/>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500" fill="hold"/>
                                        <p:tgtEl>
                                          <p:spTgt spid="51"/>
                                        </p:tgtEl>
                                        <p:attrNameLst>
                                          <p:attrName>ppt_w</p:attrName>
                                        </p:attrNameLst>
                                      </p:cBhvr>
                                      <p:tavLst>
                                        <p:tav tm="0">
                                          <p:val>
                                            <p:fltVal val="0"/>
                                          </p:val>
                                        </p:tav>
                                        <p:tav tm="100000">
                                          <p:val>
                                            <p:strVal val="#ppt_w"/>
                                          </p:val>
                                        </p:tav>
                                      </p:tavLst>
                                    </p:anim>
                                    <p:anim calcmode="lin" valueType="num">
                                      <p:cBhvr>
                                        <p:cTn id="110" dur="500" fill="hold"/>
                                        <p:tgtEl>
                                          <p:spTgt spid="51"/>
                                        </p:tgtEl>
                                        <p:attrNameLst>
                                          <p:attrName>ppt_h</p:attrName>
                                        </p:attrNameLst>
                                      </p:cBhvr>
                                      <p:tavLst>
                                        <p:tav tm="0">
                                          <p:val>
                                            <p:fltVal val="0"/>
                                          </p:val>
                                        </p:tav>
                                        <p:tav tm="100000">
                                          <p:val>
                                            <p:strVal val="#ppt_h"/>
                                          </p:val>
                                        </p:tav>
                                      </p:tavLst>
                                    </p:anim>
                                    <p:animEffect transition="in" filter="fade">
                                      <p:cBhvr>
                                        <p:cTn id="111" dur="500"/>
                                        <p:tgtEl>
                                          <p:spTgt spid="51"/>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Training</a:t>
            </a:r>
            <a:endParaRPr lang="en-GB" dirty="0"/>
          </a:p>
        </p:txBody>
      </p:sp>
      <p:sp>
        <p:nvSpPr>
          <p:cNvPr id="3" name="Content Placeholder 2"/>
          <p:cNvSpPr>
            <a:spLocks noGrp="1"/>
          </p:cNvSpPr>
          <p:nvPr>
            <p:ph idx="1"/>
          </p:nvPr>
        </p:nvSpPr>
        <p:spPr/>
        <p:txBody>
          <a:bodyPr/>
          <a:lstStyle/>
          <a:p>
            <a:r>
              <a:rPr lang="en-GB" dirty="0" smtClean="0"/>
              <a:t>One day classroom delivery</a:t>
            </a:r>
          </a:p>
          <a:p>
            <a:r>
              <a:rPr lang="en-GB" dirty="0" smtClean="0"/>
              <a:t>Operational and Tactical now Consolidated</a:t>
            </a:r>
          </a:p>
          <a:p>
            <a:r>
              <a:rPr lang="en-GB" dirty="0" smtClean="0"/>
              <a:t>Multi-agency training team</a:t>
            </a:r>
          </a:p>
          <a:p>
            <a:r>
              <a:rPr lang="en-GB" dirty="0" smtClean="0"/>
              <a:t>HYPERLINK or EMBED TRAINER Specification</a:t>
            </a:r>
          </a:p>
          <a:p>
            <a:r>
              <a:rPr lang="en-GB" dirty="0" smtClean="0"/>
              <a:t>Multi-agency students</a:t>
            </a:r>
          </a:p>
          <a:p>
            <a:r>
              <a:rPr lang="en-GB" dirty="0" smtClean="0"/>
              <a:t>Local Scenarios</a:t>
            </a:r>
          </a:p>
          <a:p>
            <a:pPr lvl="1"/>
            <a:r>
              <a:rPr lang="en-GB" dirty="0" smtClean="0"/>
              <a:t>Although RTC and Festival scenarios are still available</a:t>
            </a:r>
          </a:p>
          <a:p>
            <a:endParaRPr lang="en-GB" dirty="0" smtClean="0"/>
          </a:p>
          <a:p>
            <a:endParaRPr lang="en-GB" dirty="0"/>
          </a:p>
        </p:txBody>
      </p:sp>
    </p:spTree>
    <p:extLst>
      <p:ext uri="{BB962C8B-B14F-4D97-AF65-F5344CB8AC3E}">
        <p14:creationId xmlns:p14="http://schemas.microsoft.com/office/powerpoint/2010/main" val="105732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04056" y="2130425"/>
            <a:ext cx="7772400" cy="1470025"/>
          </a:xfrm>
        </p:spPr>
        <p:txBody>
          <a:bodyPr>
            <a:normAutofit/>
          </a:bodyPr>
          <a:lstStyle/>
          <a:p>
            <a:r>
              <a:rPr lang="en-GB" sz="3600" dirty="0" smtClean="0"/>
              <a:t>Multi-Agency Interoperability </a:t>
            </a:r>
            <a:r>
              <a:rPr lang="en-GB" sz="3600" dirty="0"/>
              <a:t>Training</a:t>
            </a:r>
            <a:br>
              <a:rPr lang="en-GB" sz="3600" dirty="0"/>
            </a:br>
            <a:r>
              <a:rPr lang="en-GB" sz="3600" dirty="0"/>
              <a:t>Operational and Tactical Command</a:t>
            </a:r>
          </a:p>
        </p:txBody>
      </p:sp>
      <p:sp>
        <p:nvSpPr>
          <p:cNvPr id="8" name="Subtitle 7"/>
          <p:cNvSpPr>
            <a:spLocks noGrp="1"/>
          </p:cNvSpPr>
          <p:nvPr>
            <p:ph type="subTitle" idx="1"/>
          </p:nvPr>
        </p:nvSpPr>
        <p:spPr>
          <a:xfrm>
            <a:off x="1589856" y="3886200"/>
            <a:ext cx="6400800" cy="1752600"/>
          </a:xfrm>
        </p:spPr>
        <p:txBody>
          <a:bodyPr/>
          <a:lstStyle/>
          <a:p>
            <a:r>
              <a:rPr lang="en-GB" altLang="en-US" b="1" dirty="0" smtClean="0"/>
              <a:t>Module: The Role of Commanders</a:t>
            </a:r>
            <a:endParaRPr lang="en-GB" b="1"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 College of Policing 2017</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22</a:t>
            </a:fld>
            <a:endParaRPr lang="en-GB" dirty="0">
              <a:solidFill>
                <a:prstClr val="black">
                  <a:tint val="75000"/>
                </a:prstClr>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3808" y="5156747"/>
            <a:ext cx="3571828" cy="79253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610" y="548681"/>
            <a:ext cx="3201345" cy="1277828"/>
          </a:xfrm>
          <a:prstGeom prst="rect">
            <a:avLst/>
          </a:prstGeom>
        </p:spPr>
      </p:pic>
    </p:spTree>
    <p:extLst>
      <p:ext uri="{BB962C8B-B14F-4D97-AF65-F5344CB8AC3E}">
        <p14:creationId xmlns:p14="http://schemas.microsoft.com/office/powerpoint/2010/main" val="263716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Training Changes</a:t>
            </a:r>
            <a:endParaRPr lang="en-GB" dirty="0"/>
          </a:p>
        </p:txBody>
      </p:sp>
      <p:sp>
        <p:nvSpPr>
          <p:cNvPr id="3" name="Content Placeholder 2"/>
          <p:cNvSpPr>
            <a:spLocks noGrp="1"/>
          </p:cNvSpPr>
          <p:nvPr>
            <p:ph idx="1"/>
          </p:nvPr>
        </p:nvSpPr>
        <p:spPr/>
        <p:txBody>
          <a:bodyPr>
            <a:normAutofit lnSpcReduction="10000"/>
          </a:bodyPr>
          <a:lstStyle/>
          <a:p>
            <a:r>
              <a:rPr lang="en-GB" dirty="0" smtClean="0"/>
              <a:t>Trainers trained locally</a:t>
            </a:r>
          </a:p>
          <a:p>
            <a:r>
              <a:rPr lang="en-GB" dirty="0" smtClean="0"/>
              <a:t>Reflects Second Edition Doctrine</a:t>
            </a:r>
          </a:p>
          <a:p>
            <a:r>
              <a:rPr lang="en-GB" dirty="0" smtClean="0"/>
              <a:t>Operational and tactical merged</a:t>
            </a:r>
          </a:p>
          <a:p>
            <a:r>
              <a:rPr lang="en-GB" dirty="0" smtClean="0"/>
              <a:t>Local Scenarios</a:t>
            </a:r>
          </a:p>
          <a:p>
            <a:r>
              <a:rPr lang="en-GB" dirty="0" smtClean="0"/>
              <a:t>Airwave Section</a:t>
            </a:r>
          </a:p>
          <a:p>
            <a:r>
              <a:rPr lang="en-GB" dirty="0" smtClean="0"/>
              <a:t>Pre-course learning Awareness and Legislation</a:t>
            </a:r>
          </a:p>
          <a:p>
            <a:r>
              <a:rPr lang="en-GB" dirty="0" smtClean="0"/>
              <a:t>Delivers refresher training </a:t>
            </a:r>
          </a:p>
          <a:p>
            <a:endParaRPr lang="en-GB" dirty="0" smtClean="0"/>
          </a:p>
        </p:txBody>
      </p:sp>
    </p:spTree>
    <p:extLst>
      <p:ext uri="{BB962C8B-B14F-4D97-AF65-F5344CB8AC3E}">
        <p14:creationId xmlns:p14="http://schemas.microsoft.com/office/powerpoint/2010/main" val="222900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Consolidated Command Trainer Guide</a:t>
            </a:r>
            <a:endParaRPr lang="en-GB" dirty="0"/>
          </a:p>
        </p:txBody>
      </p:sp>
      <p:pic>
        <p:nvPicPr>
          <p:cNvPr id="4" name="Content Placeholder 3"/>
          <p:cNvPicPr>
            <a:picLocks noGrp="1" noChangeAspect="1"/>
          </p:cNvPicPr>
          <p:nvPr>
            <p:ph idx="1"/>
          </p:nvPr>
        </p:nvPicPr>
        <p:blipFill rotWithShape="1">
          <a:blip r:embed="rId2"/>
          <a:srcRect l="31841" t="6996" r="33274" b="5499"/>
          <a:stretch/>
        </p:blipFill>
        <p:spPr>
          <a:xfrm>
            <a:off x="3347864" y="1844824"/>
            <a:ext cx="3162288" cy="445963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890231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Training Similarities</a:t>
            </a:r>
            <a:endParaRPr lang="en-GB" dirty="0"/>
          </a:p>
        </p:txBody>
      </p:sp>
      <p:sp>
        <p:nvSpPr>
          <p:cNvPr id="3" name="Content Placeholder 2"/>
          <p:cNvSpPr>
            <a:spLocks noGrp="1"/>
          </p:cNvSpPr>
          <p:nvPr>
            <p:ph idx="1"/>
          </p:nvPr>
        </p:nvSpPr>
        <p:spPr/>
        <p:txBody>
          <a:bodyPr/>
          <a:lstStyle/>
          <a:p>
            <a:r>
              <a:rPr lang="en-GB" dirty="0" smtClean="0"/>
              <a:t>Multi-agency groups </a:t>
            </a:r>
          </a:p>
          <a:p>
            <a:r>
              <a:rPr lang="en-GB" dirty="0" smtClean="0"/>
              <a:t>Multi-agency trainers</a:t>
            </a:r>
          </a:p>
          <a:p>
            <a:r>
              <a:rPr lang="en-GB" dirty="0" smtClean="0"/>
              <a:t>Based on the Joint Decision Model</a:t>
            </a:r>
          </a:p>
          <a:p>
            <a:r>
              <a:rPr lang="en-GB" dirty="0" smtClean="0"/>
              <a:t>Each element explored and discussed</a:t>
            </a:r>
          </a:p>
          <a:p>
            <a:r>
              <a:rPr lang="en-GB" dirty="0" smtClean="0"/>
              <a:t>Takes a day</a:t>
            </a:r>
          </a:p>
          <a:p>
            <a:endParaRPr lang="en-GB" dirty="0"/>
          </a:p>
        </p:txBody>
      </p:sp>
    </p:spTree>
    <p:extLst>
      <p:ext uri="{BB962C8B-B14F-4D97-AF65-F5344CB8AC3E}">
        <p14:creationId xmlns:p14="http://schemas.microsoft.com/office/powerpoint/2010/main" val="12762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Room</a:t>
            </a:r>
            <a:endParaRPr lang="en-GB" dirty="0"/>
          </a:p>
        </p:txBody>
      </p:sp>
      <p:sp>
        <p:nvSpPr>
          <p:cNvPr id="3" name="Content Placeholder 2"/>
          <p:cNvSpPr>
            <a:spLocks noGrp="1"/>
          </p:cNvSpPr>
          <p:nvPr>
            <p:ph idx="1"/>
          </p:nvPr>
        </p:nvSpPr>
        <p:spPr/>
        <p:txBody>
          <a:bodyPr/>
          <a:lstStyle/>
          <a:p>
            <a:r>
              <a:rPr lang="en-GB" dirty="0" smtClean="0"/>
              <a:t>Work started in March</a:t>
            </a:r>
          </a:p>
          <a:p>
            <a:r>
              <a:rPr lang="en-GB" dirty="0" smtClean="0"/>
              <a:t>Control room awareness (early summer)</a:t>
            </a:r>
          </a:p>
          <a:p>
            <a:pPr lvl="1"/>
            <a:r>
              <a:rPr lang="en-GB" dirty="0" smtClean="0"/>
              <a:t>Classroom standalone</a:t>
            </a:r>
          </a:p>
          <a:p>
            <a:pPr lvl="1"/>
            <a:r>
              <a:rPr lang="en-GB" dirty="0" smtClean="0"/>
              <a:t>On line top up product</a:t>
            </a:r>
          </a:p>
          <a:p>
            <a:r>
              <a:rPr lang="en-GB" dirty="0" smtClean="0"/>
              <a:t>Managers and Supervisors</a:t>
            </a:r>
          </a:p>
          <a:p>
            <a:pPr lvl="1"/>
            <a:r>
              <a:rPr lang="en-GB" dirty="0" smtClean="0"/>
              <a:t>Classroom product (summer)</a:t>
            </a:r>
            <a:endParaRPr lang="en-GB" dirty="0"/>
          </a:p>
        </p:txBody>
      </p:sp>
    </p:spTree>
    <p:extLst>
      <p:ext uri="{BB962C8B-B14F-4D97-AF65-F5344CB8AC3E}">
        <p14:creationId xmlns:p14="http://schemas.microsoft.com/office/powerpoint/2010/main" val="117414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Products available on website</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66" t="12760" r="32357" b="11198"/>
          <a:stretch/>
        </p:blipFill>
        <p:spPr bwMode="auto">
          <a:xfrm>
            <a:off x="1331640" y="1268760"/>
            <a:ext cx="7004802" cy="50099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91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Thank You &amp; Any Questions?</a:t>
            </a:r>
            <a:endParaRPr lang="en-GB" sz="3600" dirty="0"/>
          </a:p>
        </p:txBody>
      </p:sp>
      <p:sp>
        <p:nvSpPr>
          <p:cNvPr id="5" name="Subtitle 4"/>
          <p:cNvSpPr>
            <a:spLocks noGrp="1"/>
          </p:cNvSpPr>
          <p:nvPr>
            <p:ph type="subTitle" idx="1"/>
          </p:nvPr>
        </p:nvSpPr>
        <p:spPr/>
        <p:txBody>
          <a:bodyPr/>
          <a:lstStyle/>
          <a:p>
            <a:r>
              <a:rPr lang="en-GB" dirty="0">
                <a:hlinkClick r:id="rId3"/>
              </a:rPr>
              <a:t>www.jesip.org.uk</a:t>
            </a:r>
            <a:endParaRPr lang="en-GB" dirty="0"/>
          </a:p>
          <a:p>
            <a:r>
              <a:rPr lang="en-GB" dirty="0">
                <a:solidFill>
                  <a:schemeClr val="tx2"/>
                </a:solidFill>
                <a:hlinkClick r:id="rId4"/>
              </a:rPr>
              <a:t>contact@jesip.org.uk</a:t>
            </a:r>
            <a:endParaRPr lang="en-GB" dirty="0">
              <a:solidFill>
                <a:schemeClr val="tx2"/>
              </a:solidFill>
            </a:endParaRPr>
          </a:p>
          <a:p>
            <a:r>
              <a:rPr lang="en-GB" dirty="0">
                <a:solidFill>
                  <a:schemeClr val="tx2"/>
                </a:solidFill>
              </a:rPr>
              <a:t>Twitter @jesip999</a:t>
            </a:r>
          </a:p>
        </p:txBody>
      </p:sp>
    </p:spTree>
    <p:extLst>
      <p:ext uri="{BB962C8B-B14F-4D97-AF65-F5344CB8AC3E}">
        <p14:creationId xmlns:p14="http://schemas.microsoft.com/office/powerpoint/2010/main" val="423543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6" name="Picture 6" descr="Picket at Avonmouth Docks"/>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8" y="4127245"/>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506" name="Picture 10" descr="chernsite"/>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3892" y="-2341"/>
            <a:ext cx="2231999" cy="133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3" name="Picture 3" descr="piper fireball (cropped)"/>
          <p:cNvPicPr>
            <a:picLocks noChangeArrowheads="1"/>
          </p:cNvPicPr>
          <p:nvPr/>
        </p:nvPicPr>
        <p:blipFill rotWithShape="1">
          <a:blip r:embed="rId6" cstate="email">
            <a:extLst>
              <a:ext uri="{28A0092B-C50C-407E-A947-70E740481C1C}">
                <a14:useLocalDpi xmlns:a14="http://schemas.microsoft.com/office/drawing/2010/main"/>
              </a:ext>
            </a:extLst>
          </a:blip>
          <a:srcRect l="-1" r="-69"/>
          <a:stretch/>
        </p:blipFill>
        <p:spPr bwMode="auto">
          <a:xfrm>
            <a:off x="4607782" y="0"/>
            <a:ext cx="2232000" cy="13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7" name="Picture 7"/>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11674" y="-2341"/>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4" name="Picture 103"/>
          <p:cNvPicPr>
            <a:picLocks/>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8300" y="1377944"/>
            <a:ext cx="2232000" cy="1325411"/>
          </a:xfrm>
          <a:prstGeom prst="rect">
            <a:avLst/>
          </a:prstGeom>
          <a:ln w="12700">
            <a:solidFill>
              <a:schemeClr val="tx1"/>
            </a:solidFill>
          </a:ln>
        </p:spPr>
      </p:pic>
      <p:pic>
        <p:nvPicPr>
          <p:cNvPr id="102404" name="Picture 4" descr="herald of FE croppedv2"/>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95242" y="1379944"/>
            <a:ext cx="2231999"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102"/>
          <p:cNvPicPr>
            <a:picLocks/>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4603238" y="1381167"/>
            <a:ext cx="2232000" cy="1332000"/>
          </a:xfrm>
          <a:prstGeom prst="rect">
            <a:avLst/>
          </a:prstGeom>
          <a:ln w="12700">
            <a:solidFill>
              <a:schemeClr val="tx1"/>
            </a:solidFill>
          </a:ln>
        </p:spPr>
      </p:pic>
      <p:pic>
        <p:nvPicPr>
          <p:cNvPr id="9236" name="Picture 20"/>
          <p:cNvPicPr>
            <a:picLocks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6912000" y="1379929"/>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08" name="Picture 8"/>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75" y="2755888"/>
            <a:ext cx="2231112"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4" name="Picture 14" descr="low_res_main"/>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295051" y="2762229"/>
            <a:ext cx="2231999"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6" name="Picture 16" descr="Manchester airtours (cropped)"/>
          <p:cNvPicPr>
            <a:picLocks noChangeArrowheads="1"/>
          </p:cNvPicPr>
          <p:nvPr/>
        </p:nvPicPr>
        <p:blipFill>
          <a:blip r:embed="rId16">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603238" y="2764465"/>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8" name="Picture 18" descr="_44047756_foot_mouth_getty_203_b"/>
          <p:cNvPicPr>
            <a:picLocks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911425" y="2762199"/>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12" name="Picture 12" descr="1"/>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303891" y="4144514"/>
            <a:ext cx="2232000"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05" name="Group 104"/>
          <p:cNvGrpSpPr>
            <a:grpSpLocks/>
          </p:cNvGrpSpPr>
          <p:nvPr/>
        </p:nvGrpSpPr>
        <p:grpSpPr>
          <a:xfrm>
            <a:off x="4611730" y="4145632"/>
            <a:ext cx="2232000" cy="1332000"/>
            <a:chOff x="3347864" y="3363020"/>
            <a:chExt cx="5184577" cy="2791485"/>
          </a:xfrm>
        </p:grpSpPr>
        <p:pic>
          <p:nvPicPr>
            <p:cNvPr id="106" name="Picture 105"/>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3347864" y="3363020"/>
              <a:ext cx="2658938" cy="2791485"/>
            </a:xfrm>
            <a:prstGeom prst="rect">
              <a:avLst/>
            </a:prstGeom>
            <a:ln w="12700">
              <a:solidFill>
                <a:schemeClr val="tx1"/>
              </a:solidFill>
            </a:ln>
          </p:spPr>
        </p:pic>
        <p:pic>
          <p:nvPicPr>
            <p:cNvPr id="107" name="Picture 10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992687" y="3363020"/>
              <a:ext cx="2539754" cy="2791485"/>
            </a:xfrm>
            <a:prstGeom prst="rect">
              <a:avLst/>
            </a:prstGeom>
            <a:ln w="12700">
              <a:solidFill>
                <a:schemeClr val="tx1"/>
              </a:solidFill>
            </a:ln>
          </p:spPr>
        </p:pic>
      </p:grpSp>
      <p:pic>
        <p:nvPicPr>
          <p:cNvPr id="102415" name="Picture 15" descr="_1981337_closeup300"/>
          <p:cNvPicPr>
            <a:picLocks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904456" y="4144469"/>
            <a:ext cx="2232000" cy="1331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2402" name="Picture 2" descr="Bradford stand (cropped)"/>
          <p:cNvPicPr>
            <a:picLocks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894" y="5511778"/>
            <a:ext cx="2231105" cy="133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503" name="Picture 7"/>
          <p:cNvPicPr>
            <a:picLocks noChangeArrowheads="1"/>
          </p:cNvPicPr>
          <p:nvPr/>
        </p:nvPicPr>
        <p:blipFill rotWithShape="1">
          <a:blip r:embed="rId24" cstate="email">
            <a:extLst>
              <a:ext uri="{BEBA8EAE-BF5A-486C-A8C5-ECC9F3942E4B}">
                <a14:imgProps xmlns:a14="http://schemas.microsoft.com/office/drawing/2010/main">
                  <a14:imgLayer r:embed="rId25">
                    <a14:imgEffect>
                      <a14:brightnessContrast bright="40000"/>
                    </a14:imgEffect>
                  </a14:imgLayer>
                </a14:imgProps>
              </a:ext>
              <a:ext uri="{28A0092B-C50C-407E-A947-70E740481C1C}">
                <a14:useLocalDpi xmlns:a14="http://schemas.microsoft.com/office/drawing/2010/main"/>
              </a:ext>
            </a:extLst>
          </a:blip>
          <a:srcRect/>
          <a:stretch/>
        </p:blipFill>
        <p:spPr bwMode="auto">
          <a:xfrm>
            <a:off x="2305865" y="5526798"/>
            <a:ext cx="2232000" cy="1331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499" name="Picture 3"/>
          <p:cNvPicPr>
            <a:picLocks noChangeArrowheads="1"/>
          </p:cNvPicPr>
          <p:nvPr/>
        </p:nvPicPr>
        <p:blipFill>
          <a:blip r:embed="rId26" cstate="email">
            <a:extLst>
              <a:ext uri="{BEBA8EAE-BF5A-486C-A8C5-ECC9F3942E4B}">
                <a14:imgProps xmlns:a14="http://schemas.microsoft.com/office/drawing/2010/main">
                  <a14:imgLayer r:embed="rId27">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4611730" y="5526798"/>
            <a:ext cx="2232000" cy="13320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1" name="Picture 100"/>
          <p:cNvPicPr>
            <a:picLocks noChangeAspect="1"/>
          </p:cNvPicPr>
          <p:nvPr/>
        </p:nvPicPr>
        <p:blipFill rotWithShape="1">
          <a:blip r:embed="rId28" cstate="email">
            <a:extLst>
              <a:ext uri="{BEBA8EAE-BF5A-486C-A8C5-ECC9F3942E4B}">
                <a14:imgProps xmlns:a14="http://schemas.microsoft.com/office/drawing/2010/main">
                  <a14:imgLayer r:embed="rId29">
                    <a14:imgEffect>
                      <a14:brightnessContrast bright="20000"/>
                    </a14:imgEffect>
                  </a14:imgLayer>
                </a14:imgProps>
              </a:ext>
              <a:ext uri="{28A0092B-C50C-407E-A947-70E740481C1C}">
                <a14:useLocalDpi xmlns:a14="http://schemas.microsoft.com/office/drawing/2010/main"/>
              </a:ext>
            </a:extLst>
          </a:blip>
          <a:srcRect/>
          <a:stretch/>
        </p:blipFill>
        <p:spPr>
          <a:xfrm>
            <a:off x="6904457" y="5526000"/>
            <a:ext cx="2232000" cy="1332000"/>
          </a:xfrm>
          <a:prstGeom prst="rect">
            <a:avLst/>
          </a:prstGeom>
          <a:ln w="12700">
            <a:solidFill>
              <a:schemeClr val="tx1"/>
            </a:solidFill>
          </a:ln>
        </p:spPr>
      </p:pic>
      <p:sp>
        <p:nvSpPr>
          <p:cNvPr id="4" name="AutoShape 2" descr="Image result for jesip log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290862" y="413587"/>
            <a:ext cx="1666875" cy="504825"/>
          </a:xfrm>
          <a:prstGeom prst="rect">
            <a:avLst/>
          </a:prstGeom>
        </p:spPr>
      </p:pic>
    </p:spTree>
    <p:custDataLst>
      <p:tags r:id="rId1"/>
    </p:custDataLst>
    <p:extLst>
      <p:ext uri="{BB962C8B-B14F-4D97-AF65-F5344CB8AC3E}">
        <p14:creationId xmlns:p14="http://schemas.microsoft.com/office/powerpoint/2010/main" val="104148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Path</a:t>
            </a:r>
            <a:endParaRPr lang="en-GB" dirty="0"/>
          </a:p>
        </p:txBody>
      </p:sp>
      <p:sp>
        <p:nvSpPr>
          <p:cNvPr id="3" name="Content Placeholder 2"/>
          <p:cNvSpPr>
            <a:spLocks noGrp="1"/>
          </p:cNvSpPr>
          <p:nvPr>
            <p:ph idx="1"/>
          </p:nvPr>
        </p:nvSpPr>
        <p:spPr/>
        <p:txBody>
          <a:bodyPr>
            <a:normAutofit/>
          </a:bodyPr>
          <a:lstStyle/>
          <a:p>
            <a:r>
              <a:rPr lang="en-GB" dirty="0" smtClean="0"/>
              <a:t>National Products</a:t>
            </a:r>
          </a:p>
          <a:p>
            <a:r>
              <a:rPr lang="en-GB" dirty="0" smtClean="0"/>
              <a:t>Review</a:t>
            </a:r>
          </a:p>
          <a:p>
            <a:r>
              <a:rPr lang="en-GB" dirty="0" smtClean="0"/>
              <a:t>Consultation</a:t>
            </a:r>
          </a:p>
          <a:p>
            <a:r>
              <a:rPr lang="en-GB" dirty="0" smtClean="0"/>
              <a:t>Engagement Events in 2016</a:t>
            </a:r>
          </a:p>
          <a:p>
            <a:r>
              <a:rPr lang="en-GB" dirty="0" smtClean="0"/>
              <a:t>Changes at College of Policing</a:t>
            </a:r>
          </a:p>
          <a:p>
            <a:r>
              <a:rPr lang="en-GB" dirty="0" smtClean="0"/>
              <a:t>Working Groups</a:t>
            </a:r>
          </a:p>
          <a:p>
            <a:endParaRPr lang="en-GB" dirty="0"/>
          </a:p>
        </p:txBody>
      </p:sp>
    </p:spTree>
    <p:extLst>
      <p:ext uri="{BB962C8B-B14F-4D97-AF65-F5344CB8AC3E}">
        <p14:creationId xmlns:p14="http://schemas.microsoft.com/office/powerpoint/2010/main" val="163188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Framework</a:t>
            </a:r>
            <a:endParaRPr lang="en-GB" dirty="0"/>
          </a:p>
        </p:txBody>
      </p:sp>
      <p:sp>
        <p:nvSpPr>
          <p:cNvPr id="3" name="Content Placeholder 2"/>
          <p:cNvSpPr>
            <a:spLocks noGrp="1"/>
          </p:cNvSpPr>
          <p:nvPr>
            <p:ph idx="1"/>
          </p:nvPr>
        </p:nvSpPr>
        <p:spPr/>
        <p:txBody>
          <a:bodyPr>
            <a:normAutofit/>
          </a:bodyPr>
          <a:lstStyle/>
          <a:p>
            <a:r>
              <a:rPr lang="en-GB" dirty="0" smtClean="0"/>
              <a:t>Localism</a:t>
            </a:r>
          </a:p>
          <a:p>
            <a:r>
              <a:rPr lang="en-GB" dirty="0" smtClean="0"/>
              <a:t>Learning Outcomes Framework supports locally </a:t>
            </a:r>
            <a:r>
              <a:rPr lang="en-GB" dirty="0"/>
              <a:t>produced </a:t>
            </a:r>
            <a:r>
              <a:rPr lang="en-GB" dirty="0" smtClean="0"/>
              <a:t>products</a:t>
            </a:r>
          </a:p>
          <a:p>
            <a:r>
              <a:rPr lang="en-GB" dirty="0"/>
              <a:t>New </a:t>
            </a:r>
            <a:r>
              <a:rPr lang="en-GB" dirty="0" smtClean="0"/>
              <a:t>all </a:t>
            </a:r>
            <a:r>
              <a:rPr lang="en-GB" dirty="0"/>
              <a:t>staff awareness products</a:t>
            </a:r>
          </a:p>
          <a:p>
            <a:r>
              <a:rPr lang="en-GB" dirty="0" smtClean="0"/>
              <a:t>Refreshed national command products </a:t>
            </a:r>
          </a:p>
          <a:p>
            <a:r>
              <a:rPr lang="en-GB" dirty="0" smtClean="0"/>
              <a:t>Sustainable </a:t>
            </a:r>
            <a:r>
              <a:rPr lang="en-GB" dirty="0"/>
              <a:t>t</a:t>
            </a:r>
            <a:r>
              <a:rPr lang="en-GB" dirty="0" smtClean="0"/>
              <a:t>rain </a:t>
            </a:r>
            <a:r>
              <a:rPr lang="en-GB" dirty="0"/>
              <a:t>the </a:t>
            </a:r>
            <a:r>
              <a:rPr lang="en-GB" dirty="0" smtClean="0"/>
              <a:t>trainer </a:t>
            </a:r>
            <a:endParaRPr lang="en-GB" dirty="0"/>
          </a:p>
          <a:p>
            <a:r>
              <a:rPr lang="en-GB" dirty="0"/>
              <a:t>Control </a:t>
            </a:r>
            <a:r>
              <a:rPr lang="en-GB" dirty="0" smtClean="0"/>
              <a:t>room awareness and training</a:t>
            </a:r>
            <a:endParaRPr lang="en-GB" dirty="0"/>
          </a:p>
          <a:p>
            <a:endParaRPr lang="en-GB" dirty="0"/>
          </a:p>
        </p:txBody>
      </p:sp>
    </p:spTree>
    <p:extLst>
      <p:ext uri="{BB962C8B-B14F-4D97-AF65-F5344CB8AC3E}">
        <p14:creationId xmlns:p14="http://schemas.microsoft.com/office/powerpoint/2010/main" val="23558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179512" y="-171400"/>
          <a:ext cx="8712968"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6516216" y="534530"/>
            <a:ext cx="1224136" cy="1382302"/>
            <a:chOff x="6444208" y="534530"/>
            <a:chExt cx="1224136" cy="1382302"/>
          </a:xfrm>
        </p:grpSpPr>
        <p:sp>
          <p:nvSpPr>
            <p:cNvPr id="18" name="TextBox 17"/>
            <p:cNvSpPr txBox="1"/>
            <p:nvPr/>
          </p:nvSpPr>
          <p:spPr>
            <a:xfrm>
              <a:off x="6444208" y="1455167"/>
              <a:ext cx="1224136" cy="461665"/>
            </a:xfrm>
            <a:prstGeom prst="rect">
              <a:avLst/>
            </a:prstGeom>
            <a:noFill/>
          </p:spPr>
          <p:txBody>
            <a:bodyPr wrap="square" rtlCol="0">
              <a:spAutoFit/>
            </a:bodyPr>
            <a:lstStyle/>
            <a:p>
              <a:pPr algn="ctr"/>
              <a:r>
                <a:rPr lang="en-GB" sz="1200" b="1" dirty="0" smtClean="0">
                  <a:solidFill>
                    <a:prstClr val="black"/>
                  </a:solidFill>
                </a:rPr>
                <a:t>Strategic Commanders</a:t>
              </a:r>
              <a:endParaRPr lang="en-GB" sz="1200" b="1" dirty="0">
                <a:solidFill>
                  <a:prstClr val="black"/>
                </a:solidFill>
              </a:endParaRPr>
            </a:p>
          </p:txBody>
        </p:sp>
        <p:pic>
          <p:nvPicPr>
            <p:cNvPr id="21"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68244" y="534530"/>
              <a:ext cx="576064" cy="460348"/>
            </a:xfrm>
            <a:prstGeom prst="rect">
              <a:avLst/>
            </a:prstGeom>
            <a:noFill/>
            <a:ln w="9525">
              <a:noFill/>
              <a:miter lim="800000"/>
              <a:headEnd/>
              <a:tailEnd/>
            </a:ln>
          </p:spPr>
        </p:pic>
      </p:grpSp>
      <p:grpSp>
        <p:nvGrpSpPr>
          <p:cNvPr id="5" name="Group 4"/>
          <p:cNvGrpSpPr/>
          <p:nvPr/>
        </p:nvGrpSpPr>
        <p:grpSpPr>
          <a:xfrm>
            <a:off x="5076056" y="836712"/>
            <a:ext cx="1224136" cy="1396452"/>
            <a:chOff x="4788024" y="952428"/>
            <a:chExt cx="1224136" cy="1396452"/>
          </a:xfrm>
        </p:grpSpPr>
        <p:sp>
          <p:nvSpPr>
            <p:cNvPr id="17" name="TextBox 16"/>
            <p:cNvSpPr txBox="1"/>
            <p:nvPr/>
          </p:nvSpPr>
          <p:spPr>
            <a:xfrm>
              <a:off x="4788024" y="1887215"/>
              <a:ext cx="1224136" cy="461665"/>
            </a:xfrm>
            <a:prstGeom prst="rect">
              <a:avLst/>
            </a:prstGeom>
            <a:noFill/>
          </p:spPr>
          <p:txBody>
            <a:bodyPr wrap="square" rtlCol="0">
              <a:spAutoFit/>
            </a:bodyPr>
            <a:lstStyle/>
            <a:p>
              <a:pPr algn="ctr"/>
              <a:r>
                <a:rPr lang="en-GB" sz="1200" b="1" dirty="0" smtClean="0">
                  <a:solidFill>
                    <a:prstClr val="black"/>
                  </a:solidFill>
                </a:rPr>
                <a:t>Tactical Commanders</a:t>
              </a:r>
              <a:endParaRPr lang="en-GB" sz="1200" b="1" dirty="0">
                <a:solidFill>
                  <a:prstClr val="black"/>
                </a:solidFill>
              </a:endParaRPr>
            </a:p>
          </p:txBody>
        </p:sp>
        <p:pic>
          <p:nvPicPr>
            <p:cNvPr id="49"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12060" y="952428"/>
              <a:ext cx="576064" cy="460348"/>
            </a:xfrm>
            <a:prstGeom prst="rect">
              <a:avLst/>
            </a:prstGeom>
            <a:noFill/>
            <a:ln w="9525">
              <a:noFill/>
              <a:miter lim="800000"/>
              <a:headEnd/>
              <a:tailEnd/>
            </a:ln>
          </p:spPr>
        </p:pic>
      </p:grpSp>
      <p:grpSp>
        <p:nvGrpSpPr>
          <p:cNvPr id="4" name="Group 3"/>
          <p:cNvGrpSpPr/>
          <p:nvPr/>
        </p:nvGrpSpPr>
        <p:grpSpPr>
          <a:xfrm>
            <a:off x="3707904" y="1268760"/>
            <a:ext cx="1224136" cy="1397769"/>
            <a:chOff x="3275856" y="1484784"/>
            <a:chExt cx="1224136" cy="1397769"/>
          </a:xfrm>
        </p:grpSpPr>
        <p:sp>
          <p:nvSpPr>
            <p:cNvPr id="16" name="TextBox 15"/>
            <p:cNvSpPr txBox="1"/>
            <p:nvPr/>
          </p:nvSpPr>
          <p:spPr>
            <a:xfrm>
              <a:off x="3275856" y="2420888"/>
              <a:ext cx="1224136" cy="461665"/>
            </a:xfrm>
            <a:prstGeom prst="rect">
              <a:avLst/>
            </a:prstGeom>
            <a:noFill/>
          </p:spPr>
          <p:txBody>
            <a:bodyPr wrap="square" rtlCol="0">
              <a:spAutoFit/>
            </a:bodyPr>
            <a:lstStyle/>
            <a:p>
              <a:pPr algn="ctr"/>
              <a:r>
                <a:rPr lang="en-GB" sz="1200" b="1" dirty="0" smtClean="0">
                  <a:solidFill>
                    <a:prstClr val="black"/>
                  </a:solidFill>
                </a:rPr>
                <a:t>Operational Commanders</a:t>
              </a:r>
              <a:endParaRPr lang="en-GB" sz="1200" b="1" dirty="0">
                <a:solidFill>
                  <a:prstClr val="black"/>
                </a:solidFill>
              </a:endParaRPr>
            </a:p>
          </p:txBody>
        </p:sp>
        <p:pic>
          <p:nvPicPr>
            <p:cNvPr id="50"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599892" y="1484784"/>
              <a:ext cx="576064" cy="460348"/>
            </a:xfrm>
            <a:prstGeom prst="rect">
              <a:avLst/>
            </a:prstGeom>
            <a:noFill/>
            <a:ln w="9525">
              <a:noFill/>
              <a:miter lim="800000"/>
              <a:headEnd/>
              <a:tailEnd/>
            </a:ln>
          </p:spPr>
        </p:pic>
      </p:grpSp>
      <p:grpSp>
        <p:nvGrpSpPr>
          <p:cNvPr id="3" name="Group 2"/>
          <p:cNvGrpSpPr/>
          <p:nvPr/>
        </p:nvGrpSpPr>
        <p:grpSpPr>
          <a:xfrm>
            <a:off x="1403648" y="2536604"/>
            <a:ext cx="1224136" cy="1396452"/>
            <a:chOff x="1763688" y="2536604"/>
            <a:chExt cx="1224136" cy="1396452"/>
          </a:xfrm>
        </p:grpSpPr>
        <p:sp>
          <p:nvSpPr>
            <p:cNvPr id="11" name="TextBox 10"/>
            <p:cNvSpPr txBox="1"/>
            <p:nvPr/>
          </p:nvSpPr>
          <p:spPr>
            <a:xfrm>
              <a:off x="1763688" y="3471391"/>
              <a:ext cx="1224136" cy="461665"/>
            </a:xfrm>
            <a:prstGeom prst="rect">
              <a:avLst/>
            </a:prstGeom>
            <a:noFill/>
          </p:spPr>
          <p:txBody>
            <a:bodyPr wrap="square" rtlCol="0">
              <a:spAutoFit/>
            </a:bodyPr>
            <a:lstStyle/>
            <a:p>
              <a:pPr algn="ctr"/>
              <a:r>
                <a:rPr lang="en-GB" sz="1200" b="1" dirty="0" smtClean="0">
                  <a:solidFill>
                    <a:prstClr val="black"/>
                  </a:solidFill>
                </a:rPr>
                <a:t>Operational Staff</a:t>
              </a:r>
              <a:endParaRPr lang="en-GB" sz="1200" b="1" dirty="0">
                <a:solidFill>
                  <a:prstClr val="black"/>
                </a:solidFill>
              </a:endParaRPr>
            </a:p>
          </p:txBody>
        </p:sp>
        <p:pic>
          <p:nvPicPr>
            <p:cNvPr id="51"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79712" y="2536604"/>
              <a:ext cx="576064" cy="460348"/>
            </a:xfrm>
            <a:prstGeom prst="rect">
              <a:avLst/>
            </a:prstGeom>
            <a:noFill/>
            <a:ln w="9525">
              <a:noFill/>
              <a:miter lim="800000"/>
              <a:headEnd/>
              <a:tailEnd/>
            </a:ln>
          </p:spPr>
        </p:pic>
      </p:grpSp>
      <p:grpSp>
        <p:nvGrpSpPr>
          <p:cNvPr id="2" name="Group 1"/>
          <p:cNvGrpSpPr/>
          <p:nvPr/>
        </p:nvGrpSpPr>
        <p:grpSpPr>
          <a:xfrm>
            <a:off x="323528" y="3717032"/>
            <a:ext cx="1080120" cy="1181745"/>
            <a:chOff x="251520" y="3717032"/>
            <a:chExt cx="1080120" cy="1181745"/>
          </a:xfrm>
        </p:grpSpPr>
        <p:sp>
          <p:nvSpPr>
            <p:cNvPr id="10" name="TextBox 9"/>
            <p:cNvSpPr txBox="1"/>
            <p:nvPr/>
          </p:nvSpPr>
          <p:spPr>
            <a:xfrm>
              <a:off x="251520" y="4437112"/>
              <a:ext cx="1080120" cy="461665"/>
            </a:xfrm>
            <a:prstGeom prst="rect">
              <a:avLst/>
            </a:prstGeom>
            <a:noFill/>
          </p:spPr>
          <p:txBody>
            <a:bodyPr wrap="square" rtlCol="0">
              <a:spAutoFit/>
            </a:bodyPr>
            <a:lstStyle/>
            <a:p>
              <a:pPr algn="ctr"/>
              <a:r>
                <a:rPr lang="en-GB" sz="1200" b="1" dirty="0" smtClean="0">
                  <a:solidFill>
                    <a:prstClr val="black"/>
                  </a:solidFill>
                </a:rPr>
                <a:t>New</a:t>
              </a:r>
            </a:p>
            <a:p>
              <a:pPr algn="ctr"/>
              <a:r>
                <a:rPr lang="en-GB" sz="1200" b="1" dirty="0" smtClean="0">
                  <a:solidFill>
                    <a:prstClr val="black"/>
                  </a:solidFill>
                </a:rPr>
                <a:t>Entrants</a:t>
              </a:r>
              <a:endParaRPr lang="en-GB" sz="1200" b="1" dirty="0">
                <a:solidFill>
                  <a:prstClr val="black"/>
                </a:solidFill>
              </a:endParaRPr>
            </a:p>
          </p:txBody>
        </p:sp>
        <p:pic>
          <p:nvPicPr>
            <p:cNvPr id="52"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3548" y="3717032"/>
              <a:ext cx="576064" cy="460348"/>
            </a:xfrm>
            <a:prstGeom prst="rect">
              <a:avLst/>
            </a:prstGeom>
            <a:noFill/>
            <a:ln w="9525">
              <a:noFill/>
              <a:miter lim="800000"/>
              <a:headEnd/>
              <a:tailEnd/>
            </a:ln>
          </p:spPr>
        </p:pic>
      </p:grpSp>
      <p:grpSp>
        <p:nvGrpSpPr>
          <p:cNvPr id="27" name="Group 26"/>
          <p:cNvGrpSpPr/>
          <p:nvPr/>
        </p:nvGrpSpPr>
        <p:grpSpPr>
          <a:xfrm>
            <a:off x="2629000" y="1744516"/>
            <a:ext cx="1044116" cy="1396452"/>
            <a:chOff x="2629000" y="1744516"/>
            <a:chExt cx="1044116" cy="1396452"/>
          </a:xfrm>
        </p:grpSpPr>
        <p:sp>
          <p:nvSpPr>
            <p:cNvPr id="24" name="TextBox 23"/>
            <p:cNvSpPr txBox="1"/>
            <p:nvPr/>
          </p:nvSpPr>
          <p:spPr>
            <a:xfrm>
              <a:off x="2629000" y="2679303"/>
              <a:ext cx="1044116" cy="461665"/>
            </a:xfrm>
            <a:prstGeom prst="rect">
              <a:avLst/>
            </a:prstGeom>
            <a:noFill/>
          </p:spPr>
          <p:txBody>
            <a:bodyPr wrap="square" rtlCol="0">
              <a:spAutoFit/>
            </a:bodyPr>
            <a:lstStyle/>
            <a:p>
              <a:pPr algn="ctr"/>
              <a:r>
                <a:rPr lang="en-GB" sz="1200" b="1" dirty="0" smtClean="0">
                  <a:solidFill>
                    <a:prstClr val="black"/>
                  </a:solidFill>
                </a:rPr>
                <a:t>Control Room</a:t>
              </a:r>
            </a:p>
          </p:txBody>
        </p:sp>
        <p:pic>
          <p:nvPicPr>
            <p:cNvPr id="5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43808" y="1744516"/>
              <a:ext cx="576064" cy="460348"/>
            </a:xfrm>
            <a:prstGeom prst="rect">
              <a:avLst/>
            </a:prstGeom>
            <a:noFill/>
            <a:ln w="9525">
              <a:noFill/>
              <a:miter lim="800000"/>
              <a:headEnd/>
              <a:tailEnd/>
            </a:ln>
          </p:spPr>
        </p:pic>
      </p:grpSp>
      <p:grpSp>
        <p:nvGrpSpPr>
          <p:cNvPr id="13" name="Group 12"/>
          <p:cNvGrpSpPr/>
          <p:nvPr/>
        </p:nvGrpSpPr>
        <p:grpSpPr>
          <a:xfrm>
            <a:off x="1331640" y="332656"/>
            <a:ext cx="5184576" cy="6408712"/>
            <a:chOff x="1331640" y="332656"/>
            <a:chExt cx="5184576" cy="6408712"/>
          </a:xfrm>
        </p:grpSpPr>
        <p:cxnSp>
          <p:nvCxnSpPr>
            <p:cNvPr id="28" name="Straight Connector 27"/>
            <p:cNvCxnSpPr/>
            <p:nvPr/>
          </p:nvCxnSpPr>
          <p:spPr>
            <a:xfrm>
              <a:off x="1331640" y="332656"/>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35896" y="332656"/>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04048" y="332656"/>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44208" y="332656"/>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55776" y="404664"/>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1619672" y="6170358"/>
            <a:ext cx="7344816" cy="499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6" name="Picture 3"/>
          <p:cNvPicPr>
            <a:picLocks noChangeAspect="1" noChangeArrowheads="1"/>
          </p:cNvPicPr>
          <p:nvPr/>
        </p:nvPicPr>
        <p:blipFill>
          <a:blip r:embed="rId9" cstate="print">
            <a:clrChange>
              <a:clrFrom>
                <a:srgbClr val="FFFFFF"/>
              </a:clrFrom>
              <a:clrTo>
                <a:srgbClr val="FFFFFF">
                  <a:alpha val="0"/>
                </a:srgbClr>
              </a:clrTo>
            </a:clrChange>
            <a:biLevel thresh="75000"/>
          </a:blip>
          <a:srcRect/>
          <a:stretch>
            <a:fillRect/>
          </a:stretch>
        </p:blipFill>
        <p:spPr bwMode="auto">
          <a:xfrm>
            <a:off x="1756098" y="6253474"/>
            <a:ext cx="135204" cy="354986"/>
          </a:xfrm>
          <a:prstGeom prst="rect">
            <a:avLst/>
          </a:prstGeom>
          <a:solidFill>
            <a:schemeClr val="bg1"/>
          </a:solidFill>
          <a:ln w="9525">
            <a:noFill/>
            <a:miter lim="800000"/>
            <a:headEnd/>
            <a:tailEnd/>
          </a:ln>
        </p:spPr>
      </p:pic>
      <p:sp>
        <p:nvSpPr>
          <p:cNvPr id="37" name="TextBox 36"/>
          <p:cNvSpPr txBox="1"/>
          <p:nvPr/>
        </p:nvSpPr>
        <p:spPr>
          <a:xfrm>
            <a:off x="2015716" y="6320353"/>
            <a:ext cx="6804756" cy="276999"/>
          </a:xfrm>
          <a:prstGeom prst="rect">
            <a:avLst/>
          </a:prstGeom>
          <a:solidFill>
            <a:schemeClr val="bg1"/>
          </a:solidFill>
        </p:spPr>
        <p:txBody>
          <a:bodyPr wrap="square" rtlCol="0">
            <a:spAutoFit/>
          </a:bodyPr>
          <a:lstStyle/>
          <a:p>
            <a:r>
              <a:rPr lang="en-GB" sz="1200" b="1" dirty="0" smtClean="0">
                <a:solidFill>
                  <a:prstClr val="black"/>
                </a:solidFill>
              </a:rPr>
              <a:t>Other Cat 1 &amp; 2 responders  can attend the command courses and access the all staff awareness package</a:t>
            </a:r>
            <a:endParaRPr lang="en-GB" sz="1200" b="1" dirty="0">
              <a:solidFill>
                <a:prstClr val="black"/>
              </a:solidFill>
            </a:endParaRPr>
          </a:p>
        </p:txBody>
      </p:sp>
      <p:sp>
        <p:nvSpPr>
          <p:cNvPr id="31" name="Rectangle 30"/>
          <p:cNvSpPr/>
          <p:nvPr/>
        </p:nvSpPr>
        <p:spPr>
          <a:xfrm>
            <a:off x="107504" y="116632"/>
            <a:ext cx="8964000" cy="66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prstClr val="white"/>
              </a:solidFill>
            </a:endParaRPr>
          </a:p>
        </p:txBody>
      </p:sp>
      <p:graphicFrame>
        <p:nvGraphicFramePr>
          <p:cNvPr id="12" name="Diagram 11"/>
          <p:cNvGraphicFramePr/>
          <p:nvPr>
            <p:extLst/>
          </p:nvPr>
        </p:nvGraphicFramePr>
        <p:xfrm>
          <a:off x="491208" y="173710"/>
          <a:ext cx="2890049" cy="5232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33" name="Group 32"/>
          <p:cNvGrpSpPr/>
          <p:nvPr/>
        </p:nvGrpSpPr>
        <p:grpSpPr>
          <a:xfrm>
            <a:off x="1331640" y="4581128"/>
            <a:ext cx="1224136" cy="1366411"/>
            <a:chOff x="1331640" y="5157192"/>
            <a:chExt cx="1224136" cy="1366411"/>
          </a:xfrm>
        </p:grpSpPr>
        <p:sp>
          <p:nvSpPr>
            <p:cNvPr id="26" name="TextBox 25"/>
            <p:cNvSpPr txBox="1"/>
            <p:nvPr/>
          </p:nvSpPr>
          <p:spPr>
            <a:xfrm>
              <a:off x="1331640" y="5157192"/>
              <a:ext cx="1224136" cy="461665"/>
            </a:xfrm>
            <a:prstGeom prst="rect">
              <a:avLst/>
            </a:prstGeom>
            <a:noFill/>
          </p:spPr>
          <p:txBody>
            <a:bodyPr wrap="square" rtlCol="0">
              <a:spAutoFit/>
            </a:bodyPr>
            <a:lstStyle/>
            <a:p>
              <a:pPr algn="ctr"/>
              <a:r>
                <a:rPr lang="en-GB" sz="1200" b="1" dirty="0" smtClean="0">
                  <a:solidFill>
                    <a:prstClr val="black"/>
                  </a:solidFill>
                </a:rPr>
                <a:t>All Staff Awareness</a:t>
              </a:r>
            </a:p>
          </p:txBody>
        </p:sp>
        <p:sp>
          <p:nvSpPr>
            <p:cNvPr id="43" name="TextBox 42"/>
            <p:cNvSpPr txBox="1"/>
            <p:nvPr/>
          </p:nvSpPr>
          <p:spPr>
            <a:xfrm>
              <a:off x="1331640" y="5877272"/>
              <a:ext cx="1224136" cy="646331"/>
            </a:xfrm>
            <a:prstGeom prst="rect">
              <a:avLst/>
            </a:prstGeom>
            <a:noFill/>
          </p:spPr>
          <p:txBody>
            <a:bodyPr wrap="square" rtlCol="0">
              <a:spAutoFit/>
            </a:bodyPr>
            <a:lstStyle/>
            <a:p>
              <a:pPr algn="ctr"/>
              <a:r>
                <a:rPr lang="en-GB" sz="1200" b="1" dirty="0" smtClean="0">
                  <a:solidFill>
                    <a:prstClr val="black"/>
                  </a:solidFill>
                </a:rPr>
                <a:t>Introduction</a:t>
              </a:r>
            </a:p>
            <a:p>
              <a:pPr algn="ctr"/>
              <a:r>
                <a:rPr lang="en-GB" sz="1200" b="1" dirty="0" smtClean="0">
                  <a:solidFill>
                    <a:prstClr val="black"/>
                  </a:solidFill>
                </a:rPr>
                <a:t>to </a:t>
              </a:r>
              <a:r>
                <a:rPr lang="en-GB" sz="1200" b="1" dirty="0">
                  <a:solidFill>
                    <a:prstClr val="black"/>
                  </a:solidFill>
                </a:rPr>
                <a:t>JESIP  Presentation</a:t>
              </a:r>
            </a:p>
          </p:txBody>
        </p:sp>
      </p:grpSp>
      <p:grpSp>
        <p:nvGrpSpPr>
          <p:cNvPr id="22" name="Group 21"/>
          <p:cNvGrpSpPr/>
          <p:nvPr/>
        </p:nvGrpSpPr>
        <p:grpSpPr>
          <a:xfrm>
            <a:off x="323528" y="5013176"/>
            <a:ext cx="1224136" cy="1292662"/>
            <a:chOff x="253834" y="5230941"/>
            <a:chExt cx="1224136" cy="1292662"/>
          </a:xfrm>
        </p:grpSpPr>
        <p:sp>
          <p:nvSpPr>
            <p:cNvPr id="58" name="TextBox 57"/>
            <p:cNvSpPr txBox="1"/>
            <p:nvPr/>
          </p:nvSpPr>
          <p:spPr>
            <a:xfrm>
              <a:off x="253834" y="5230941"/>
              <a:ext cx="1224136" cy="461665"/>
            </a:xfrm>
            <a:prstGeom prst="rect">
              <a:avLst/>
            </a:prstGeom>
            <a:noFill/>
          </p:spPr>
          <p:txBody>
            <a:bodyPr wrap="square" rtlCol="0">
              <a:spAutoFit/>
            </a:bodyPr>
            <a:lstStyle/>
            <a:p>
              <a:pPr algn="ctr"/>
              <a:r>
                <a:rPr lang="en-GB" sz="1200" b="1" dirty="0" smtClean="0">
                  <a:solidFill>
                    <a:prstClr val="black"/>
                  </a:solidFill>
                </a:rPr>
                <a:t>All Staff</a:t>
              </a:r>
            </a:p>
            <a:p>
              <a:pPr algn="ctr"/>
              <a:r>
                <a:rPr lang="en-GB" sz="1200" b="1" dirty="0" smtClean="0">
                  <a:solidFill>
                    <a:prstClr val="black"/>
                  </a:solidFill>
                </a:rPr>
                <a:t>Awareness</a:t>
              </a:r>
              <a:endParaRPr lang="en-GB" sz="1200" b="1" dirty="0">
                <a:solidFill>
                  <a:prstClr val="black"/>
                </a:solidFill>
              </a:endParaRPr>
            </a:p>
          </p:txBody>
        </p:sp>
        <p:sp>
          <p:nvSpPr>
            <p:cNvPr id="44" name="TextBox 43"/>
            <p:cNvSpPr txBox="1"/>
            <p:nvPr/>
          </p:nvSpPr>
          <p:spPr>
            <a:xfrm>
              <a:off x="253834" y="5877272"/>
              <a:ext cx="1224136" cy="646331"/>
            </a:xfrm>
            <a:prstGeom prst="rect">
              <a:avLst/>
            </a:prstGeom>
            <a:noFill/>
          </p:spPr>
          <p:txBody>
            <a:bodyPr wrap="square" rtlCol="0">
              <a:spAutoFit/>
            </a:bodyPr>
            <a:lstStyle/>
            <a:p>
              <a:pPr algn="ctr"/>
              <a:r>
                <a:rPr lang="en-GB" sz="1200" b="1" dirty="0" smtClean="0">
                  <a:solidFill>
                    <a:prstClr val="black"/>
                  </a:solidFill>
                </a:rPr>
                <a:t>Introduction</a:t>
              </a:r>
            </a:p>
            <a:p>
              <a:pPr algn="ctr"/>
              <a:r>
                <a:rPr lang="en-GB" sz="1200" b="1" dirty="0" smtClean="0">
                  <a:solidFill>
                    <a:prstClr val="black"/>
                  </a:solidFill>
                </a:rPr>
                <a:t>to JESIP  Presentation</a:t>
              </a:r>
              <a:endParaRPr lang="en-GB" sz="1200" b="1" dirty="0">
                <a:solidFill>
                  <a:prstClr val="black"/>
                </a:solidFill>
              </a:endParaRPr>
            </a:p>
          </p:txBody>
        </p:sp>
      </p:grpSp>
      <p:grpSp>
        <p:nvGrpSpPr>
          <p:cNvPr id="38" name="Group 37"/>
          <p:cNvGrpSpPr/>
          <p:nvPr/>
        </p:nvGrpSpPr>
        <p:grpSpPr>
          <a:xfrm>
            <a:off x="2538990" y="3717032"/>
            <a:ext cx="1224136" cy="2302515"/>
            <a:chOff x="2538990" y="4221088"/>
            <a:chExt cx="1224136" cy="2302515"/>
          </a:xfrm>
        </p:grpSpPr>
        <p:sp>
          <p:nvSpPr>
            <p:cNvPr id="20" name="TextBox 19"/>
            <p:cNvSpPr txBox="1"/>
            <p:nvPr/>
          </p:nvSpPr>
          <p:spPr>
            <a:xfrm>
              <a:off x="2555775" y="4221088"/>
              <a:ext cx="1152129" cy="646331"/>
            </a:xfrm>
            <a:prstGeom prst="rect">
              <a:avLst/>
            </a:prstGeom>
            <a:noFill/>
          </p:spPr>
          <p:txBody>
            <a:bodyPr wrap="square" rtlCol="0">
              <a:spAutoFit/>
            </a:bodyPr>
            <a:lstStyle/>
            <a:p>
              <a:pPr algn="ctr"/>
              <a:r>
                <a:rPr lang="en-GB" sz="1200" b="1" dirty="0">
                  <a:solidFill>
                    <a:prstClr val="black"/>
                  </a:solidFill>
                </a:rPr>
                <a:t>Control Room Supervisors </a:t>
              </a:r>
              <a:r>
                <a:rPr lang="en-GB" sz="1200" b="1" dirty="0" smtClean="0">
                  <a:solidFill>
                    <a:prstClr val="black"/>
                  </a:solidFill>
                </a:rPr>
                <a:t>Course</a:t>
              </a:r>
              <a:endParaRPr lang="en-GB" sz="1200" b="1" dirty="0">
                <a:solidFill>
                  <a:prstClr val="black"/>
                </a:solidFill>
              </a:endParaRPr>
            </a:p>
          </p:txBody>
        </p:sp>
        <p:sp>
          <p:nvSpPr>
            <p:cNvPr id="56" name="TextBox 55"/>
            <p:cNvSpPr txBox="1"/>
            <p:nvPr/>
          </p:nvSpPr>
          <p:spPr>
            <a:xfrm>
              <a:off x="2538990" y="5085184"/>
              <a:ext cx="1224136" cy="461665"/>
            </a:xfrm>
            <a:prstGeom prst="rect">
              <a:avLst/>
            </a:prstGeom>
            <a:noFill/>
          </p:spPr>
          <p:txBody>
            <a:bodyPr wrap="square" rtlCol="0">
              <a:spAutoFit/>
            </a:bodyPr>
            <a:lstStyle/>
            <a:p>
              <a:pPr algn="ctr"/>
              <a:r>
                <a:rPr lang="en-GB" sz="1200" b="1" dirty="0" smtClean="0">
                  <a:solidFill>
                    <a:prstClr val="black"/>
                  </a:solidFill>
                </a:rPr>
                <a:t>All Staff</a:t>
              </a:r>
            </a:p>
            <a:p>
              <a:pPr algn="ctr"/>
              <a:r>
                <a:rPr lang="en-GB" sz="1200" b="1" dirty="0" smtClean="0">
                  <a:solidFill>
                    <a:prstClr val="black"/>
                  </a:solidFill>
                </a:rPr>
                <a:t>Awareness</a:t>
              </a:r>
              <a:endParaRPr lang="en-GB" sz="1200" b="1" dirty="0">
                <a:solidFill>
                  <a:prstClr val="black"/>
                </a:solidFill>
              </a:endParaRPr>
            </a:p>
          </p:txBody>
        </p:sp>
        <p:sp>
          <p:nvSpPr>
            <p:cNvPr id="57" name="TextBox 56"/>
            <p:cNvSpPr txBox="1"/>
            <p:nvPr/>
          </p:nvSpPr>
          <p:spPr>
            <a:xfrm>
              <a:off x="2538990" y="5877272"/>
              <a:ext cx="1224136" cy="646331"/>
            </a:xfrm>
            <a:prstGeom prst="rect">
              <a:avLst/>
            </a:prstGeom>
            <a:noFill/>
          </p:spPr>
          <p:txBody>
            <a:bodyPr wrap="square" rtlCol="0">
              <a:spAutoFit/>
            </a:bodyPr>
            <a:lstStyle/>
            <a:p>
              <a:pPr algn="ctr"/>
              <a:r>
                <a:rPr lang="en-GB" sz="1200" b="1" dirty="0" smtClean="0">
                  <a:solidFill>
                    <a:prstClr val="black"/>
                  </a:solidFill>
                </a:rPr>
                <a:t>Introduction</a:t>
              </a:r>
            </a:p>
            <a:p>
              <a:pPr algn="ctr"/>
              <a:r>
                <a:rPr lang="en-GB" sz="1200" b="1" dirty="0" smtClean="0">
                  <a:solidFill>
                    <a:prstClr val="black"/>
                  </a:solidFill>
                </a:rPr>
                <a:t>to </a:t>
              </a:r>
              <a:r>
                <a:rPr lang="en-GB" sz="1200" b="1" dirty="0">
                  <a:solidFill>
                    <a:prstClr val="black"/>
                  </a:solidFill>
                </a:rPr>
                <a:t>JESIP  Presentation</a:t>
              </a:r>
            </a:p>
          </p:txBody>
        </p:sp>
      </p:grpSp>
      <p:grpSp>
        <p:nvGrpSpPr>
          <p:cNvPr id="39" name="Group 38"/>
          <p:cNvGrpSpPr/>
          <p:nvPr/>
        </p:nvGrpSpPr>
        <p:grpSpPr>
          <a:xfrm>
            <a:off x="3735515" y="3068960"/>
            <a:ext cx="1224136" cy="2804830"/>
            <a:chOff x="3735515" y="3718773"/>
            <a:chExt cx="1224136" cy="2804830"/>
          </a:xfrm>
        </p:grpSpPr>
        <p:sp>
          <p:nvSpPr>
            <p:cNvPr id="45" name="TextBox 44"/>
            <p:cNvSpPr txBox="1"/>
            <p:nvPr/>
          </p:nvSpPr>
          <p:spPr>
            <a:xfrm>
              <a:off x="3735515" y="4366845"/>
              <a:ext cx="1224136" cy="646331"/>
            </a:xfrm>
            <a:prstGeom prst="rect">
              <a:avLst/>
            </a:prstGeom>
            <a:noFill/>
          </p:spPr>
          <p:txBody>
            <a:bodyPr wrap="square" rtlCol="0">
              <a:spAutoFit/>
            </a:bodyPr>
            <a:lstStyle/>
            <a:p>
              <a:pPr algn="ctr"/>
              <a:r>
                <a:rPr lang="en-GB" sz="1200" b="1" dirty="0" smtClean="0">
                  <a:solidFill>
                    <a:prstClr val="black"/>
                  </a:solidFill>
                </a:rPr>
                <a:t>Commander </a:t>
              </a:r>
            </a:p>
            <a:p>
              <a:pPr algn="ctr"/>
              <a:r>
                <a:rPr lang="en-GB" sz="1200" b="1" dirty="0" smtClean="0">
                  <a:solidFill>
                    <a:prstClr val="black"/>
                  </a:solidFill>
                </a:rPr>
                <a:t>E-Learning Package</a:t>
              </a:r>
              <a:endParaRPr lang="en-GB" sz="1200" b="1" dirty="0">
                <a:solidFill>
                  <a:prstClr val="black"/>
                </a:solidFill>
              </a:endParaRPr>
            </a:p>
          </p:txBody>
        </p:sp>
        <p:sp>
          <p:nvSpPr>
            <p:cNvPr id="46" name="TextBox 45"/>
            <p:cNvSpPr txBox="1"/>
            <p:nvPr/>
          </p:nvSpPr>
          <p:spPr>
            <a:xfrm>
              <a:off x="3735515" y="3718773"/>
              <a:ext cx="1224136" cy="646331"/>
            </a:xfrm>
            <a:prstGeom prst="rect">
              <a:avLst/>
            </a:prstGeom>
            <a:noFill/>
          </p:spPr>
          <p:txBody>
            <a:bodyPr wrap="square" rtlCol="0">
              <a:spAutoFit/>
            </a:bodyPr>
            <a:lstStyle/>
            <a:p>
              <a:pPr algn="ctr"/>
              <a:r>
                <a:rPr lang="en-GB" sz="1200" b="1" dirty="0" smtClean="0">
                  <a:solidFill>
                    <a:prstClr val="black"/>
                  </a:solidFill>
                </a:rPr>
                <a:t>Operational Commanders Course</a:t>
              </a:r>
              <a:endParaRPr lang="en-GB" sz="1200" b="1" dirty="0">
                <a:solidFill>
                  <a:prstClr val="black"/>
                </a:solidFill>
              </a:endParaRPr>
            </a:p>
          </p:txBody>
        </p:sp>
        <p:sp>
          <p:nvSpPr>
            <p:cNvPr id="59" name="TextBox 58"/>
            <p:cNvSpPr txBox="1"/>
            <p:nvPr/>
          </p:nvSpPr>
          <p:spPr>
            <a:xfrm>
              <a:off x="3735515" y="5158933"/>
              <a:ext cx="1224136" cy="646331"/>
            </a:xfrm>
            <a:prstGeom prst="rect">
              <a:avLst/>
            </a:prstGeom>
            <a:noFill/>
          </p:spPr>
          <p:txBody>
            <a:bodyPr wrap="square" rtlCol="0">
              <a:spAutoFit/>
            </a:bodyPr>
            <a:lstStyle/>
            <a:p>
              <a:pPr algn="ctr"/>
              <a:r>
                <a:rPr lang="en-GB" sz="1200" b="1" dirty="0" smtClean="0">
                  <a:solidFill>
                    <a:prstClr val="black"/>
                  </a:solidFill>
                </a:rPr>
                <a:t>All Staff</a:t>
              </a:r>
            </a:p>
            <a:p>
              <a:pPr algn="ctr"/>
              <a:r>
                <a:rPr lang="en-GB" sz="1200" b="1" dirty="0">
                  <a:solidFill>
                    <a:prstClr val="black"/>
                  </a:solidFill>
                </a:rPr>
                <a:t>Awareness</a:t>
              </a:r>
            </a:p>
            <a:p>
              <a:pPr algn="ctr"/>
              <a:endParaRPr lang="en-GB" sz="1200" b="1" dirty="0">
                <a:solidFill>
                  <a:prstClr val="black"/>
                </a:solidFill>
              </a:endParaRPr>
            </a:p>
          </p:txBody>
        </p:sp>
        <p:sp>
          <p:nvSpPr>
            <p:cNvPr id="60" name="TextBox 59"/>
            <p:cNvSpPr txBox="1"/>
            <p:nvPr/>
          </p:nvSpPr>
          <p:spPr>
            <a:xfrm>
              <a:off x="3735515" y="5877272"/>
              <a:ext cx="1224136" cy="646331"/>
            </a:xfrm>
            <a:prstGeom prst="rect">
              <a:avLst/>
            </a:prstGeom>
            <a:noFill/>
          </p:spPr>
          <p:txBody>
            <a:bodyPr wrap="square" rtlCol="0">
              <a:spAutoFit/>
            </a:bodyPr>
            <a:lstStyle/>
            <a:p>
              <a:pPr algn="ctr"/>
              <a:r>
                <a:rPr lang="en-GB" sz="1200" b="1" dirty="0" smtClean="0">
                  <a:solidFill>
                    <a:prstClr val="black"/>
                  </a:solidFill>
                </a:rPr>
                <a:t>Introduction</a:t>
              </a:r>
            </a:p>
            <a:p>
              <a:pPr algn="ctr"/>
              <a:r>
                <a:rPr lang="en-GB" sz="1200" b="1" dirty="0" smtClean="0">
                  <a:solidFill>
                    <a:prstClr val="black"/>
                  </a:solidFill>
                </a:rPr>
                <a:t>to </a:t>
              </a:r>
              <a:r>
                <a:rPr lang="en-GB" sz="1200" b="1" dirty="0">
                  <a:solidFill>
                    <a:prstClr val="black"/>
                  </a:solidFill>
                </a:rPr>
                <a:t>JESIP  Presentation</a:t>
              </a:r>
            </a:p>
          </p:txBody>
        </p:sp>
      </p:grpSp>
      <p:grpSp>
        <p:nvGrpSpPr>
          <p:cNvPr id="40" name="Group 39"/>
          <p:cNvGrpSpPr/>
          <p:nvPr/>
        </p:nvGrpSpPr>
        <p:grpSpPr>
          <a:xfrm>
            <a:off x="5148064" y="2780928"/>
            <a:ext cx="1224136" cy="3020854"/>
            <a:chOff x="5148064" y="3502749"/>
            <a:chExt cx="1224136" cy="3020854"/>
          </a:xfrm>
        </p:grpSpPr>
        <p:sp>
          <p:nvSpPr>
            <p:cNvPr id="47" name="TextBox 46"/>
            <p:cNvSpPr txBox="1"/>
            <p:nvPr/>
          </p:nvSpPr>
          <p:spPr>
            <a:xfrm>
              <a:off x="5148064" y="3502749"/>
              <a:ext cx="1224136" cy="646331"/>
            </a:xfrm>
            <a:prstGeom prst="rect">
              <a:avLst/>
            </a:prstGeom>
            <a:noFill/>
          </p:spPr>
          <p:txBody>
            <a:bodyPr wrap="square" rtlCol="0">
              <a:spAutoFit/>
            </a:bodyPr>
            <a:lstStyle/>
            <a:p>
              <a:pPr algn="ctr"/>
              <a:r>
                <a:rPr lang="en-GB" sz="1200" b="1" dirty="0" smtClean="0">
                  <a:solidFill>
                    <a:prstClr val="black"/>
                  </a:solidFill>
                </a:rPr>
                <a:t>Tactical Commanders Course</a:t>
              </a:r>
              <a:endParaRPr lang="en-GB" sz="1200" b="1" dirty="0">
                <a:solidFill>
                  <a:prstClr val="black"/>
                </a:solidFill>
              </a:endParaRPr>
            </a:p>
          </p:txBody>
        </p:sp>
        <p:sp>
          <p:nvSpPr>
            <p:cNvPr id="48" name="TextBox 47"/>
            <p:cNvSpPr txBox="1"/>
            <p:nvPr/>
          </p:nvSpPr>
          <p:spPr>
            <a:xfrm>
              <a:off x="5148064" y="4366845"/>
              <a:ext cx="1224136" cy="646331"/>
            </a:xfrm>
            <a:prstGeom prst="rect">
              <a:avLst/>
            </a:prstGeom>
            <a:noFill/>
          </p:spPr>
          <p:txBody>
            <a:bodyPr wrap="square" rtlCol="0">
              <a:spAutoFit/>
            </a:bodyPr>
            <a:lstStyle/>
            <a:p>
              <a:pPr algn="ctr"/>
              <a:r>
                <a:rPr lang="en-GB" sz="1200" b="1" dirty="0" smtClean="0">
                  <a:solidFill>
                    <a:prstClr val="black"/>
                  </a:solidFill>
                </a:rPr>
                <a:t>Commander </a:t>
              </a:r>
            </a:p>
            <a:p>
              <a:pPr algn="ctr"/>
              <a:r>
                <a:rPr lang="en-GB" sz="1200" b="1" dirty="0" smtClean="0">
                  <a:solidFill>
                    <a:prstClr val="black"/>
                  </a:solidFill>
                </a:rPr>
                <a:t>E-Learning Package</a:t>
              </a:r>
              <a:endParaRPr lang="en-GB" sz="1200" b="1" dirty="0">
                <a:solidFill>
                  <a:prstClr val="black"/>
                </a:solidFill>
              </a:endParaRPr>
            </a:p>
          </p:txBody>
        </p:sp>
        <p:sp>
          <p:nvSpPr>
            <p:cNvPr id="61" name="TextBox 60"/>
            <p:cNvSpPr txBox="1"/>
            <p:nvPr/>
          </p:nvSpPr>
          <p:spPr>
            <a:xfrm>
              <a:off x="5148064" y="5158933"/>
              <a:ext cx="1224136" cy="646331"/>
            </a:xfrm>
            <a:prstGeom prst="rect">
              <a:avLst/>
            </a:prstGeom>
            <a:noFill/>
          </p:spPr>
          <p:txBody>
            <a:bodyPr wrap="square" rtlCol="0">
              <a:spAutoFit/>
            </a:bodyPr>
            <a:lstStyle/>
            <a:p>
              <a:pPr algn="ctr"/>
              <a:r>
                <a:rPr lang="en-GB" sz="1200" b="1" dirty="0" smtClean="0">
                  <a:solidFill>
                    <a:prstClr val="black"/>
                  </a:solidFill>
                </a:rPr>
                <a:t>All Staff</a:t>
              </a:r>
            </a:p>
            <a:p>
              <a:pPr algn="ctr"/>
              <a:r>
                <a:rPr lang="en-GB" sz="1200" b="1" dirty="0">
                  <a:solidFill>
                    <a:prstClr val="black"/>
                  </a:solidFill>
                </a:rPr>
                <a:t>Awareness</a:t>
              </a:r>
            </a:p>
            <a:p>
              <a:pPr algn="ctr"/>
              <a:endParaRPr lang="en-GB" sz="1200" b="1" dirty="0">
                <a:solidFill>
                  <a:prstClr val="black"/>
                </a:solidFill>
              </a:endParaRPr>
            </a:p>
          </p:txBody>
        </p:sp>
        <p:sp>
          <p:nvSpPr>
            <p:cNvPr id="62" name="TextBox 61"/>
            <p:cNvSpPr txBox="1"/>
            <p:nvPr/>
          </p:nvSpPr>
          <p:spPr>
            <a:xfrm>
              <a:off x="5148064" y="5877272"/>
              <a:ext cx="1224136" cy="646331"/>
            </a:xfrm>
            <a:prstGeom prst="rect">
              <a:avLst/>
            </a:prstGeom>
            <a:noFill/>
          </p:spPr>
          <p:txBody>
            <a:bodyPr wrap="square" rtlCol="0">
              <a:spAutoFit/>
            </a:bodyPr>
            <a:lstStyle/>
            <a:p>
              <a:pPr algn="ctr"/>
              <a:r>
                <a:rPr lang="en-GB" sz="1200" b="1" dirty="0" smtClean="0">
                  <a:solidFill>
                    <a:prstClr val="black"/>
                  </a:solidFill>
                </a:rPr>
                <a:t>Introduction</a:t>
              </a:r>
            </a:p>
            <a:p>
              <a:pPr algn="ctr"/>
              <a:r>
                <a:rPr lang="en-GB" sz="1200" b="1" dirty="0" smtClean="0">
                  <a:solidFill>
                    <a:prstClr val="black"/>
                  </a:solidFill>
                </a:rPr>
                <a:t>to </a:t>
              </a:r>
              <a:r>
                <a:rPr lang="en-GB" sz="1200" b="1" dirty="0">
                  <a:solidFill>
                    <a:prstClr val="black"/>
                  </a:solidFill>
                </a:rPr>
                <a:t>JESIP  Presentation</a:t>
              </a:r>
            </a:p>
          </p:txBody>
        </p:sp>
      </p:grpSp>
      <p:grpSp>
        <p:nvGrpSpPr>
          <p:cNvPr id="14" name="Group 13"/>
          <p:cNvGrpSpPr/>
          <p:nvPr/>
        </p:nvGrpSpPr>
        <p:grpSpPr>
          <a:xfrm>
            <a:off x="6516216" y="2492896"/>
            <a:ext cx="1224136" cy="3094603"/>
            <a:chOff x="6516216" y="2492896"/>
            <a:chExt cx="1224136" cy="3094603"/>
          </a:xfrm>
        </p:grpSpPr>
        <p:sp>
          <p:nvSpPr>
            <p:cNvPr id="25" name="TextBox 24"/>
            <p:cNvSpPr txBox="1"/>
            <p:nvPr/>
          </p:nvSpPr>
          <p:spPr>
            <a:xfrm>
              <a:off x="6516216" y="2492896"/>
              <a:ext cx="1224136" cy="1015663"/>
            </a:xfrm>
            <a:prstGeom prst="rect">
              <a:avLst/>
            </a:prstGeom>
            <a:noFill/>
          </p:spPr>
          <p:txBody>
            <a:bodyPr wrap="square" rtlCol="0">
              <a:spAutoFit/>
            </a:bodyPr>
            <a:lstStyle/>
            <a:p>
              <a:pPr algn="ctr"/>
              <a:r>
                <a:rPr lang="en-GB" sz="1200" b="1" dirty="0" smtClean="0">
                  <a:solidFill>
                    <a:prstClr val="black"/>
                  </a:solidFill>
                </a:rPr>
                <a:t>Multi Agency Gold Incident Commander (MAGIC) Training</a:t>
              </a:r>
            </a:p>
          </p:txBody>
        </p:sp>
        <p:sp>
          <p:nvSpPr>
            <p:cNvPr id="54" name="TextBox 53"/>
            <p:cNvSpPr txBox="1"/>
            <p:nvPr/>
          </p:nvSpPr>
          <p:spPr>
            <a:xfrm>
              <a:off x="6516216" y="4221088"/>
              <a:ext cx="1224136" cy="646331"/>
            </a:xfrm>
            <a:prstGeom prst="rect">
              <a:avLst/>
            </a:prstGeom>
            <a:noFill/>
          </p:spPr>
          <p:txBody>
            <a:bodyPr wrap="square" rtlCol="0">
              <a:spAutoFit/>
            </a:bodyPr>
            <a:lstStyle/>
            <a:p>
              <a:pPr algn="ctr"/>
              <a:r>
                <a:rPr lang="en-GB" sz="1200" b="1" dirty="0" smtClean="0">
                  <a:solidFill>
                    <a:prstClr val="black"/>
                  </a:solidFill>
                </a:rPr>
                <a:t>All Staff</a:t>
              </a:r>
            </a:p>
            <a:p>
              <a:pPr algn="ctr"/>
              <a:r>
                <a:rPr lang="en-GB" sz="1200" b="1" dirty="0">
                  <a:solidFill>
                    <a:prstClr val="black"/>
                  </a:solidFill>
                </a:rPr>
                <a:t>Awareness</a:t>
              </a:r>
            </a:p>
            <a:p>
              <a:pPr algn="ctr"/>
              <a:endParaRPr lang="en-GB" sz="1200" b="1" dirty="0">
                <a:solidFill>
                  <a:prstClr val="black"/>
                </a:solidFill>
              </a:endParaRPr>
            </a:p>
          </p:txBody>
        </p:sp>
        <p:sp>
          <p:nvSpPr>
            <p:cNvPr id="63" name="TextBox 62"/>
            <p:cNvSpPr txBox="1"/>
            <p:nvPr/>
          </p:nvSpPr>
          <p:spPr>
            <a:xfrm>
              <a:off x="6516216" y="4941168"/>
              <a:ext cx="1224136" cy="646331"/>
            </a:xfrm>
            <a:prstGeom prst="rect">
              <a:avLst/>
            </a:prstGeom>
            <a:noFill/>
          </p:spPr>
          <p:txBody>
            <a:bodyPr wrap="square" rtlCol="0">
              <a:spAutoFit/>
            </a:bodyPr>
            <a:lstStyle/>
            <a:p>
              <a:pPr algn="ctr"/>
              <a:r>
                <a:rPr lang="en-GB" sz="1200" b="1" dirty="0" smtClean="0">
                  <a:solidFill>
                    <a:prstClr val="black"/>
                  </a:solidFill>
                </a:rPr>
                <a:t>Introduction</a:t>
              </a:r>
            </a:p>
            <a:p>
              <a:pPr algn="ctr"/>
              <a:r>
                <a:rPr lang="en-GB" sz="1200" b="1" dirty="0" smtClean="0">
                  <a:solidFill>
                    <a:prstClr val="black"/>
                  </a:solidFill>
                </a:rPr>
                <a:t>to </a:t>
              </a:r>
              <a:r>
                <a:rPr lang="en-GB" sz="1200" b="1" dirty="0">
                  <a:solidFill>
                    <a:prstClr val="black"/>
                  </a:solidFill>
                </a:rPr>
                <a:t>JESIP  Presentation</a:t>
              </a:r>
            </a:p>
          </p:txBody>
        </p:sp>
        <p:sp>
          <p:nvSpPr>
            <p:cNvPr id="6" name="TextBox 5"/>
            <p:cNvSpPr txBox="1"/>
            <p:nvPr/>
          </p:nvSpPr>
          <p:spPr>
            <a:xfrm>
              <a:off x="6624228" y="3645024"/>
              <a:ext cx="1008112" cy="276999"/>
            </a:xfrm>
            <a:prstGeom prst="rect">
              <a:avLst/>
            </a:prstGeom>
            <a:noFill/>
          </p:spPr>
          <p:txBody>
            <a:bodyPr wrap="square" rtlCol="0">
              <a:spAutoFit/>
            </a:bodyPr>
            <a:lstStyle/>
            <a:p>
              <a:pPr algn="ctr"/>
              <a:r>
                <a:rPr lang="en-GB" sz="1200" b="1" dirty="0" smtClean="0">
                  <a:solidFill>
                    <a:prstClr val="black"/>
                  </a:solidFill>
                </a:rPr>
                <a:t>Welsh GOLD</a:t>
              </a:r>
            </a:p>
          </p:txBody>
        </p:sp>
      </p:grpSp>
    </p:spTree>
    <p:extLst>
      <p:ext uri="{BB962C8B-B14F-4D97-AF65-F5344CB8AC3E}">
        <p14:creationId xmlns:p14="http://schemas.microsoft.com/office/powerpoint/2010/main" val="31419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2017 model</a:t>
            </a:r>
            <a:endParaRPr lang="en-GB" dirty="0"/>
          </a:p>
        </p:txBody>
      </p:sp>
      <p:sp>
        <p:nvSpPr>
          <p:cNvPr id="3" name="Content Placeholder 2"/>
          <p:cNvSpPr>
            <a:spLocks noGrp="1"/>
          </p:cNvSpPr>
          <p:nvPr>
            <p:ph idx="1"/>
          </p:nvPr>
        </p:nvSpPr>
        <p:spPr/>
        <p:txBody>
          <a:bodyPr>
            <a:normAutofit/>
          </a:bodyPr>
          <a:lstStyle/>
          <a:p>
            <a:r>
              <a:rPr lang="en-GB" dirty="0" smtClean="0"/>
              <a:t>Chief Officer Responsibility</a:t>
            </a:r>
          </a:p>
          <a:p>
            <a:r>
              <a:rPr lang="en-GB" dirty="0" smtClean="0"/>
              <a:t>How Many People Trained</a:t>
            </a:r>
          </a:p>
          <a:p>
            <a:r>
              <a:rPr lang="en-GB" dirty="0" smtClean="0"/>
              <a:t>How they are Trained</a:t>
            </a:r>
          </a:p>
          <a:p>
            <a:r>
              <a:rPr lang="en-GB" dirty="0" smtClean="0"/>
              <a:t>National Products</a:t>
            </a:r>
          </a:p>
          <a:p>
            <a:r>
              <a:rPr lang="en-GB" dirty="0" smtClean="0"/>
              <a:t>Learning Outcomes</a:t>
            </a:r>
          </a:p>
          <a:p>
            <a:r>
              <a:rPr lang="en-GB" dirty="0" smtClean="0"/>
              <a:t>Trainer/Deliverer Specification</a:t>
            </a:r>
          </a:p>
          <a:p>
            <a:pPr marL="0" indent="0">
              <a:buNone/>
            </a:pPr>
            <a:endParaRPr lang="en-GB" dirty="0" smtClean="0"/>
          </a:p>
          <a:p>
            <a:endParaRPr lang="en-GB" dirty="0"/>
          </a:p>
        </p:txBody>
      </p:sp>
    </p:spTree>
    <p:extLst>
      <p:ext uri="{BB962C8B-B14F-4D97-AF65-F5344CB8AC3E}">
        <p14:creationId xmlns:p14="http://schemas.microsoft.com/office/powerpoint/2010/main" val="36022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Products available on website</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66" t="12760" r="32357" b="11198"/>
          <a:stretch/>
        </p:blipFill>
        <p:spPr bwMode="auto">
          <a:xfrm>
            <a:off x="1331640" y="1268760"/>
            <a:ext cx="7004802" cy="50099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22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Hosted on JESIP Website</a:t>
            </a:r>
          </a:p>
          <a:p>
            <a:r>
              <a:rPr lang="en-GB" dirty="0"/>
              <a:t>O</a:t>
            </a:r>
            <a:r>
              <a:rPr lang="en-GB" dirty="0" smtClean="0"/>
              <a:t>wned by JESIP </a:t>
            </a:r>
          </a:p>
          <a:p>
            <a:r>
              <a:rPr lang="en-GB" dirty="0" smtClean="0"/>
              <a:t>Currently Version 1</a:t>
            </a:r>
          </a:p>
          <a:p>
            <a:r>
              <a:rPr lang="en-GB" dirty="0" smtClean="0"/>
              <a:t>Granular and not a Curriculum</a:t>
            </a:r>
          </a:p>
          <a:p>
            <a:r>
              <a:rPr lang="en-GB" dirty="0" smtClean="0"/>
              <a:t>Underpin extended training. i.e. command</a:t>
            </a:r>
          </a:p>
          <a:p>
            <a:pPr marL="0" indent="0">
              <a:buNone/>
            </a:pPr>
            <a:endParaRPr lang="en-GB" dirty="0" smtClean="0"/>
          </a:p>
          <a:p>
            <a:endParaRPr lang="en-GB" dirty="0"/>
          </a:p>
        </p:txBody>
      </p:sp>
    </p:spTree>
    <p:extLst>
      <p:ext uri="{BB962C8B-B14F-4D97-AF65-F5344CB8AC3E}">
        <p14:creationId xmlns:p14="http://schemas.microsoft.com/office/powerpoint/2010/main" val="71905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ESIP July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JESIP July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JESIP Slide Template 2016</Template>
  <TotalTime>414</TotalTime>
  <Words>1659</Words>
  <Application>Microsoft Office PowerPoint</Application>
  <PresentationFormat>On-screen Show (4:3)</PresentationFormat>
  <Paragraphs>285</Paragraphs>
  <Slides>28</Slides>
  <Notes>7</Notes>
  <HiddenSlides>0</HiddenSlides>
  <MMClips>1</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28</vt:i4>
      </vt:variant>
    </vt:vector>
  </HeadingPairs>
  <TitlesOfParts>
    <vt:vector size="35" baseType="lpstr">
      <vt:lpstr>Arial</vt:lpstr>
      <vt:lpstr>Calibri</vt:lpstr>
      <vt:lpstr>Times New Roman</vt:lpstr>
      <vt:lpstr>JESIP July 2013</vt:lpstr>
      <vt:lpstr>JESIP final</vt:lpstr>
      <vt:lpstr>JESIP Transition Slide Theme</vt:lpstr>
      <vt:lpstr>1_JESIP July 2013</vt:lpstr>
      <vt:lpstr>JESIP Training Workshop</vt:lpstr>
      <vt:lpstr>Workshop Objectives</vt:lpstr>
      <vt:lpstr>PowerPoint Presentation</vt:lpstr>
      <vt:lpstr>Development Path</vt:lpstr>
      <vt:lpstr>Training Framework</vt:lpstr>
      <vt:lpstr>PowerPoint Presentation</vt:lpstr>
      <vt:lpstr>The 2017 model</vt:lpstr>
      <vt:lpstr>Products available on website</vt:lpstr>
      <vt:lpstr>Learning Outcomes</vt:lpstr>
      <vt:lpstr>Learning Outcomes Audiences</vt:lpstr>
      <vt:lpstr>Example - Interoperability</vt:lpstr>
      <vt:lpstr>All Staff Awareness</vt:lpstr>
      <vt:lpstr>All Staff Awareness On-Line</vt:lpstr>
      <vt:lpstr>Online Learning</vt:lpstr>
      <vt:lpstr>All Staff Awareness Classroom</vt:lpstr>
      <vt:lpstr>Introducing JESIP</vt:lpstr>
      <vt:lpstr>Think M/ETHANE </vt:lpstr>
      <vt:lpstr>PowerPoint Presentation</vt:lpstr>
      <vt:lpstr>Command Training</vt:lpstr>
      <vt:lpstr>PowerPoint Presentation</vt:lpstr>
      <vt:lpstr>Command Training</vt:lpstr>
      <vt:lpstr>Multi-Agency Interoperability Training Operational and Tactical Command</vt:lpstr>
      <vt:lpstr>Command Training Changes</vt:lpstr>
      <vt:lpstr>Consolidated Command Trainer Guide</vt:lpstr>
      <vt:lpstr>Command Training Similarities</vt:lpstr>
      <vt:lpstr>Control Room</vt:lpstr>
      <vt:lpstr>Products available on website</vt:lpstr>
      <vt:lpstr>Thank You &amp;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2017 model</dc:title>
  <dc:creator>FROST, Julian 1313</dc:creator>
  <cp:lastModifiedBy>Finola Carey</cp:lastModifiedBy>
  <cp:revision>29</cp:revision>
  <dcterms:created xsi:type="dcterms:W3CDTF">2017-03-13T18:01:54Z</dcterms:created>
  <dcterms:modified xsi:type="dcterms:W3CDTF">2017-03-15T15:50:32Z</dcterms:modified>
</cp:coreProperties>
</file>