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12" r:id="rId6"/>
    <p:sldMasterId id="2147483724" r:id="rId7"/>
  </p:sldMasterIdLst>
  <p:notesMasterIdLst>
    <p:notesMasterId r:id="rId21"/>
  </p:notesMasterIdLst>
  <p:sldIdLst>
    <p:sldId id="266" r:id="rId8"/>
    <p:sldId id="276" r:id="rId9"/>
    <p:sldId id="260" r:id="rId10"/>
    <p:sldId id="275" r:id="rId11"/>
    <p:sldId id="258" r:id="rId12"/>
    <p:sldId id="263" r:id="rId13"/>
    <p:sldId id="264" r:id="rId14"/>
    <p:sldId id="262" r:id="rId15"/>
    <p:sldId id="267" r:id="rId16"/>
    <p:sldId id="268" r:id="rId17"/>
    <p:sldId id="270" r:id="rId18"/>
    <p:sldId id="269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9923"/>
    <a:srgbClr val="42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89" autoAdjust="0"/>
  </p:normalViewPr>
  <p:slideViewPr>
    <p:cSldViewPr snapToGrid="0">
      <p:cViewPr varScale="1">
        <p:scale>
          <a:sx n="64" d="100"/>
          <a:sy n="64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BA473-DEF8-4BF8-AC21-3AE080BC617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5EC80BA-4C13-4EED-8A3D-00C6DC023AC5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 smtClean="0"/>
            <a:t>Planning</a:t>
          </a:r>
          <a:endParaRPr lang="en-GB" dirty="0"/>
        </a:p>
      </dgm:t>
    </dgm:pt>
    <dgm:pt modelId="{462CFDE4-C67A-4282-BFFE-7BB526643277}" type="parTrans" cxnId="{2529B390-242D-4A65-82B9-EC691CFC1D35}">
      <dgm:prSet/>
      <dgm:spPr/>
      <dgm:t>
        <a:bodyPr/>
        <a:lstStyle/>
        <a:p>
          <a:endParaRPr lang="en-GB"/>
        </a:p>
      </dgm:t>
    </dgm:pt>
    <dgm:pt modelId="{77CC850B-CBCB-4C58-A3A5-3E916476CCC3}" type="sibTrans" cxnId="{2529B390-242D-4A65-82B9-EC691CFC1D35}">
      <dgm:prSet/>
      <dgm:spPr/>
      <dgm:t>
        <a:bodyPr/>
        <a:lstStyle/>
        <a:p>
          <a:endParaRPr lang="en-GB"/>
        </a:p>
      </dgm:t>
    </dgm:pt>
    <dgm:pt modelId="{FE5BA46A-EFFD-408E-8BEB-7C13D2C54CE9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Objective setting</a:t>
          </a:r>
          <a:endParaRPr lang="en-GB" dirty="0"/>
        </a:p>
      </dgm:t>
    </dgm:pt>
    <dgm:pt modelId="{47ED1DF6-B35C-4D1F-89F8-6FE095AE188D}" type="parTrans" cxnId="{227B8744-23AC-493E-851D-6C0A0C2F1939}">
      <dgm:prSet/>
      <dgm:spPr/>
      <dgm:t>
        <a:bodyPr/>
        <a:lstStyle/>
        <a:p>
          <a:endParaRPr lang="en-GB"/>
        </a:p>
      </dgm:t>
    </dgm:pt>
    <dgm:pt modelId="{DB3153F0-DD07-46FE-9D16-743C9C9B583C}" type="sibTrans" cxnId="{227B8744-23AC-493E-851D-6C0A0C2F1939}">
      <dgm:prSet/>
      <dgm:spPr/>
      <dgm:t>
        <a:bodyPr/>
        <a:lstStyle/>
        <a:p>
          <a:endParaRPr lang="en-GB"/>
        </a:p>
      </dgm:t>
    </dgm:pt>
    <dgm:pt modelId="{F0C25CAC-4EBB-4767-A1D1-1CE60C7BDF0C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Umpire/Assurance</a:t>
          </a:r>
          <a:endParaRPr lang="en-GB" dirty="0"/>
        </a:p>
      </dgm:t>
    </dgm:pt>
    <dgm:pt modelId="{3A939C07-6DCC-4C12-ABDC-EB60BCCFE309}" type="parTrans" cxnId="{1062478C-092B-4541-929A-348148DF97F7}">
      <dgm:prSet/>
      <dgm:spPr/>
      <dgm:t>
        <a:bodyPr/>
        <a:lstStyle/>
        <a:p>
          <a:endParaRPr lang="en-GB"/>
        </a:p>
      </dgm:t>
    </dgm:pt>
    <dgm:pt modelId="{3043DBAF-F62F-4F00-A8ED-C39BEAB983C4}" type="sibTrans" cxnId="{1062478C-092B-4541-929A-348148DF97F7}">
      <dgm:prSet/>
      <dgm:spPr/>
      <dgm:t>
        <a:bodyPr/>
        <a:lstStyle/>
        <a:p>
          <a:endParaRPr lang="en-GB"/>
        </a:p>
      </dgm:t>
    </dgm:pt>
    <dgm:pt modelId="{6EF87997-E0A9-4772-91B3-65947EAC89B7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Debrief</a:t>
          </a:r>
          <a:endParaRPr lang="en-GB" dirty="0"/>
        </a:p>
      </dgm:t>
    </dgm:pt>
    <dgm:pt modelId="{760C82D4-72E8-49E7-88FA-EFFB2906F69E}" type="parTrans" cxnId="{FD85C580-A528-4689-A6FC-E12A92D8465C}">
      <dgm:prSet/>
      <dgm:spPr/>
      <dgm:t>
        <a:bodyPr/>
        <a:lstStyle/>
        <a:p>
          <a:endParaRPr lang="en-GB"/>
        </a:p>
      </dgm:t>
    </dgm:pt>
    <dgm:pt modelId="{FE5F1193-3A49-4837-A9D6-E5C92C7599AC}" type="sibTrans" cxnId="{FD85C580-A528-4689-A6FC-E12A92D8465C}">
      <dgm:prSet/>
      <dgm:spPr/>
      <dgm:t>
        <a:bodyPr/>
        <a:lstStyle/>
        <a:p>
          <a:endParaRPr lang="en-GB"/>
        </a:p>
      </dgm:t>
    </dgm:pt>
    <dgm:pt modelId="{3C81139B-0F14-4971-AFD6-980982707240}">
      <dgm:prSet/>
      <dgm:spPr>
        <a:solidFill>
          <a:srgbClr val="00B0F0"/>
        </a:solidFill>
      </dgm:spPr>
      <dgm:t>
        <a:bodyPr/>
        <a:lstStyle/>
        <a:p>
          <a:r>
            <a:rPr lang="en-GB" dirty="0" smtClean="0"/>
            <a:t>Capture of lessons</a:t>
          </a:r>
          <a:endParaRPr lang="en-GB" dirty="0"/>
        </a:p>
      </dgm:t>
    </dgm:pt>
    <dgm:pt modelId="{958F3B2C-ED85-4D6C-85AB-2B490CC4B18D}" type="parTrans" cxnId="{1D5C01ED-174A-482D-B9B6-6E7855E505EE}">
      <dgm:prSet/>
      <dgm:spPr/>
      <dgm:t>
        <a:bodyPr/>
        <a:lstStyle/>
        <a:p>
          <a:endParaRPr lang="en-GB"/>
        </a:p>
      </dgm:t>
    </dgm:pt>
    <dgm:pt modelId="{69EFCFC8-3024-4969-AB6A-16DA04C80888}" type="sibTrans" cxnId="{1D5C01ED-174A-482D-B9B6-6E7855E505EE}">
      <dgm:prSet/>
      <dgm:spPr/>
      <dgm:t>
        <a:bodyPr/>
        <a:lstStyle/>
        <a:p>
          <a:endParaRPr lang="en-GB"/>
        </a:p>
      </dgm:t>
    </dgm:pt>
    <dgm:pt modelId="{6DC99E78-6CC1-433B-AC37-87C224A186CE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 smtClean="0"/>
            <a:t>Implementing Lessons</a:t>
          </a:r>
          <a:endParaRPr lang="en-GB" dirty="0"/>
        </a:p>
      </dgm:t>
    </dgm:pt>
    <dgm:pt modelId="{500432E2-5D97-4BD4-B107-5094B0849DE5}" type="sibTrans" cxnId="{E8E9624D-74AC-439F-B322-9167DFB64FCA}">
      <dgm:prSet/>
      <dgm:spPr/>
      <dgm:t>
        <a:bodyPr/>
        <a:lstStyle/>
        <a:p>
          <a:endParaRPr lang="en-GB"/>
        </a:p>
      </dgm:t>
    </dgm:pt>
    <dgm:pt modelId="{C598AF8D-C099-4BCF-A8E4-9F6FE96295B1}" type="parTrans" cxnId="{E8E9624D-74AC-439F-B322-9167DFB64FCA}">
      <dgm:prSet/>
      <dgm:spPr/>
      <dgm:t>
        <a:bodyPr/>
        <a:lstStyle/>
        <a:p>
          <a:endParaRPr lang="en-GB"/>
        </a:p>
      </dgm:t>
    </dgm:pt>
    <dgm:pt modelId="{15596E66-DC84-40D0-B88D-1214FDC3B0FE}">
      <dgm:prSet/>
      <dgm:spPr>
        <a:solidFill>
          <a:srgbClr val="7030A0"/>
        </a:solidFill>
      </dgm:spPr>
      <dgm:t>
        <a:bodyPr/>
        <a:lstStyle/>
        <a:p>
          <a:r>
            <a:rPr lang="en-GB" dirty="0" smtClean="0"/>
            <a:t>Review learning </a:t>
          </a:r>
          <a:endParaRPr lang="en-GB" dirty="0"/>
        </a:p>
      </dgm:t>
    </dgm:pt>
    <dgm:pt modelId="{4B268DAB-5D22-45EB-AE8A-75B3CC23FF5F}" type="parTrans" cxnId="{F202FA0B-13DC-4599-B0B2-9431D0C09519}">
      <dgm:prSet/>
      <dgm:spPr/>
      <dgm:t>
        <a:bodyPr/>
        <a:lstStyle/>
        <a:p>
          <a:endParaRPr lang="en-GB"/>
        </a:p>
      </dgm:t>
    </dgm:pt>
    <dgm:pt modelId="{4AC4D6D1-E6BA-4349-845C-F39EBDBEBA68}" type="sibTrans" cxnId="{F202FA0B-13DC-4599-B0B2-9431D0C09519}">
      <dgm:prSet/>
      <dgm:spPr/>
      <dgm:t>
        <a:bodyPr/>
        <a:lstStyle/>
        <a:p>
          <a:endParaRPr lang="en-GB"/>
        </a:p>
      </dgm:t>
    </dgm:pt>
    <dgm:pt modelId="{99D8D13D-598B-4E0D-8498-6F023D732AE3}" type="pres">
      <dgm:prSet presAssocID="{C2CBA473-DEF8-4BF8-AC21-3AE080BC61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36E7DC5-9649-4EBE-99FE-B26FA8092699}" type="pres">
      <dgm:prSet presAssocID="{C2CBA473-DEF8-4BF8-AC21-3AE080BC6171}" presName="cycle" presStyleCnt="0"/>
      <dgm:spPr/>
    </dgm:pt>
    <dgm:pt modelId="{0CC3902D-1A4A-47B2-B48F-C06D75C67438}" type="pres">
      <dgm:prSet presAssocID="{F5EC80BA-4C13-4EED-8A3D-00C6DC023AC5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12673D-0753-41B4-A80D-0AAA1C2373BC}" type="pres">
      <dgm:prSet presAssocID="{77CC850B-CBCB-4C58-A3A5-3E916476CCC3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976D1497-4588-4EE9-9B85-7BDDB3BAA5D2}" type="pres">
      <dgm:prSet presAssocID="{FE5BA46A-EFFD-408E-8BEB-7C13D2C54CE9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1DC316-85D7-42AB-AEBE-6BB360011970}" type="pres">
      <dgm:prSet presAssocID="{F0C25CAC-4EBB-4767-A1D1-1CE60C7BDF0C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19866B-CE8A-456F-9A27-C58F8D7283EB}" type="pres">
      <dgm:prSet presAssocID="{6EF87997-E0A9-4772-91B3-65947EAC89B7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BE1F9C-1A53-494D-868A-4A5399BFF174}" type="pres">
      <dgm:prSet presAssocID="{3C81139B-0F14-4971-AFD6-980982707240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C2322D-BFBD-4E20-8884-BE06CE78E2AD}" type="pres">
      <dgm:prSet presAssocID="{6DC99E78-6CC1-433B-AC37-87C224A186CE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C7BF8C-0A0F-4F4D-84FC-8D82F6C8B35C}" type="pres">
      <dgm:prSet presAssocID="{15596E66-DC84-40D0-B88D-1214FDC3B0FE}" presName="nodeFollowingNodes" presStyleLbl="node1" presStyleIdx="6" presStyleCnt="7" custRadScaleRad="97748" custRadScaleInc="-37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062478C-092B-4541-929A-348148DF97F7}" srcId="{C2CBA473-DEF8-4BF8-AC21-3AE080BC6171}" destId="{F0C25CAC-4EBB-4767-A1D1-1CE60C7BDF0C}" srcOrd="2" destOrd="0" parTransId="{3A939C07-6DCC-4C12-ABDC-EB60BCCFE309}" sibTransId="{3043DBAF-F62F-4F00-A8ED-C39BEAB983C4}"/>
    <dgm:cxn modelId="{FD85C580-A528-4689-A6FC-E12A92D8465C}" srcId="{C2CBA473-DEF8-4BF8-AC21-3AE080BC6171}" destId="{6EF87997-E0A9-4772-91B3-65947EAC89B7}" srcOrd="3" destOrd="0" parTransId="{760C82D4-72E8-49E7-88FA-EFFB2906F69E}" sibTransId="{FE5F1193-3A49-4837-A9D6-E5C92C7599AC}"/>
    <dgm:cxn modelId="{20030D67-3F06-4431-8822-AAD4DADEA7DC}" type="presOf" srcId="{F0C25CAC-4EBB-4767-A1D1-1CE60C7BDF0C}" destId="{FA1DC316-85D7-42AB-AEBE-6BB360011970}" srcOrd="0" destOrd="0" presId="urn:microsoft.com/office/officeart/2005/8/layout/cycle3"/>
    <dgm:cxn modelId="{ACF064C2-7A3E-4676-9C9E-CBCE7FD8165B}" type="presOf" srcId="{C2CBA473-DEF8-4BF8-AC21-3AE080BC6171}" destId="{99D8D13D-598B-4E0D-8498-6F023D732AE3}" srcOrd="0" destOrd="0" presId="urn:microsoft.com/office/officeart/2005/8/layout/cycle3"/>
    <dgm:cxn modelId="{271FDDD4-5049-42CB-9CCB-D5C99DB29B80}" type="presOf" srcId="{6DC99E78-6CC1-433B-AC37-87C224A186CE}" destId="{29C2322D-BFBD-4E20-8884-BE06CE78E2AD}" srcOrd="0" destOrd="0" presId="urn:microsoft.com/office/officeart/2005/8/layout/cycle3"/>
    <dgm:cxn modelId="{227B8744-23AC-493E-851D-6C0A0C2F1939}" srcId="{C2CBA473-DEF8-4BF8-AC21-3AE080BC6171}" destId="{FE5BA46A-EFFD-408E-8BEB-7C13D2C54CE9}" srcOrd="1" destOrd="0" parTransId="{47ED1DF6-B35C-4D1F-89F8-6FE095AE188D}" sibTransId="{DB3153F0-DD07-46FE-9D16-743C9C9B583C}"/>
    <dgm:cxn modelId="{1E8FC95A-D524-47EE-A587-18E937CDBCAA}" type="presOf" srcId="{FE5BA46A-EFFD-408E-8BEB-7C13D2C54CE9}" destId="{976D1497-4588-4EE9-9B85-7BDDB3BAA5D2}" srcOrd="0" destOrd="0" presId="urn:microsoft.com/office/officeart/2005/8/layout/cycle3"/>
    <dgm:cxn modelId="{02E2187F-A6BF-4B3E-BFE5-BE0AF8CB4E41}" type="presOf" srcId="{F5EC80BA-4C13-4EED-8A3D-00C6DC023AC5}" destId="{0CC3902D-1A4A-47B2-B48F-C06D75C67438}" srcOrd="0" destOrd="0" presId="urn:microsoft.com/office/officeart/2005/8/layout/cycle3"/>
    <dgm:cxn modelId="{E83DBA1D-9EA1-432C-98D1-5653228EA813}" type="presOf" srcId="{15596E66-DC84-40D0-B88D-1214FDC3B0FE}" destId="{B8C7BF8C-0A0F-4F4D-84FC-8D82F6C8B35C}" srcOrd="0" destOrd="0" presId="urn:microsoft.com/office/officeart/2005/8/layout/cycle3"/>
    <dgm:cxn modelId="{1D5C01ED-174A-482D-B9B6-6E7855E505EE}" srcId="{C2CBA473-DEF8-4BF8-AC21-3AE080BC6171}" destId="{3C81139B-0F14-4971-AFD6-980982707240}" srcOrd="4" destOrd="0" parTransId="{958F3B2C-ED85-4D6C-85AB-2B490CC4B18D}" sibTransId="{69EFCFC8-3024-4969-AB6A-16DA04C80888}"/>
    <dgm:cxn modelId="{99054BB3-FF77-4AD7-BFE6-ACA0EE5A26B7}" type="presOf" srcId="{77CC850B-CBCB-4C58-A3A5-3E916476CCC3}" destId="{BA12673D-0753-41B4-A80D-0AAA1C2373BC}" srcOrd="0" destOrd="0" presId="urn:microsoft.com/office/officeart/2005/8/layout/cycle3"/>
    <dgm:cxn modelId="{672418F2-1AC8-4CA6-BA9A-32757C23E9BC}" type="presOf" srcId="{3C81139B-0F14-4971-AFD6-980982707240}" destId="{7FBE1F9C-1A53-494D-868A-4A5399BFF174}" srcOrd="0" destOrd="0" presId="urn:microsoft.com/office/officeart/2005/8/layout/cycle3"/>
    <dgm:cxn modelId="{E8E9624D-74AC-439F-B322-9167DFB64FCA}" srcId="{C2CBA473-DEF8-4BF8-AC21-3AE080BC6171}" destId="{6DC99E78-6CC1-433B-AC37-87C224A186CE}" srcOrd="5" destOrd="0" parTransId="{C598AF8D-C099-4BCF-A8E4-9F6FE96295B1}" sibTransId="{500432E2-5D97-4BD4-B107-5094B0849DE5}"/>
    <dgm:cxn modelId="{F202FA0B-13DC-4599-B0B2-9431D0C09519}" srcId="{C2CBA473-DEF8-4BF8-AC21-3AE080BC6171}" destId="{15596E66-DC84-40D0-B88D-1214FDC3B0FE}" srcOrd="6" destOrd="0" parTransId="{4B268DAB-5D22-45EB-AE8A-75B3CC23FF5F}" sibTransId="{4AC4D6D1-E6BA-4349-845C-F39EBDBEBA68}"/>
    <dgm:cxn modelId="{80ED8017-9641-4C55-9CEA-FE20F8D54492}" type="presOf" srcId="{6EF87997-E0A9-4772-91B3-65947EAC89B7}" destId="{9F19866B-CE8A-456F-9A27-C58F8D7283EB}" srcOrd="0" destOrd="0" presId="urn:microsoft.com/office/officeart/2005/8/layout/cycle3"/>
    <dgm:cxn modelId="{2529B390-242D-4A65-82B9-EC691CFC1D35}" srcId="{C2CBA473-DEF8-4BF8-AC21-3AE080BC6171}" destId="{F5EC80BA-4C13-4EED-8A3D-00C6DC023AC5}" srcOrd="0" destOrd="0" parTransId="{462CFDE4-C67A-4282-BFFE-7BB526643277}" sibTransId="{77CC850B-CBCB-4C58-A3A5-3E916476CCC3}"/>
    <dgm:cxn modelId="{B3FD66D6-9406-4FDD-BCCE-88CC64A17A9F}" type="presParOf" srcId="{99D8D13D-598B-4E0D-8498-6F023D732AE3}" destId="{736E7DC5-9649-4EBE-99FE-B26FA8092699}" srcOrd="0" destOrd="0" presId="urn:microsoft.com/office/officeart/2005/8/layout/cycle3"/>
    <dgm:cxn modelId="{B8B396AE-5775-4BD9-9276-0C629BAA365E}" type="presParOf" srcId="{736E7DC5-9649-4EBE-99FE-B26FA8092699}" destId="{0CC3902D-1A4A-47B2-B48F-C06D75C67438}" srcOrd="0" destOrd="0" presId="urn:microsoft.com/office/officeart/2005/8/layout/cycle3"/>
    <dgm:cxn modelId="{10236FD8-08FC-4570-B840-BA51736BEF8A}" type="presParOf" srcId="{736E7DC5-9649-4EBE-99FE-B26FA8092699}" destId="{BA12673D-0753-41B4-A80D-0AAA1C2373BC}" srcOrd="1" destOrd="0" presId="urn:microsoft.com/office/officeart/2005/8/layout/cycle3"/>
    <dgm:cxn modelId="{C332BA7E-0D8F-4382-963A-13E41938F652}" type="presParOf" srcId="{736E7DC5-9649-4EBE-99FE-B26FA8092699}" destId="{976D1497-4588-4EE9-9B85-7BDDB3BAA5D2}" srcOrd="2" destOrd="0" presId="urn:microsoft.com/office/officeart/2005/8/layout/cycle3"/>
    <dgm:cxn modelId="{D158A448-9F1C-4AC1-948B-0E49E70B1340}" type="presParOf" srcId="{736E7DC5-9649-4EBE-99FE-B26FA8092699}" destId="{FA1DC316-85D7-42AB-AEBE-6BB360011970}" srcOrd="3" destOrd="0" presId="urn:microsoft.com/office/officeart/2005/8/layout/cycle3"/>
    <dgm:cxn modelId="{85F226D0-31A9-4B98-8934-4538C8412AD8}" type="presParOf" srcId="{736E7DC5-9649-4EBE-99FE-B26FA8092699}" destId="{9F19866B-CE8A-456F-9A27-C58F8D7283EB}" srcOrd="4" destOrd="0" presId="urn:microsoft.com/office/officeart/2005/8/layout/cycle3"/>
    <dgm:cxn modelId="{F46755E3-D4D0-4B51-90CF-F63BBD2937BA}" type="presParOf" srcId="{736E7DC5-9649-4EBE-99FE-B26FA8092699}" destId="{7FBE1F9C-1A53-494D-868A-4A5399BFF174}" srcOrd="5" destOrd="0" presId="urn:microsoft.com/office/officeart/2005/8/layout/cycle3"/>
    <dgm:cxn modelId="{718B720A-B30E-4820-B80D-498D178FCE76}" type="presParOf" srcId="{736E7DC5-9649-4EBE-99FE-B26FA8092699}" destId="{29C2322D-BFBD-4E20-8884-BE06CE78E2AD}" srcOrd="6" destOrd="0" presId="urn:microsoft.com/office/officeart/2005/8/layout/cycle3"/>
    <dgm:cxn modelId="{FBCF0AEF-0B3C-4500-BF61-28C5B072E718}" type="presParOf" srcId="{736E7DC5-9649-4EBE-99FE-B26FA8092699}" destId="{B8C7BF8C-0A0F-4F4D-84FC-8D82F6C8B35C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2673D-0753-41B4-A80D-0AAA1C2373BC}">
      <dsp:nvSpPr>
        <dsp:cNvPr id="0" name=""/>
        <dsp:cNvSpPr/>
      </dsp:nvSpPr>
      <dsp:spPr>
        <a:xfrm>
          <a:off x="1717585" y="-29986"/>
          <a:ext cx="4673778" cy="4673778"/>
        </a:xfrm>
        <a:prstGeom prst="circularArrow">
          <a:avLst>
            <a:gd name="adj1" fmla="val 5544"/>
            <a:gd name="adj2" fmla="val 330680"/>
            <a:gd name="adj3" fmla="val 14502328"/>
            <a:gd name="adj4" fmla="val 1695792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3902D-1A4A-47B2-B48F-C06D75C67438}">
      <dsp:nvSpPr>
        <dsp:cNvPr id="0" name=""/>
        <dsp:cNvSpPr/>
      </dsp:nvSpPr>
      <dsp:spPr>
        <a:xfrm>
          <a:off x="3319997" y="1348"/>
          <a:ext cx="1468955" cy="734477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Planning</a:t>
          </a:r>
          <a:endParaRPr lang="en-GB" sz="1300" kern="1200" dirty="0"/>
        </a:p>
      </dsp:txBody>
      <dsp:txXfrm>
        <a:off x="3355851" y="37202"/>
        <a:ext cx="1397247" cy="662769"/>
      </dsp:txXfrm>
    </dsp:sp>
    <dsp:sp modelId="{976D1497-4588-4EE9-9B85-7BDDB3BAA5D2}">
      <dsp:nvSpPr>
        <dsp:cNvPr id="0" name=""/>
        <dsp:cNvSpPr/>
      </dsp:nvSpPr>
      <dsp:spPr>
        <a:xfrm>
          <a:off x="4878251" y="751764"/>
          <a:ext cx="1468955" cy="734477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Objective setting</a:t>
          </a:r>
          <a:endParaRPr lang="en-GB" sz="1300" kern="1200" dirty="0"/>
        </a:p>
      </dsp:txBody>
      <dsp:txXfrm>
        <a:off x="4914105" y="787618"/>
        <a:ext cx="1397247" cy="662769"/>
      </dsp:txXfrm>
    </dsp:sp>
    <dsp:sp modelId="{FA1DC316-85D7-42AB-AEBE-6BB360011970}">
      <dsp:nvSpPr>
        <dsp:cNvPr id="0" name=""/>
        <dsp:cNvSpPr/>
      </dsp:nvSpPr>
      <dsp:spPr>
        <a:xfrm>
          <a:off x="5263109" y="2437933"/>
          <a:ext cx="1468955" cy="73447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Umpire/Assurance</a:t>
          </a:r>
          <a:endParaRPr lang="en-GB" sz="1300" kern="1200" dirty="0"/>
        </a:p>
      </dsp:txBody>
      <dsp:txXfrm>
        <a:off x="5298963" y="2473787"/>
        <a:ext cx="1397247" cy="662769"/>
      </dsp:txXfrm>
    </dsp:sp>
    <dsp:sp modelId="{9F19866B-CE8A-456F-9A27-C58F8D7283EB}">
      <dsp:nvSpPr>
        <dsp:cNvPr id="0" name=""/>
        <dsp:cNvSpPr/>
      </dsp:nvSpPr>
      <dsp:spPr>
        <a:xfrm>
          <a:off x="4184763" y="3790136"/>
          <a:ext cx="1468955" cy="73447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Debrief</a:t>
          </a:r>
          <a:endParaRPr lang="en-GB" sz="1300" kern="1200" dirty="0"/>
        </a:p>
      </dsp:txBody>
      <dsp:txXfrm>
        <a:off x="4220617" y="3825990"/>
        <a:ext cx="1397247" cy="662769"/>
      </dsp:txXfrm>
    </dsp:sp>
    <dsp:sp modelId="{7FBE1F9C-1A53-494D-868A-4A5399BFF174}">
      <dsp:nvSpPr>
        <dsp:cNvPr id="0" name=""/>
        <dsp:cNvSpPr/>
      </dsp:nvSpPr>
      <dsp:spPr>
        <a:xfrm>
          <a:off x="2455231" y="3790136"/>
          <a:ext cx="1468955" cy="734477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Capture of lessons</a:t>
          </a:r>
          <a:endParaRPr lang="en-GB" sz="1300" kern="1200" dirty="0"/>
        </a:p>
      </dsp:txBody>
      <dsp:txXfrm>
        <a:off x="2491085" y="3825990"/>
        <a:ext cx="1397247" cy="662769"/>
      </dsp:txXfrm>
    </dsp:sp>
    <dsp:sp modelId="{29C2322D-BFBD-4E20-8884-BE06CE78E2AD}">
      <dsp:nvSpPr>
        <dsp:cNvPr id="0" name=""/>
        <dsp:cNvSpPr/>
      </dsp:nvSpPr>
      <dsp:spPr>
        <a:xfrm>
          <a:off x="1376885" y="2437933"/>
          <a:ext cx="1468955" cy="73447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Implementing Lessons</a:t>
          </a:r>
          <a:endParaRPr lang="en-GB" sz="1300" kern="1200" dirty="0"/>
        </a:p>
      </dsp:txBody>
      <dsp:txXfrm>
        <a:off x="1412739" y="2473787"/>
        <a:ext cx="1397247" cy="662769"/>
      </dsp:txXfrm>
    </dsp:sp>
    <dsp:sp modelId="{B8C7BF8C-0A0F-4F4D-84FC-8D82F6C8B35C}">
      <dsp:nvSpPr>
        <dsp:cNvPr id="0" name=""/>
        <dsp:cNvSpPr/>
      </dsp:nvSpPr>
      <dsp:spPr>
        <a:xfrm>
          <a:off x="1761743" y="825106"/>
          <a:ext cx="1468955" cy="734477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Review learning </a:t>
          </a:r>
          <a:endParaRPr lang="en-GB" sz="1300" kern="1200" dirty="0"/>
        </a:p>
      </dsp:txBody>
      <dsp:txXfrm>
        <a:off x="1797597" y="860960"/>
        <a:ext cx="1397247" cy="662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C54CD-4EEB-42A2-9931-FD4F5778583E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834E7-157C-41C7-B8F0-4658C825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39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9153-886F-4F7D-BF3C-51286DF8F94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39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9153-886F-4F7D-BF3C-51286DF8F94F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5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056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9856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09167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443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64901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056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9856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3661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11B-6ABB-4199-B36D-1AF2B9DFFB3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1339-6134-45A9-836A-5DA0D689D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266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22107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689C-D8AF-4CFF-B942-6227301FF1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3514-6FE3-4194-802C-E2EB71ECCF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76495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27100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11B-6ABB-4199-B36D-1AF2B9DFFB3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1339-6134-45A9-836A-5DA0D689D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91370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70306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7298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11B-6ABB-4199-B36D-1AF2B9DFFB3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1339-6134-45A9-836A-5DA0D689D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714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38551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60144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09053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056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9856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00902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11B-6ABB-4199-B36D-1AF2B9DFFB3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1339-6134-45A9-836A-5DA0D689D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521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91377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689C-D8AF-4CFF-B942-6227301FF1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3514-6FE3-4194-802C-E2EB71ECCF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97222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13862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11B-6ABB-4199-B36D-1AF2B9DFFB3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1339-6134-45A9-836A-5DA0D689D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77432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2174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38666"/>
      </p:ext>
    </p:extLst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47882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90082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47350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52665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056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9856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55545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11B-6ABB-4199-B36D-1AF2B9DFFB3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1339-6134-45A9-836A-5DA0D689D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81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02189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689C-D8AF-4CFF-B942-6227301FF1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3514-6FE3-4194-802C-E2EB71ECCF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10312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35463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11B-6ABB-4199-B36D-1AF2B9DFFB3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1339-6134-45A9-836A-5DA0D689D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0477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689C-D8AF-4CFF-B942-6227301FF1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3514-6FE3-4194-802C-E2EB71ECCF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48679"/>
      </p:ext>
    </p:extLst>
  </p:cSld>
  <p:clrMapOvr>
    <a:masterClrMapping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9527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32323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99783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46161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44265"/>
      </p:ext>
    </p:extLst>
  </p:cSld>
  <p:clrMapOvr>
    <a:masterClrMapping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056" y="26790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576" y="46287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229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4224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D98C11B-6ABB-4199-B36D-1AF2B9DFFB32}" type="datetimeFigureOut">
              <a:rPr lang="en-GB">
                <a:solidFill>
                  <a:prstClr val="black"/>
                </a:solidFill>
              </a:rPr>
              <a:pPr/>
              <a:t>15/03/2017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47864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BBA1339-6134-45A9-836A-5DA0D689D077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583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4224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D98C11B-6ABB-4199-B36D-1AF2B9DFFB32}" type="datetimeFigureOut">
              <a:rPr lang="en-GB">
                <a:solidFill>
                  <a:prstClr val="black"/>
                </a:solidFill>
              </a:rPr>
              <a:pPr/>
              <a:t>15/03/2017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7864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BBA1339-6134-45A9-836A-5DA0D689D077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51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056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9856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23925"/>
      </p:ext>
    </p:extLst>
  </p:cSld>
  <p:clrMapOvr>
    <a:masterClrMapping/>
  </p:clrMapOvr>
  <p:transition spd="slow"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11B-6ABB-4199-B36D-1AF2B9DFFB32}" type="datetimeFigureOut">
              <a:rPr lang="en-GB" smtClean="0">
                <a:solidFill>
                  <a:prstClr val="black"/>
                </a:solidFill>
              </a:rPr>
              <a:pPr/>
              <a:t>15/03/2017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1339-6134-45A9-836A-5DA0D689D07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288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96926"/>
      </p:ext>
    </p:extLst>
  </p:cSld>
  <p:clrMapOvr>
    <a:masterClrMapping/>
  </p:clrMapOvr>
  <p:transition spd="slow"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02979"/>
      </p:ext>
    </p:extLst>
  </p:cSld>
  <p:clrMapOvr>
    <a:masterClrMapping/>
  </p:clrMapOvr>
  <p:transition spd="slow"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24399"/>
      </p:ext>
    </p:extLst>
  </p:cSld>
  <p:clrMapOvr>
    <a:masterClrMapping/>
  </p:clrMapOvr>
  <p:transition spd="slow">
    <p:cove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57981"/>
      </p:ext>
    </p:extLst>
  </p:cSld>
  <p:clrMapOvr>
    <a:masterClrMapping/>
  </p:clrMapOvr>
  <p:transition spd="slow"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11B-6ABB-4199-B36D-1AF2B9DFFB32}" type="datetimeFigureOut">
              <a:rPr lang="en-GB" smtClean="0">
                <a:solidFill>
                  <a:prstClr val="black"/>
                </a:solidFill>
              </a:rPr>
              <a:pPr/>
              <a:t>15/03/2017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1339-6134-45A9-836A-5DA0D689D07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15313"/>
      </p:ext>
    </p:extLst>
  </p:cSld>
  <p:clrMapOvr>
    <a:masterClrMapping/>
  </p:clrMapOvr>
  <p:transition spd="slow"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4029"/>
      </p:ext>
    </p:extLst>
  </p:cSld>
  <p:clrMapOvr>
    <a:masterClrMapping/>
  </p:clrMapOvr>
  <p:transition spd="slow"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02131"/>
      </p:ext>
    </p:extLst>
  </p:cSld>
  <p:clrMapOvr>
    <a:masterClrMapping/>
  </p:clrMapOvr>
  <p:transition spd="slow">
    <p:cov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71016"/>
      </p:ext>
    </p:extLst>
  </p:cSld>
  <p:clrMapOvr>
    <a:masterClrMapping/>
  </p:clrMapOvr>
  <p:transition spd="slow"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96786"/>
      </p:ext>
    </p:extLst>
  </p:cSld>
  <p:clrMapOvr>
    <a:masterClrMapping/>
  </p:clrMapOvr>
  <p:transition spd="slow"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44909"/>
      </p:ext>
    </p:extLst>
  </p:cSld>
  <p:clrMapOvr>
    <a:masterClrMapping/>
  </p:clrMapOvr>
  <p:transition spd="slow"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056" y="267905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576" y="46287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718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11B-6ABB-4199-B36D-1AF2B9DFFB3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1339-6134-45A9-836A-5DA0D689D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27876"/>
      </p:ext>
    </p:extLst>
  </p:cSld>
  <p:clrMapOvr>
    <a:masterClrMapping/>
  </p:clrMapOvr>
  <p:transition spd="slow">
    <p:cov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422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98C11B-6ABB-4199-B36D-1AF2B9DFFB32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47864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BA1339-6134-45A9-836A-5DA0D689D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437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422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98C11B-6ABB-4199-B36D-1AF2B9DFFB32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7864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BA1339-6134-45A9-836A-5DA0D689D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41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67718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9710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8B25-57A4-4D74-BEB0-1BD98F43D6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5201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1" y="274638"/>
            <a:ext cx="8108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1" y="1600202"/>
            <a:ext cx="8108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0CF95-83E3-44DF-A1BE-A78DADD9AC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B4B9-4B93-4DD3-A565-E34CEC2AD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86"/>
          <a:stretch/>
        </p:blipFill>
        <p:spPr>
          <a:xfrm>
            <a:off x="8316416" y="-28922"/>
            <a:ext cx="807216" cy="865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9" t="-1" b="17780"/>
          <a:stretch/>
        </p:blipFill>
        <p:spPr>
          <a:xfrm>
            <a:off x="474441" y="3861048"/>
            <a:ext cx="1826318" cy="299695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  <p:sp>
        <p:nvSpPr>
          <p:cNvPr id="8" name="Rectangle 7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8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1" y="274638"/>
            <a:ext cx="8108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1" y="1600202"/>
            <a:ext cx="8108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0CF95-83E3-44DF-A1BE-A78DADD9AC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B4B9-4B93-4DD3-A565-E34CEC2AD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86"/>
          <a:stretch/>
        </p:blipFill>
        <p:spPr>
          <a:xfrm>
            <a:off x="8316416" y="-28922"/>
            <a:ext cx="807216" cy="865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9" t="-1" b="17780"/>
          <a:stretch/>
        </p:blipFill>
        <p:spPr>
          <a:xfrm>
            <a:off x="474441" y="3861048"/>
            <a:ext cx="1826318" cy="299695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  <p:sp>
        <p:nvSpPr>
          <p:cNvPr id="8" name="Rectangle 7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1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1" y="274638"/>
            <a:ext cx="8108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1" y="1600202"/>
            <a:ext cx="8108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0CF95-83E3-44DF-A1BE-A78DADD9AC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B4B9-4B93-4DD3-A565-E34CEC2AD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86"/>
          <a:stretch/>
        </p:blipFill>
        <p:spPr>
          <a:xfrm>
            <a:off x="8316416" y="-28922"/>
            <a:ext cx="807216" cy="865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9" t="-1" b="17780"/>
          <a:stretch/>
        </p:blipFill>
        <p:spPr>
          <a:xfrm>
            <a:off x="474441" y="3861048"/>
            <a:ext cx="1826318" cy="299695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  <p:sp>
        <p:nvSpPr>
          <p:cNvPr id="8" name="Rectangle 7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8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1" y="274638"/>
            <a:ext cx="8108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1" y="1600202"/>
            <a:ext cx="8108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0CF95-83E3-44DF-A1BE-A78DADD9AC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B4B9-4B93-4DD3-A565-E34CEC2AD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86"/>
          <a:stretch/>
        </p:blipFill>
        <p:spPr>
          <a:xfrm>
            <a:off x="8316416" y="-28922"/>
            <a:ext cx="807216" cy="865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9" t="-1" b="17780"/>
          <a:stretch/>
        </p:blipFill>
        <p:spPr>
          <a:xfrm>
            <a:off x="474441" y="3861048"/>
            <a:ext cx="1826318" cy="299695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  <p:sp>
        <p:nvSpPr>
          <p:cNvPr id="8" name="Rectangle 7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9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39" y="1196752"/>
            <a:ext cx="4011168" cy="89001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600202"/>
            <a:ext cx="78592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1156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03" r="1" b="49618"/>
          <a:stretch/>
        </p:blipFill>
        <p:spPr>
          <a:xfrm>
            <a:off x="615144" y="5013177"/>
            <a:ext cx="1831973" cy="1836429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</p:spTree>
    <p:extLst>
      <p:ext uri="{BB962C8B-B14F-4D97-AF65-F5344CB8AC3E}">
        <p14:creationId xmlns:p14="http://schemas.microsoft.com/office/powerpoint/2010/main" val="79321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108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600200"/>
            <a:ext cx="8108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0CF95-83E3-44DF-A1BE-A78DADD9AC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B4B9-4B93-4DD3-A565-E34CEC2AD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86"/>
          <a:stretch/>
        </p:blipFill>
        <p:spPr>
          <a:xfrm>
            <a:off x="8316416" y="-28922"/>
            <a:ext cx="807216" cy="865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9" t="-1" b="17780"/>
          <a:stretch/>
        </p:blipFill>
        <p:spPr>
          <a:xfrm>
            <a:off x="474440" y="3861048"/>
            <a:ext cx="1826318" cy="299695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  <p:sp>
        <p:nvSpPr>
          <p:cNvPr id="8" name="Rectangle 7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39" y="1196752"/>
            <a:ext cx="4011168" cy="89001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1156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GB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03" r="1" b="49618"/>
          <a:stretch/>
        </p:blipFill>
        <p:spPr>
          <a:xfrm>
            <a:off x="615143" y="5013175"/>
            <a:ext cx="1831973" cy="1836429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</p:spTree>
    <p:extLst>
      <p:ext uri="{BB962C8B-B14F-4D97-AF65-F5344CB8AC3E}">
        <p14:creationId xmlns:p14="http://schemas.microsoft.com/office/powerpoint/2010/main" val="148208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OL@wmas.nhs.uk" TargetMode="External"/><Relationship Id="rId2" Type="http://schemas.openxmlformats.org/officeDocument/2006/relationships/hyperlink" Target="mailto:JOL@merseyfire.gov.uk" TargetMode="External"/><Relationship Id="rId1" Type="http://schemas.openxmlformats.org/officeDocument/2006/relationships/slideLayout" Target="../slideLayouts/slideLayout26.xml"/><Relationship Id="rId5" Type="http://schemas.openxmlformats.org/officeDocument/2006/relationships/hyperlink" Target="mailto:JOL@LRF.org.uk" TargetMode="External"/><Relationship Id="rId4" Type="http://schemas.openxmlformats.org/officeDocument/2006/relationships/hyperlink" Target="mailto:JOL@met.pnn.police.u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w@merseyfire.gov.uk" TargetMode="External"/><Relationship Id="rId2" Type="http://schemas.openxmlformats.org/officeDocument/2006/relationships/hyperlink" Target="http://www.jesip.org.uk/" TargetMode="External"/><Relationship Id="rId1" Type="http://schemas.openxmlformats.org/officeDocument/2006/relationships/slideLayout" Target="../slideLayouts/slideLayout45.xml"/><Relationship Id="rId4" Type="http://schemas.openxmlformats.org/officeDocument/2006/relationships/hyperlink" Target="mailto:contact@jesip.org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Debriefing</a:t>
            </a:r>
            <a:br>
              <a:rPr lang="en-GB" smtClean="0"/>
            </a:br>
            <a:r>
              <a:rPr lang="en-GB" smtClean="0"/>
              <a:t>&amp; </a:t>
            </a:r>
            <a:br>
              <a:rPr lang="en-GB" smtClean="0"/>
            </a:br>
            <a:r>
              <a:rPr lang="en-GB" smtClean="0"/>
              <a:t>Joint Organisational Learning (JOL)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Brian Welsh</a:t>
            </a:r>
          </a:p>
          <a:p>
            <a:r>
              <a:rPr lang="en-GB" dirty="0" smtClean="0"/>
              <a:t>JESIP Senior User - FRS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9477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 we capture and input lessons?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95574" y="5647901"/>
            <a:ext cx="1429448" cy="9144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JOL input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437494" y="5647901"/>
            <a:ext cx="1494974" cy="9144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Single sector lessons input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719528" y="4137112"/>
            <a:ext cx="1781540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secretariat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5279450" y="4099048"/>
            <a:ext cx="1772938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secretariat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995446" y="2792061"/>
            <a:ext cx="1229704" cy="49997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decisions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5547944" y="2792061"/>
            <a:ext cx="1235950" cy="49997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decisions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4" y="2679520"/>
            <a:ext cx="802262" cy="106968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77338" y="1962737"/>
            <a:ext cx="844064" cy="933090"/>
            <a:chOff x="5450651" y="1965635"/>
            <a:chExt cx="844064" cy="9330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651" y="1965635"/>
              <a:ext cx="844064" cy="93309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544300" y="2080735"/>
              <a:ext cx="6976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 smtClean="0"/>
                <a:t>JOL</a:t>
              </a:r>
              <a:endParaRPr lang="en-GB" sz="2800" b="1" dirty="0"/>
            </a:p>
          </p:txBody>
        </p:sp>
      </p:grpSp>
      <p:sp>
        <p:nvSpPr>
          <p:cNvPr id="15" name="Up Arrow 14"/>
          <p:cNvSpPr/>
          <p:nvPr/>
        </p:nvSpPr>
        <p:spPr>
          <a:xfrm>
            <a:off x="1428561" y="5168607"/>
            <a:ext cx="363474" cy="3760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Up Arrow 16"/>
          <p:cNvSpPr/>
          <p:nvPr/>
        </p:nvSpPr>
        <p:spPr>
          <a:xfrm>
            <a:off x="1428561" y="3647952"/>
            <a:ext cx="363474" cy="3760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Up Arrow 17"/>
          <p:cNvSpPr/>
          <p:nvPr/>
        </p:nvSpPr>
        <p:spPr>
          <a:xfrm>
            <a:off x="5984182" y="5082082"/>
            <a:ext cx="363474" cy="3760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Up Arrow 18"/>
          <p:cNvSpPr/>
          <p:nvPr/>
        </p:nvSpPr>
        <p:spPr>
          <a:xfrm>
            <a:off x="5984182" y="3587800"/>
            <a:ext cx="363474" cy="3760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690217" y="1640132"/>
            <a:ext cx="17175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Interoperability Board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608290" y="3416821"/>
            <a:ext cx="2173572" cy="1016620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792035" y="2097333"/>
            <a:ext cx="781694" cy="4571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Content Placeholder 29"/>
          <p:cNvSpPr txBox="1">
            <a:spLocks noGrp="1"/>
          </p:cNvSpPr>
          <p:nvPr>
            <p:ph sz="half" idx="1"/>
          </p:nvPr>
        </p:nvSpPr>
        <p:spPr>
          <a:xfrm>
            <a:off x="3207896" y="3312767"/>
            <a:ext cx="119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  </a:t>
            </a:r>
            <a:r>
              <a:rPr lang="en-GB" b="1" dirty="0" smtClean="0">
                <a:solidFill>
                  <a:srgbClr val="FF0000"/>
                </a:solidFill>
              </a:rPr>
              <a:t>J</a:t>
            </a:r>
            <a:r>
              <a:rPr lang="en-GB" b="1" dirty="0" smtClean="0">
                <a:solidFill>
                  <a:srgbClr val="0070C0"/>
                </a:solidFill>
              </a:rPr>
              <a:t>O</a:t>
            </a:r>
            <a:r>
              <a:rPr lang="en-GB" b="1" dirty="0" smtClean="0">
                <a:solidFill>
                  <a:srgbClr val="00B050"/>
                </a:solidFill>
              </a:rPr>
              <a:t>L</a:t>
            </a:r>
            <a:endParaRPr lang="en-GB" b="1" dirty="0">
              <a:solidFill>
                <a:srgbClr val="00B05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805727" y="3057602"/>
            <a:ext cx="46537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Pentagon 38"/>
          <p:cNvSpPr/>
          <p:nvPr/>
        </p:nvSpPr>
        <p:spPr>
          <a:xfrm>
            <a:off x="7344543" y="2714386"/>
            <a:ext cx="1602560" cy="702435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Single sector lessons</a:t>
            </a:r>
            <a:endParaRPr lang="en-GB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496105" y="1862784"/>
            <a:ext cx="2774995" cy="34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Content Placeholder 46"/>
          <p:cNvSpPr>
            <a:spLocks noGrp="1"/>
          </p:cNvSpPr>
          <p:nvPr>
            <p:ph sz="half" idx="2"/>
          </p:nvPr>
        </p:nvSpPr>
        <p:spPr>
          <a:xfrm>
            <a:off x="7344544" y="1529812"/>
            <a:ext cx="1683686" cy="665945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en-GB" sz="1600" dirty="0" smtClean="0"/>
              <a:t>Emergency Service and Wider Responder  Lessons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97114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30" grpId="0" build="p"/>
      <p:bldP spid="39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JOL </a:t>
            </a:r>
            <a:r>
              <a:rPr lang="en-GB" u="sng" dirty="0" smtClean="0"/>
              <a:t>ONLINE</a:t>
            </a:r>
            <a:r>
              <a:rPr lang="en-GB" dirty="0" smtClean="0"/>
              <a:t> will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4005" y="1253117"/>
            <a:ext cx="873960" cy="6148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J</a:t>
            </a:r>
            <a:r>
              <a:rPr lang="en-GB" sz="3600" b="1" dirty="0" smtClean="0">
                <a:solidFill>
                  <a:srgbClr val="0070C0"/>
                </a:solidFill>
              </a:rPr>
              <a:t>O</a:t>
            </a:r>
            <a:r>
              <a:rPr lang="en-GB" sz="3600" b="1" dirty="0" smtClean="0">
                <a:solidFill>
                  <a:srgbClr val="00B050"/>
                </a:solidFill>
              </a:rPr>
              <a:t>L</a:t>
            </a:r>
            <a:endParaRPr lang="en-GB" sz="36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291631" y="2484661"/>
            <a:ext cx="1522585" cy="9144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FRS</a:t>
            </a:r>
          </a:p>
          <a:p>
            <a:pPr algn="ctr"/>
            <a:r>
              <a:rPr lang="en-GB" dirty="0" smtClean="0"/>
              <a:t>NOLUG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7351552" y="4693399"/>
            <a:ext cx="1462664" cy="9144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Ambulance</a:t>
            </a:r>
          </a:p>
          <a:p>
            <a:pPr algn="ctr"/>
            <a:r>
              <a:rPr lang="en-GB" dirty="0" smtClean="0"/>
              <a:t>LID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7338433" y="3589030"/>
            <a:ext cx="1475783" cy="91440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Police</a:t>
            </a:r>
          </a:p>
          <a:p>
            <a:pPr algn="ctr"/>
            <a:r>
              <a:rPr lang="en-GB" dirty="0" err="1" smtClean="0"/>
              <a:t>NPoCC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7393756" y="5782971"/>
            <a:ext cx="142046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LRF</a:t>
            </a:r>
          </a:p>
          <a:p>
            <a:pPr algn="ctr"/>
            <a:r>
              <a:rPr lang="en-GB" dirty="0" smtClean="0"/>
              <a:t>JOL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2265036" y="3221770"/>
            <a:ext cx="1417951" cy="9144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JOL Subject Matter Advisors </a:t>
            </a:r>
            <a:endParaRPr lang="en-GB" dirty="0"/>
          </a:p>
        </p:txBody>
      </p:sp>
      <p:cxnSp>
        <p:nvCxnSpPr>
          <p:cNvPr id="14" name="Straight Arrow Connector 13"/>
          <p:cNvCxnSpPr>
            <a:endCxn id="9" idx="1"/>
          </p:cNvCxnSpPr>
          <p:nvPr/>
        </p:nvCxnSpPr>
        <p:spPr>
          <a:xfrm>
            <a:off x="2405924" y="4904467"/>
            <a:ext cx="4945628" cy="246132"/>
          </a:xfrm>
          <a:prstGeom prst="straightConnector1">
            <a:avLst/>
          </a:prstGeom>
          <a:ln>
            <a:solidFill>
              <a:srgbClr val="00B050"/>
            </a:solidFill>
            <a:prstDash val="lgDashDot"/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394945" y="4046230"/>
            <a:ext cx="4956608" cy="703876"/>
          </a:xfrm>
          <a:prstGeom prst="straightConnector1">
            <a:avLst/>
          </a:prstGeom>
          <a:ln>
            <a:solidFill>
              <a:srgbClr val="0070C0"/>
            </a:solidFill>
            <a:prstDash val="lgDashDot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339527" y="3170680"/>
            <a:ext cx="4891224" cy="1479427"/>
          </a:xfrm>
          <a:prstGeom prst="straightConnector1">
            <a:avLst/>
          </a:prstGeom>
          <a:ln>
            <a:solidFill>
              <a:srgbClr val="FF0000"/>
            </a:solidFill>
            <a:prstDash val="lgDashDot"/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405924" y="5021513"/>
            <a:ext cx="4824827" cy="1195360"/>
          </a:xfrm>
          <a:prstGeom prst="straightConnector1">
            <a:avLst/>
          </a:prstGeom>
          <a:ln>
            <a:solidFill>
              <a:srgbClr val="FFFF00"/>
            </a:solidFill>
            <a:prstDash val="lgDashDot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10303" y="1867940"/>
            <a:ext cx="1721364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Interoperability Board</a:t>
            </a:r>
            <a:endParaRPr lang="en-GB" dirty="0"/>
          </a:p>
        </p:txBody>
      </p:sp>
      <p:sp>
        <p:nvSpPr>
          <p:cNvPr id="33" name="Oval 32"/>
          <p:cNvSpPr/>
          <p:nvPr/>
        </p:nvSpPr>
        <p:spPr>
          <a:xfrm>
            <a:off x="655076" y="4404009"/>
            <a:ext cx="1831819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Secretariat </a:t>
            </a:r>
            <a:r>
              <a:rPr lang="en-GB" dirty="0" smtClean="0"/>
              <a:t>(NARU)</a:t>
            </a:r>
            <a:endParaRPr lang="en-GB" dirty="0"/>
          </a:p>
        </p:txBody>
      </p:sp>
      <p:sp>
        <p:nvSpPr>
          <p:cNvPr id="34" name="Up Arrow 33"/>
          <p:cNvSpPr/>
          <p:nvPr/>
        </p:nvSpPr>
        <p:spPr>
          <a:xfrm>
            <a:off x="1393927" y="4046230"/>
            <a:ext cx="354117" cy="2970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/>
          <p:cNvSpPr/>
          <p:nvPr/>
        </p:nvSpPr>
        <p:spPr>
          <a:xfrm>
            <a:off x="953331" y="3405302"/>
            <a:ext cx="1235308" cy="577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decisions</a:t>
            </a:r>
            <a:endParaRPr lang="en-GB" dirty="0"/>
          </a:p>
        </p:txBody>
      </p:sp>
      <p:sp>
        <p:nvSpPr>
          <p:cNvPr id="43" name="Rectangle 42"/>
          <p:cNvSpPr/>
          <p:nvPr/>
        </p:nvSpPr>
        <p:spPr>
          <a:xfrm>
            <a:off x="4907685" y="3468860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J</a:t>
            </a:r>
            <a:r>
              <a:rPr lang="en-GB" b="1" dirty="0">
                <a:solidFill>
                  <a:srgbClr val="0070C0"/>
                </a:solidFill>
              </a:rPr>
              <a:t>O</a:t>
            </a:r>
            <a:r>
              <a:rPr lang="en-GB" b="1" dirty="0">
                <a:solidFill>
                  <a:srgbClr val="00B050"/>
                </a:solidFill>
              </a:rPr>
              <a:t>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100766" y="4013859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J</a:t>
            </a:r>
            <a:r>
              <a:rPr lang="en-GB" b="1" dirty="0">
                <a:solidFill>
                  <a:srgbClr val="0070C0"/>
                </a:solidFill>
              </a:rPr>
              <a:t>O</a:t>
            </a:r>
            <a:r>
              <a:rPr lang="en-GB" b="1" dirty="0">
                <a:solidFill>
                  <a:srgbClr val="00B050"/>
                </a:solidFill>
              </a:rPr>
              <a:t>L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293848" y="4724902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J</a:t>
            </a:r>
            <a:r>
              <a:rPr lang="en-GB" b="1" dirty="0">
                <a:solidFill>
                  <a:srgbClr val="0070C0"/>
                </a:solidFill>
              </a:rPr>
              <a:t>O</a:t>
            </a:r>
            <a:r>
              <a:rPr lang="en-GB" b="1" dirty="0">
                <a:solidFill>
                  <a:srgbClr val="00B050"/>
                </a:solidFill>
              </a:rPr>
              <a:t>L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195047" y="5397275"/>
            <a:ext cx="613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J</a:t>
            </a:r>
            <a:r>
              <a:rPr lang="en-GB" b="1" dirty="0">
                <a:solidFill>
                  <a:srgbClr val="0070C0"/>
                </a:solidFill>
              </a:rPr>
              <a:t>O</a:t>
            </a:r>
            <a:r>
              <a:rPr lang="en-GB" b="1" dirty="0">
                <a:solidFill>
                  <a:srgbClr val="00B050"/>
                </a:solidFill>
              </a:rPr>
              <a:t>L</a:t>
            </a:r>
          </a:p>
        </p:txBody>
      </p:sp>
      <p:sp>
        <p:nvSpPr>
          <p:cNvPr id="29" name="Up Arrow 28"/>
          <p:cNvSpPr/>
          <p:nvPr/>
        </p:nvSpPr>
        <p:spPr>
          <a:xfrm>
            <a:off x="1389248" y="2842300"/>
            <a:ext cx="363474" cy="3883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ontent Placeholder 46"/>
          <p:cNvSpPr txBox="1">
            <a:spLocks/>
          </p:cNvSpPr>
          <p:nvPr/>
        </p:nvSpPr>
        <p:spPr>
          <a:xfrm>
            <a:off x="3802398" y="1674648"/>
            <a:ext cx="1824796" cy="1300983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600" dirty="0" smtClean="0"/>
              <a:t>Emergency Service and Wider Responder  Lessons</a:t>
            </a:r>
            <a:endParaRPr lang="en-GB" sz="1600" dirty="0"/>
          </a:p>
        </p:txBody>
      </p:sp>
      <p:cxnSp>
        <p:nvCxnSpPr>
          <p:cNvPr id="36" name="Straight Arrow Connector 35"/>
          <p:cNvCxnSpPr>
            <a:stCxn id="32" idx="3"/>
            <a:endCxn id="30" idx="1"/>
          </p:cNvCxnSpPr>
          <p:nvPr/>
        </p:nvCxnSpPr>
        <p:spPr>
          <a:xfrm>
            <a:off x="2431667" y="2325140"/>
            <a:ext cx="13707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40655" y="5767279"/>
            <a:ext cx="1260661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JOL input</a:t>
            </a:r>
            <a:endParaRPr lang="en-GB" dirty="0"/>
          </a:p>
        </p:txBody>
      </p:sp>
      <p:sp>
        <p:nvSpPr>
          <p:cNvPr id="39" name="Up Arrow 38"/>
          <p:cNvSpPr/>
          <p:nvPr/>
        </p:nvSpPr>
        <p:spPr>
          <a:xfrm>
            <a:off x="1389248" y="5313728"/>
            <a:ext cx="363474" cy="4067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ounded Rectangle 47"/>
          <p:cNvSpPr/>
          <p:nvPr/>
        </p:nvSpPr>
        <p:spPr>
          <a:xfrm>
            <a:off x="7076834" y="1387139"/>
            <a:ext cx="1417951" cy="9144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JOL Subject Matter Advisors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582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32" grpId="0" animBg="1"/>
      <p:bldP spid="33" grpId="0" animBg="1"/>
      <p:bldP spid="34" grpId="0" animBg="1"/>
      <p:bldP spid="40" grpId="0" animBg="1"/>
      <p:bldP spid="43" grpId="0"/>
      <p:bldP spid="44" grpId="0"/>
      <p:bldP spid="45" grpId="0"/>
      <p:bldP spid="46" grpId="0"/>
      <p:bldP spid="29" grpId="0" animBg="1"/>
      <p:bldP spid="30" grpId="0" animBg="1"/>
      <p:bldP spid="38" grpId="0" animBg="1"/>
      <p:bldP spid="39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JOL </a:t>
            </a:r>
            <a:r>
              <a:rPr lang="en-GB" u="sng" dirty="0" smtClean="0"/>
              <a:t>ONLINE</a:t>
            </a:r>
            <a:r>
              <a:rPr lang="en-GB" dirty="0" smtClean="0"/>
              <a:t> review 2017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508298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Engagement events asked you what “you” wanted</a:t>
            </a:r>
          </a:p>
          <a:p>
            <a:r>
              <a:rPr lang="en-GB" dirty="0" smtClean="0"/>
              <a:t>Analysed single service lessons processes (handout)</a:t>
            </a:r>
          </a:p>
          <a:p>
            <a:r>
              <a:rPr lang="en-GB" dirty="0" smtClean="0"/>
              <a:t>Working with services and LRFs to ensure duplication is reduced</a:t>
            </a:r>
          </a:p>
          <a:p>
            <a:r>
              <a:rPr lang="en-GB" dirty="0" smtClean="0"/>
              <a:t>Working with services to ensure interoperability lessons are captured within current and new single sector </a:t>
            </a:r>
            <a:r>
              <a:rPr lang="en-GB" dirty="0" smtClean="0"/>
              <a:t>processes</a:t>
            </a:r>
            <a:endParaRPr lang="en-GB" dirty="0" smtClean="0"/>
          </a:p>
          <a:p>
            <a:r>
              <a:rPr lang="en-GB" dirty="0"/>
              <a:t>Provide functionality for JOL </a:t>
            </a:r>
            <a:r>
              <a:rPr lang="en-GB" dirty="0" err="1"/>
              <a:t>SPoCs</a:t>
            </a:r>
            <a:r>
              <a:rPr lang="en-GB" dirty="0"/>
              <a:t> to request reports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508298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User friendly search function </a:t>
            </a:r>
          </a:p>
          <a:p>
            <a:r>
              <a:rPr lang="en-GB" dirty="0" smtClean="0"/>
              <a:t>A traffic light system so you can follow your inputs</a:t>
            </a:r>
          </a:p>
          <a:p>
            <a:r>
              <a:rPr lang="en-GB" dirty="0" smtClean="0"/>
              <a:t>Ability to update and modify inputs</a:t>
            </a:r>
          </a:p>
          <a:p>
            <a:r>
              <a:rPr lang="en-GB" dirty="0" smtClean="0"/>
              <a:t>Secure to official sensitive (Resilience Direct)</a:t>
            </a:r>
          </a:p>
          <a:p>
            <a:r>
              <a:rPr lang="en-GB" dirty="0" smtClean="0"/>
              <a:t>More control over sharing your data</a:t>
            </a:r>
          </a:p>
          <a:p>
            <a:r>
              <a:rPr lang="en-GB" dirty="0" smtClean="0"/>
              <a:t>JOL mailbox for each service/LRF </a:t>
            </a:r>
          </a:p>
          <a:p>
            <a:pPr lvl="1"/>
            <a:r>
              <a:rPr lang="en-GB" dirty="0" smtClean="0">
                <a:hlinkClick r:id="rId2"/>
              </a:rPr>
              <a:t>JOL@merseyfire.gov.uk</a:t>
            </a:r>
            <a:endParaRPr lang="en-GB" dirty="0" smtClean="0"/>
          </a:p>
          <a:p>
            <a:pPr lvl="1"/>
            <a:r>
              <a:rPr lang="en-GB" dirty="0" smtClean="0">
                <a:hlinkClick r:id="rId3"/>
              </a:rPr>
              <a:t>JOL@wmas.nhs.uk</a:t>
            </a:r>
            <a:endParaRPr lang="en-GB" dirty="0" smtClean="0"/>
          </a:p>
          <a:p>
            <a:pPr lvl="1"/>
            <a:r>
              <a:rPr lang="en-GB" dirty="0" smtClean="0">
                <a:hlinkClick r:id="rId4"/>
              </a:rPr>
              <a:t>JOL@met.pnn.police.uk</a:t>
            </a:r>
            <a:endParaRPr lang="en-GB" dirty="0" smtClean="0"/>
          </a:p>
          <a:p>
            <a:pPr lvl="1"/>
            <a:r>
              <a:rPr lang="en-GB" dirty="0" smtClean="0">
                <a:hlinkClick r:id="rId5"/>
              </a:rPr>
              <a:t>JOL@LRF.org.uk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430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056" y="2679056"/>
            <a:ext cx="7772400" cy="1758472"/>
          </a:xfrm>
        </p:spPr>
        <p:txBody>
          <a:bodyPr>
            <a:normAutofit/>
          </a:bodyPr>
          <a:lstStyle/>
          <a:p>
            <a:r>
              <a:rPr lang="en-GB" sz="3200" dirty="0"/>
              <a:t>Thank You &amp; Any 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9682" y="4437529"/>
            <a:ext cx="4800600" cy="1943799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www.jesip.org.uk</a:t>
            </a:r>
            <a:endParaRPr lang="en-GB" dirty="0"/>
          </a:p>
          <a:p>
            <a:r>
              <a:rPr lang="en-GB" dirty="0">
                <a:hlinkClick r:id="rId3"/>
              </a:rPr>
              <a:t>brianw@merseyfire.gov.uk</a:t>
            </a:r>
            <a:endParaRPr lang="en-GB" dirty="0"/>
          </a:p>
          <a:p>
            <a:r>
              <a:rPr lang="en-GB" dirty="0">
                <a:solidFill>
                  <a:schemeClr val="tx2"/>
                </a:solidFill>
                <a:hlinkClick r:id="rId4"/>
              </a:rPr>
              <a:t>contact@jesip.org.uk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@jesip999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06303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Joint Organisational Learning (JOL)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sz="half" idx="1"/>
          </p:nvPr>
        </p:nvSpPr>
        <p:spPr>
          <a:xfrm>
            <a:off x="683568" y="1650504"/>
            <a:ext cx="4038600" cy="3650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4000" dirty="0" smtClean="0"/>
              <a:t>Final but fundamental piece of the JESIP puzzle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 smtClean="0"/>
              <a:t>To become the standard for multi-agency learning</a:t>
            </a:r>
            <a:endParaRPr lang="en-GB" sz="4000" dirty="0"/>
          </a:p>
        </p:txBody>
      </p:sp>
      <p:pic>
        <p:nvPicPr>
          <p:cNvPr id="1030" name="Picture 6" descr="C:\Users\Joy.Flanagan\AppData\Local\Microsoft\Windows\Temporary Internet Files\Content.IE5\5UC7RUUL\puzzl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55980"/>
            <a:ext cx="436510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2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Areas for discussion today?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Debriefing</a:t>
            </a:r>
          </a:p>
          <a:p>
            <a:r>
              <a:rPr lang="en-GB" dirty="0" smtClean="0"/>
              <a:t>Transition from central JESIP team to Emergency </a:t>
            </a:r>
            <a:r>
              <a:rPr lang="en-GB" dirty="0"/>
              <a:t>S</a:t>
            </a:r>
            <a:r>
              <a:rPr lang="en-GB" dirty="0" smtClean="0"/>
              <a:t>ervices and Civil Contingencies Secretariat -2017</a:t>
            </a:r>
          </a:p>
          <a:p>
            <a:r>
              <a:rPr lang="en-GB" dirty="0" smtClean="0"/>
              <a:t>How current systems will integrate with JOL</a:t>
            </a:r>
          </a:p>
          <a:p>
            <a:r>
              <a:rPr lang="en-GB" dirty="0" smtClean="0"/>
              <a:t>New JOL database –bringing together JOL and lessons direct (JOL </a:t>
            </a:r>
            <a:r>
              <a:rPr lang="en-GB" u="sng" dirty="0" smtClean="0"/>
              <a:t>ONLINE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468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learning cycle </a:t>
            </a: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171710"/>
              </p:ext>
            </p:extLst>
          </p:nvPr>
        </p:nvGraphicFramePr>
        <p:xfrm>
          <a:off x="611188" y="1600200"/>
          <a:ext cx="81089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4436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 to support capture of lessons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dirty="0" smtClean="0"/>
              <a:t>JESIP objectives should be at the core of EVERY multi-agency exercise</a:t>
            </a:r>
          </a:p>
          <a:p>
            <a:r>
              <a:rPr lang="en-GB" sz="3200" dirty="0" smtClean="0"/>
              <a:t>Objectives should be set against previous lessons identified</a:t>
            </a:r>
          </a:p>
          <a:p>
            <a:r>
              <a:rPr lang="en-GB" sz="3200" dirty="0" smtClean="0"/>
              <a:t>JOL templates aid capturing interoperability lessons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3" b="-7569"/>
          <a:stretch/>
        </p:blipFill>
        <p:spPr bwMode="auto">
          <a:xfrm>
            <a:off x="4841824" y="1243308"/>
            <a:ext cx="2873266" cy="5386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3"/>
          <a:stretch/>
        </p:blipFill>
        <p:spPr>
          <a:xfrm>
            <a:off x="4972694" y="1243308"/>
            <a:ext cx="2862318" cy="4958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Joy.Flanagan\OneDrive\JESIP Shared\JESIP Products\Umpire Evaluation Sheets\Images\JESIP_Umpire_Evaluation_Log_v1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4" b="-743"/>
          <a:stretch/>
        </p:blipFill>
        <p:spPr bwMode="auto">
          <a:xfrm>
            <a:off x="4856814" y="1145848"/>
            <a:ext cx="2916324" cy="515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6812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 you capture interoperability lessons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sz="2800" dirty="0" smtClean="0"/>
              <a:t>Hot debrief</a:t>
            </a:r>
          </a:p>
          <a:p>
            <a:pPr marL="457200" lvl="1" indent="0">
              <a:buNone/>
            </a:pPr>
            <a:r>
              <a:rPr lang="en-GB" sz="2800" dirty="0" smtClean="0"/>
              <a:t>Single service formal debrief</a:t>
            </a:r>
          </a:p>
          <a:p>
            <a:pPr marL="457200" lvl="1" indent="0">
              <a:buNone/>
            </a:pPr>
            <a:r>
              <a:rPr lang="en-GB" sz="2800" dirty="0" smtClean="0"/>
              <a:t>Multi agency debrief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1121" y="5205913"/>
            <a:ext cx="1405192" cy="9388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23409" y="2370556"/>
            <a:ext cx="1331329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mobilising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689592" y="4237874"/>
            <a:ext cx="1633817" cy="914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Command and control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7480092" y="1678946"/>
            <a:ext cx="1483494" cy="914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equipment</a:t>
            </a:r>
            <a:endParaRPr lang="en-GB" sz="1400" dirty="0"/>
          </a:p>
        </p:txBody>
      </p:sp>
      <p:sp>
        <p:nvSpPr>
          <p:cNvPr id="8" name="Oval 7"/>
          <p:cNvSpPr/>
          <p:nvPr/>
        </p:nvSpPr>
        <p:spPr>
          <a:xfrm>
            <a:off x="677397" y="3585879"/>
            <a:ext cx="2815311" cy="313400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Interoperability?</a:t>
            </a:r>
            <a:endParaRPr lang="en-GB" sz="2000" dirty="0"/>
          </a:p>
        </p:txBody>
      </p:sp>
      <p:sp>
        <p:nvSpPr>
          <p:cNvPr id="9" name="Oval 8"/>
          <p:cNvSpPr/>
          <p:nvPr/>
        </p:nvSpPr>
        <p:spPr>
          <a:xfrm>
            <a:off x="7993717" y="2985247"/>
            <a:ext cx="1134035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Triage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6517201" y="4012537"/>
            <a:ext cx="1704638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Scene</a:t>
            </a:r>
            <a:r>
              <a:rPr lang="en-GB" sz="1400" dirty="0" smtClean="0"/>
              <a:t> </a:t>
            </a:r>
            <a:r>
              <a:rPr lang="en-GB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preservation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65926" y="5882288"/>
            <a:ext cx="2214166" cy="8375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communications</a:t>
            </a: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03200" y="2384009"/>
            <a:ext cx="1363082" cy="15156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briefing</a:t>
            </a:r>
            <a:endParaRPr lang="en-GB" dirty="0"/>
          </a:p>
        </p:txBody>
      </p:sp>
      <p:sp>
        <p:nvSpPr>
          <p:cNvPr id="29" name="Oval 28"/>
          <p:cNvSpPr/>
          <p:nvPr/>
        </p:nvSpPr>
        <p:spPr>
          <a:xfrm>
            <a:off x="3708716" y="5152274"/>
            <a:ext cx="155721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753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4" grpId="0" animBg="1"/>
      <p:bldP spid="16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process for JOL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77471"/>
            <a:ext cx="8339933" cy="539227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Interoperability lessons are captured from debriefs</a:t>
            </a:r>
          </a:p>
          <a:p>
            <a:pPr lvl="1"/>
            <a:r>
              <a:rPr lang="en-GB" dirty="0" smtClean="0"/>
              <a:t>How do we debrief?</a:t>
            </a:r>
          </a:p>
          <a:p>
            <a:pPr marL="457200" lvl="1" indent="0">
              <a:buNone/>
            </a:pPr>
            <a:r>
              <a:rPr lang="en-GB" dirty="0" err="1" smtClean="0"/>
              <a:t>e.g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What went well?</a:t>
            </a:r>
          </a:p>
          <a:p>
            <a:pPr marL="457200" lvl="1" indent="0">
              <a:buNone/>
            </a:pPr>
            <a:r>
              <a:rPr lang="en-GB" dirty="0" smtClean="0"/>
              <a:t>What didn’t go well?</a:t>
            </a:r>
          </a:p>
          <a:p>
            <a:pPr marL="457200" lvl="1" indent="0">
              <a:buNone/>
            </a:pPr>
            <a:r>
              <a:rPr lang="en-GB" dirty="0" smtClean="0"/>
              <a:t>How can we do better?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Share &amp; agree interoperability lessons with partners – </a:t>
            </a:r>
            <a:r>
              <a:rPr lang="en-GB" i="1" dirty="0" smtClean="0"/>
              <a:t>in what forum?</a:t>
            </a:r>
          </a:p>
          <a:p>
            <a:pPr lvl="1"/>
            <a:r>
              <a:rPr lang="en-GB" i="1" dirty="0" smtClean="0"/>
              <a:t>LRF sub group?</a:t>
            </a:r>
          </a:p>
          <a:p>
            <a:pPr lvl="1"/>
            <a:r>
              <a:rPr lang="en-GB" i="1" dirty="0" smtClean="0"/>
              <a:t>Blue light group?</a:t>
            </a:r>
            <a:r>
              <a:rPr lang="en-GB" dirty="0"/>
              <a:t> </a:t>
            </a:r>
            <a:endParaRPr lang="en-GB" i="1" dirty="0" smtClean="0"/>
          </a:p>
          <a:p>
            <a:pPr lvl="1"/>
            <a:r>
              <a:rPr lang="en-GB" i="1" dirty="0" smtClean="0"/>
              <a:t>Other?</a:t>
            </a:r>
          </a:p>
          <a:p>
            <a:pPr lvl="1"/>
            <a:endParaRPr lang="en-GB" i="1" dirty="0"/>
          </a:p>
          <a:p>
            <a:pPr marL="457200" lvl="1" indent="0">
              <a:buNone/>
            </a:pPr>
            <a:endParaRPr lang="en-GB" i="1" dirty="0" smtClean="0"/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GB" i="1" dirty="0" smtClean="0"/>
          </a:p>
          <a:p>
            <a:pPr marL="457200" lvl="1" indent="0">
              <a:buNone/>
            </a:pPr>
            <a:endParaRPr lang="en-GB" i="1" dirty="0" smtClean="0"/>
          </a:p>
          <a:p>
            <a:pPr lvl="1"/>
            <a:endParaRPr lang="en-GB" i="1" dirty="0" smtClean="0"/>
          </a:p>
          <a:p>
            <a:pPr lvl="1"/>
            <a:endParaRPr lang="en-GB" i="1" dirty="0" smtClean="0"/>
          </a:p>
          <a:p>
            <a:endParaRPr lang="en-GB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11" y="4966913"/>
            <a:ext cx="3571875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80" y="1826280"/>
            <a:ext cx="1793081" cy="19145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388882" y="5566814"/>
            <a:ext cx="7338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7325771" y="5351930"/>
            <a:ext cx="1268277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Input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858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JOL transition- working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1250577"/>
            <a:ext cx="8108464" cy="56074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sz="3000" dirty="0" smtClean="0"/>
              <a:t>JESIP team</a:t>
            </a:r>
          </a:p>
          <a:p>
            <a:pPr lvl="2"/>
            <a:r>
              <a:rPr lang="en-GB" sz="2600" dirty="0" smtClean="0"/>
              <a:t>Carl Daniels</a:t>
            </a:r>
          </a:p>
          <a:p>
            <a:pPr lvl="2"/>
            <a:r>
              <a:rPr lang="en-GB" dirty="0" smtClean="0"/>
              <a:t>Brian Welsh</a:t>
            </a:r>
          </a:p>
          <a:p>
            <a:pPr lvl="1"/>
            <a:r>
              <a:rPr lang="en-GB" sz="3000" dirty="0" smtClean="0"/>
              <a:t>Chief Fire Officers Association (CFOA/NFCC)</a:t>
            </a:r>
          </a:p>
          <a:p>
            <a:pPr lvl="2"/>
            <a:r>
              <a:rPr lang="en-GB" dirty="0" smtClean="0"/>
              <a:t>DCFO Martin Blunden</a:t>
            </a:r>
          </a:p>
          <a:p>
            <a:pPr lvl="2"/>
            <a:r>
              <a:rPr lang="en-GB" dirty="0" smtClean="0"/>
              <a:t>AM Stewart Nicholson</a:t>
            </a:r>
          </a:p>
          <a:p>
            <a:pPr lvl="1"/>
            <a:r>
              <a:rPr lang="en-GB" sz="3000" dirty="0" smtClean="0"/>
              <a:t>National Police Chiefs Council (NPCC)</a:t>
            </a:r>
          </a:p>
          <a:p>
            <a:pPr lvl="2"/>
            <a:r>
              <a:rPr lang="en-GB" dirty="0" smtClean="0"/>
              <a:t>ACC Chris Shead</a:t>
            </a:r>
          </a:p>
          <a:p>
            <a:pPr lvl="2"/>
            <a:r>
              <a:rPr lang="en-GB" dirty="0" smtClean="0"/>
              <a:t>DI Frankie </a:t>
            </a:r>
            <a:r>
              <a:rPr lang="en-GB" dirty="0"/>
              <a:t>W</a:t>
            </a:r>
            <a:r>
              <a:rPr lang="en-GB" dirty="0" smtClean="0"/>
              <a:t>estoby</a:t>
            </a:r>
          </a:p>
          <a:p>
            <a:pPr lvl="1"/>
            <a:r>
              <a:rPr lang="en-GB" sz="3000" dirty="0" smtClean="0"/>
              <a:t>Association of Ambulance Chief Executives (AACE)</a:t>
            </a:r>
          </a:p>
          <a:p>
            <a:pPr lvl="2"/>
            <a:r>
              <a:rPr lang="en-GB" dirty="0" smtClean="0"/>
              <a:t>Director/Ass Chief Keith Prior</a:t>
            </a:r>
          </a:p>
          <a:p>
            <a:pPr lvl="2"/>
            <a:r>
              <a:rPr lang="en-GB" dirty="0" smtClean="0"/>
              <a:t>National </a:t>
            </a:r>
            <a:r>
              <a:rPr lang="en-GB" dirty="0"/>
              <a:t>C</a:t>
            </a:r>
            <a:r>
              <a:rPr lang="en-GB" dirty="0" smtClean="0"/>
              <a:t>oordinator Mark </a:t>
            </a:r>
            <a:r>
              <a:rPr lang="en-GB" dirty="0" err="1" smtClean="0"/>
              <a:t>Norbury</a:t>
            </a:r>
            <a:endParaRPr lang="en-GB" dirty="0" smtClean="0"/>
          </a:p>
          <a:p>
            <a:pPr lvl="1"/>
            <a:r>
              <a:rPr lang="en-GB" sz="3000" dirty="0" smtClean="0"/>
              <a:t>Cabinet Office - Civil Contingencies Secretariat (CCS)</a:t>
            </a:r>
          </a:p>
          <a:p>
            <a:pPr lvl="2"/>
            <a:r>
              <a:rPr lang="en-GB" dirty="0" smtClean="0"/>
              <a:t>Ben Platt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32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JOL – transition working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695668"/>
          </a:xfrm>
        </p:spPr>
        <p:txBody>
          <a:bodyPr>
            <a:noAutofit/>
          </a:bodyPr>
          <a:lstStyle/>
          <a:p>
            <a:pPr lvl="0"/>
            <a:r>
              <a:rPr lang="en-GB" sz="1800" dirty="0"/>
              <a:t>Continue to embed JOL into the emergency services and wider responder organisations through local structures for capturing lessons including Local Resilience Forums.</a:t>
            </a:r>
          </a:p>
          <a:p>
            <a:endParaRPr lang="en-GB" sz="1800" dirty="0" smtClean="0"/>
          </a:p>
          <a:p>
            <a:pPr lvl="0"/>
            <a:r>
              <a:rPr lang="en-GB" sz="1800" dirty="0" smtClean="0"/>
              <a:t>Provide </a:t>
            </a:r>
            <a:r>
              <a:rPr lang="en-GB" sz="1800" dirty="0"/>
              <a:t>a governance structure including responsibility and accountability for JOL across the emergency services and wider responders.</a:t>
            </a:r>
          </a:p>
          <a:p>
            <a:pPr marL="0" indent="0">
              <a:buNone/>
            </a:pPr>
            <a:endParaRPr lang="en-GB" sz="1800" dirty="0" smtClean="0"/>
          </a:p>
          <a:p>
            <a:pPr lvl="0"/>
            <a:r>
              <a:rPr lang="en-GB" sz="1800" dirty="0" smtClean="0"/>
              <a:t>Oversee </a:t>
            </a:r>
            <a:r>
              <a:rPr lang="en-GB" sz="1800" dirty="0"/>
              <a:t>the transition and handover of JOL from the central JESIP team to an emergency service led JOL structure by the end of 2017. </a:t>
            </a:r>
          </a:p>
          <a:p>
            <a:pPr marL="0" indent="0">
              <a:buNone/>
            </a:pPr>
            <a:r>
              <a:rPr lang="en-GB" sz="1400" dirty="0"/>
              <a:t>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860559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GB" sz="3400" dirty="0"/>
              <a:t>Provide a solution for the seamless capture of interoperability lessons and wider lessons identified through closer joint working between JOL and Lessons Direct.</a:t>
            </a:r>
          </a:p>
          <a:p>
            <a:pPr marL="0" indent="0">
              <a:buNone/>
            </a:pPr>
            <a:r>
              <a:rPr lang="en-GB" sz="3400" dirty="0"/>
              <a:t> </a:t>
            </a:r>
          </a:p>
          <a:p>
            <a:pPr lvl="0"/>
            <a:r>
              <a:rPr lang="en-GB" sz="3400" dirty="0" smtClean="0"/>
              <a:t>Continue </a:t>
            </a:r>
            <a:r>
              <a:rPr lang="en-GB" sz="3400" dirty="0"/>
              <a:t>to promote a local culture that encourages the reporting and capture of lessons identified and notable practice.</a:t>
            </a:r>
          </a:p>
          <a:p>
            <a:endParaRPr lang="en-GB" sz="3400" dirty="0" smtClean="0"/>
          </a:p>
          <a:p>
            <a:pPr marL="0" indent="0">
              <a:buNone/>
            </a:pPr>
            <a:endParaRPr lang="en-GB" sz="3400" dirty="0"/>
          </a:p>
          <a:p>
            <a:pPr lvl="0"/>
            <a:r>
              <a:rPr lang="en-GB" sz="3400" dirty="0"/>
              <a:t>Provide explicit links between JOL and other sector organisational learning processes removing any duplication so that learning can easily be shared and acted upon where appropriate</a:t>
            </a:r>
            <a:r>
              <a:rPr lang="en-GB" sz="3400" dirty="0" smtClean="0"/>
              <a:t>.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3207153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JESIP Transition Slid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SIP Transition Slid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JESIP Transition Slid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JESIP Transition Slid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JESIP final">
  <a:themeElements>
    <a:clrScheme name="JESI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2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JESIP July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JESIP final">
  <a:themeElements>
    <a:clrScheme name="JESI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2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540</Words>
  <Application>Microsoft Office PowerPoint</Application>
  <PresentationFormat>On-screen Show (4:3)</PresentationFormat>
  <Paragraphs>147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1_JESIP Transition Slide Theme</vt:lpstr>
      <vt:lpstr>2_JESIP Transition Slide Theme</vt:lpstr>
      <vt:lpstr>3_JESIP Transition Slide Theme</vt:lpstr>
      <vt:lpstr>4_JESIP Transition Slide Theme</vt:lpstr>
      <vt:lpstr>2_JESIP final</vt:lpstr>
      <vt:lpstr>JESIP July 2013</vt:lpstr>
      <vt:lpstr>JESIP final</vt:lpstr>
      <vt:lpstr>Debriefing &amp;  Joint Organisational Learning (JOL)</vt:lpstr>
      <vt:lpstr>Joint Organisational Learning (JOL)</vt:lpstr>
      <vt:lpstr>Areas for discussion today?</vt:lpstr>
      <vt:lpstr>The learning cycle </vt:lpstr>
      <vt:lpstr>Tools to support capture of lessons</vt:lpstr>
      <vt:lpstr>How do you capture interoperability lessons</vt:lpstr>
      <vt:lpstr>Local process for JOL</vt:lpstr>
      <vt:lpstr>JOL transition- working group</vt:lpstr>
      <vt:lpstr>JOL – transition working group</vt:lpstr>
      <vt:lpstr>How do we capture and input lessons?</vt:lpstr>
      <vt:lpstr>How JOL ONLINE will work</vt:lpstr>
      <vt:lpstr>JOL ONLINE review 2017</vt:lpstr>
      <vt:lpstr>Thank You &amp; Any Questions?</vt:lpstr>
    </vt:vector>
  </TitlesOfParts>
  <Company>Merseyside Fire and Rescue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Previous Reports Unheeded</dc:title>
  <dc:creator>Welsh, Brian</dc:creator>
  <cp:lastModifiedBy>Joy Flanagan</cp:lastModifiedBy>
  <cp:revision>68</cp:revision>
  <dcterms:created xsi:type="dcterms:W3CDTF">2017-03-13T14:42:21Z</dcterms:created>
  <dcterms:modified xsi:type="dcterms:W3CDTF">2017-03-15T00:44:27Z</dcterms:modified>
</cp:coreProperties>
</file>