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0" r:id="rId4"/>
    <p:sldMasterId id="2147483692" r:id="rId5"/>
    <p:sldMasterId id="2147483704" r:id="rId6"/>
    <p:sldMasterId id="2147483714" r:id="rId7"/>
    <p:sldMasterId id="2147483726" r:id="rId8"/>
  </p:sldMasterIdLst>
  <p:notesMasterIdLst>
    <p:notesMasterId r:id="rId61"/>
  </p:notesMasterIdLst>
  <p:sldIdLst>
    <p:sldId id="257" r:id="rId9"/>
    <p:sldId id="333" r:id="rId10"/>
    <p:sldId id="334" r:id="rId11"/>
    <p:sldId id="321" r:id="rId12"/>
    <p:sldId id="299" r:id="rId13"/>
    <p:sldId id="256" r:id="rId14"/>
    <p:sldId id="309" r:id="rId15"/>
    <p:sldId id="330" r:id="rId16"/>
    <p:sldId id="339" r:id="rId17"/>
    <p:sldId id="344" r:id="rId18"/>
    <p:sldId id="340" r:id="rId19"/>
    <p:sldId id="314" r:id="rId20"/>
    <p:sldId id="345" r:id="rId21"/>
    <p:sldId id="341" r:id="rId22"/>
    <p:sldId id="335" r:id="rId23"/>
    <p:sldId id="337" r:id="rId24"/>
    <p:sldId id="342" r:id="rId25"/>
    <p:sldId id="326" r:id="rId26"/>
    <p:sldId id="322" r:id="rId27"/>
    <p:sldId id="328" r:id="rId28"/>
    <p:sldId id="303" r:id="rId29"/>
    <p:sldId id="347" r:id="rId30"/>
    <p:sldId id="346" r:id="rId31"/>
    <p:sldId id="348" r:id="rId32"/>
    <p:sldId id="349" r:id="rId33"/>
    <p:sldId id="434" r:id="rId34"/>
    <p:sldId id="329" r:id="rId35"/>
    <p:sldId id="435" r:id="rId36"/>
    <p:sldId id="436" r:id="rId37"/>
    <p:sldId id="343" r:id="rId38"/>
    <p:sldId id="437" r:id="rId39"/>
    <p:sldId id="438" r:id="rId40"/>
    <p:sldId id="439" r:id="rId41"/>
    <p:sldId id="440" r:id="rId42"/>
    <p:sldId id="441" r:id="rId43"/>
    <p:sldId id="390" r:id="rId44"/>
    <p:sldId id="442" r:id="rId45"/>
    <p:sldId id="386" r:id="rId46"/>
    <p:sldId id="394" r:id="rId47"/>
    <p:sldId id="387" r:id="rId48"/>
    <p:sldId id="381" r:id="rId49"/>
    <p:sldId id="363" r:id="rId50"/>
    <p:sldId id="388" r:id="rId51"/>
    <p:sldId id="380" r:id="rId52"/>
    <p:sldId id="401" r:id="rId53"/>
    <p:sldId id="400" r:id="rId54"/>
    <p:sldId id="379" r:id="rId55"/>
    <p:sldId id="402" r:id="rId56"/>
    <p:sldId id="399" r:id="rId57"/>
    <p:sldId id="443" r:id="rId58"/>
    <p:sldId id="444" r:id="rId59"/>
    <p:sldId id="25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fault\Desktop\JESIP\Assurance\2017%2010%2016%20%20%20Assurance%20Visit%20Data%20all%20charts%20by%20percentages%20MASTER.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[2017 10 16   Assurance Visit Data all charts by percentages MASTER.xlsx]Single Service Models!PivotTable3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200" b="0" dirty="0"/>
              <a:t>Single Service Policies, Plans and Procedures</a:t>
            </a:r>
          </a:p>
        </c:rich>
      </c:tx>
      <c:layout>
        <c:manualLayout>
          <c:xMode val="edge"/>
          <c:yMode val="edge"/>
          <c:x val="0.10543064977174178"/>
          <c:y val="3.97138067995886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rgbClr val="00B050"/>
          </a:solidFill>
          <a:ln>
            <a:noFill/>
          </a:ln>
          <a:effectLst/>
        </c:spPr>
        <c:marker>
          <c:symbol val="none"/>
        </c:marker>
      </c:pivotFmt>
      <c:pivotFmt>
        <c:idx val="4"/>
        <c:spPr>
          <a:solidFill>
            <a:srgbClr val="FF0000"/>
          </a:solidFill>
          <a:ln>
            <a:noFill/>
          </a:ln>
          <a:effectLst/>
        </c:spPr>
        <c:marker>
          <c:symbol val="none"/>
        </c:marker>
      </c:pivotFmt>
      <c:pivotFmt>
        <c:idx val="5"/>
        <c:spPr>
          <a:solidFill>
            <a:srgbClr val="0070C0"/>
          </a:solidFill>
          <a:ln>
            <a:noFill/>
          </a:ln>
          <a:effectLst/>
        </c:spPr>
        <c:marker>
          <c:symbol val="none"/>
        </c:marker>
      </c:pivotFmt>
      <c:pivotFmt>
        <c:idx val="6"/>
        <c:spPr>
          <a:solidFill>
            <a:srgbClr val="00B050"/>
          </a:solidFill>
          <a:ln>
            <a:noFill/>
          </a:ln>
          <a:effectLst/>
        </c:spPr>
        <c:marker>
          <c:symbol val="none"/>
        </c:marker>
      </c:pivotFmt>
      <c:pivotFmt>
        <c:idx val="7"/>
        <c:spPr>
          <a:solidFill>
            <a:srgbClr val="FF0000"/>
          </a:solidFill>
          <a:ln>
            <a:noFill/>
          </a:ln>
          <a:effectLst/>
        </c:spPr>
        <c:marker>
          <c:symbol val="none"/>
        </c:marker>
      </c:pivotFmt>
      <c:pivotFmt>
        <c:idx val="8"/>
        <c:spPr>
          <a:solidFill>
            <a:srgbClr val="0070C0"/>
          </a:solidFill>
          <a:ln>
            <a:noFill/>
          </a:ln>
          <a:effectLst/>
        </c:spPr>
        <c:marker>
          <c:symbol val="none"/>
        </c:marker>
      </c:pivotFmt>
    </c:pivotFmts>
    <c:plotArea>
      <c:layout/>
      <c:barChart>
        <c:barDir val="col"/>
        <c:grouping val="clustered"/>
        <c:varyColors val="0"/>
        <c:ser>
          <c:idx val="0"/>
          <c:order val="0"/>
          <c:tx>
            <c:strRef>
              <c:f>'Single Service Models'!$B$77:$B$78</c:f>
              <c:strCache>
                <c:ptCount val="1"/>
                <c:pt idx="0">
                  <c:v>Ambulance </c:v>
                </c:pt>
              </c:strCache>
            </c:strRef>
          </c:tx>
          <c:spPr>
            <a:solidFill>
              <a:srgbClr val="00B050"/>
            </a:solidFill>
            <a:ln>
              <a:noFill/>
            </a:ln>
            <a:effectLst/>
          </c:spPr>
          <c:invertIfNegative val="0"/>
          <c:cat>
            <c:strRef>
              <c:f>'Single Service Models'!$A$79:$A$82</c:f>
              <c:strCache>
                <c:ptCount val="3"/>
                <c:pt idx="0">
                  <c:v>Partially</c:v>
                </c:pt>
                <c:pt idx="1">
                  <c:v>Fully</c:v>
                </c:pt>
                <c:pt idx="2">
                  <c:v>No Evidence </c:v>
                </c:pt>
              </c:strCache>
            </c:strRef>
          </c:cat>
          <c:val>
            <c:numRef>
              <c:f>'Single Service Models'!$B$79:$B$82</c:f>
              <c:numCache>
                <c:formatCode>0%</c:formatCode>
                <c:ptCount val="3"/>
                <c:pt idx="0">
                  <c:v>0.63636363636363635</c:v>
                </c:pt>
                <c:pt idx="1">
                  <c:v>0.36363636363636365</c:v>
                </c:pt>
                <c:pt idx="2">
                  <c:v>0</c:v>
                </c:pt>
              </c:numCache>
            </c:numRef>
          </c:val>
          <c:extLst xmlns:c16r2="http://schemas.microsoft.com/office/drawing/2015/06/chart">
            <c:ext xmlns:c16="http://schemas.microsoft.com/office/drawing/2014/chart" uri="{C3380CC4-5D6E-409C-BE32-E72D297353CC}">
              <c16:uniqueId val="{00000000-8C3E-4785-BA8B-533616086600}"/>
            </c:ext>
          </c:extLst>
        </c:ser>
        <c:ser>
          <c:idx val="1"/>
          <c:order val="1"/>
          <c:tx>
            <c:strRef>
              <c:f>'Single Service Models'!$C$77:$C$78</c:f>
              <c:strCache>
                <c:ptCount val="1"/>
                <c:pt idx="0">
                  <c:v>Fire </c:v>
                </c:pt>
              </c:strCache>
            </c:strRef>
          </c:tx>
          <c:spPr>
            <a:solidFill>
              <a:srgbClr val="FF0000"/>
            </a:solidFill>
            <a:ln>
              <a:noFill/>
            </a:ln>
            <a:effectLst/>
          </c:spPr>
          <c:invertIfNegative val="0"/>
          <c:cat>
            <c:strRef>
              <c:f>'Single Service Models'!$A$79:$A$82</c:f>
              <c:strCache>
                <c:ptCount val="3"/>
                <c:pt idx="0">
                  <c:v>Partially</c:v>
                </c:pt>
                <c:pt idx="1">
                  <c:v>Fully</c:v>
                </c:pt>
                <c:pt idx="2">
                  <c:v>No Evidence </c:v>
                </c:pt>
              </c:strCache>
            </c:strRef>
          </c:cat>
          <c:val>
            <c:numRef>
              <c:f>'Single Service Models'!$C$79:$C$82</c:f>
              <c:numCache>
                <c:formatCode>0%</c:formatCode>
                <c:ptCount val="3"/>
                <c:pt idx="0">
                  <c:v>0.84444444444444444</c:v>
                </c:pt>
                <c:pt idx="1">
                  <c:v>0.13333333333333333</c:v>
                </c:pt>
                <c:pt idx="2">
                  <c:v>2.2222222222222223E-2</c:v>
                </c:pt>
              </c:numCache>
            </c:numRef>
          </c:val>
          <c:extLst xmlns:c16r2="http://schemas.microsoft.com/office/drawing/2015/06/chart">
            <c:ext xmlns:c16="http://schemas.microsoft.com/office/drawing/2014/chart" uri="{C3380CC4-5D6E-409C-BE32-E72D297353CC}">
              <c16:uniqueId val="{00000001-8C3E-4785-BA8B-533616086600}"/>
            </c:ext>
          </c:extLst>
        </c:ser>
        <c:ser>
          <c:idx val="2"/>
          <c:order val="2"/>
          <c:tx>
            <c:strRef>
              <c:f>'Single Service Models'!$D$77:$D$78</c:f>
              <c:strCache>
                <c:ptCount val="1"/>
                <c:pt idx="0">
                  <c:v>Police </c:v>
                </c:pt>
              </c:strCache>
            </c:strRef>
          </c:tx>
          <c:spPr>
            <a:solidFill>
              <a:srgbClr val="0070C0"/>
            </a:solidFill>
            <a:ln>
              <a:noFill/>
            </a:ln>
            <a:effectLst/>
          </c:spPr>
          <c:invertIfNegative val="0"/>
          <c:cat>
            <c:strRef>
              <c:f>'Single Service Models'!$A$79:$A$82</c:f>
              <c:strCache>
                <c:ptCount val="3"/>
                <c:pt idx="0">
                  <c:v>Partially</c:v>
                </c:pt>
                <c:pt idx="1">
                  <c:v>Fully</c:v>
                </c:pt>
                <c:pt idx="2">
                  <c:v>No Evidence </c:v>
                </c:pt>
              </c:strCache>
            </c:strRef>
          </c:cat>
          <c:val>
            <c:numRef>
              <c:f>'Single Service Models'!$D$79:$D$82</c:f>
              <c:numCache>
                <c:formatCode>0%</c:formatCode>
                <c:ptCount val="3"/>
                <c:pt idx="0">
                  <c:v>0.83333333333333337</c:v>
                </c:pt>
                <c:pt idx="1">
                  <c:v>0.1111111111111111</c:v>
                </c:pt>
                <c:pt idx="2">
                  <c:v>5.5555555555555552E-2</c:v>
                </c:pt>
              </c:numCache>
            </c:numRef>
          </c:val>
          <c:extLst xmlns:c16r2="http://schemas.microsoft.com/office/drawing/2015/06/chart">
            <c:ext xmlns:c16="http://schemas.microsoft.com/office/drawing/2014/chart" uri="{C3380CC4-5D6E-409C-BE32-E72D297353CC}">
              <c16:uniqueId val="{00000002-8C3E-4785-BA8B-533616086600}"/>
            </c:ext>
          </c:extLst>
        </c:ser>
        <c:dLbls>
          <c:showLegendKey val="0"/>
          <c:showVal val="0"/>
          <c:showCatName val="0"/>
          <c:showSerName val="0"/>
          <c:showPercent val="0"/>
          <c:showBubbleSize val="0"/>
        </c:dLbls>
        <c:gapWidth val="219"/>
        <c:overlap val="-27"/>
        <c:axId val="299237168"/>
        <c:axId val="299237560"/>
      </c:barChart>
      <c:catAx>
        <c:axId val="299237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37560"/>
        <c:crosses val="autoZero"/>
        <c:auto val="1"/>
        <c:lblAlgn val="ctr"/>
        <c:lblOffset val="100"/>
        <c:noMultiLvlLbl val="0"/>
      </c:catAx>
      <c:valAx>
        <c:axId val="299237560"/>
        <c:scaling>
          <c:orientation val="minMax"/>
          <c:max val="0.9"/>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9923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solidFill>
              <a:schemeClr val="accent4"/>
            </a:solidFill>
            <a:ln>
              <a:noFill/>
            </a:ln>
            <a:effectLst/>
          </c:spPr>
          <c:invertIfNegative val="0"/>
          <c:cat>
            <c:strRef>
              <c:f>'Command Training Graphs'!$B$67:$F$67</c:f>
              <c:strCache>
                <c:ptCount val="5"/>
                <c:pt idx="0">
                  <c:v>Planned</c:v>
                </c:pt>
                <c:pt idx="1">
                  <c:v>No Plan</c:v>
                </c:pt>
                <c:pt idx="2">
                  <c:v>Underway</c:v>
                </c:pt>
                <c:pt idx="3">
                  <c:v>Completed</c:v>
                </c:pt>
                <c:pt idx="4">
                  <c:v>no Evidence</c:v>
                </c:pt>
              </c:strCache>
            </c:strRef>
          </c:cat>
          <c:val>
            <c:numRef>
              <c:f>'Command Training Graphs'!$B$68:$F$68</c:f>
              <c:numCache>
                <c:formatCode>0%</c:formatCode>
                <c:ptCount val="5"/>
                <c:pt idx="0">
                  <c:v>0.52</c:v>
                </c:pt>
                <c:pt idx="1">
                  <c:v>0.32</c:v>
                </c:pt>
                <c:pt idx="2">
                  <c:v>0.11</c:v>
                </c:pt>
                <c:pt idx="3">
                  <c:v>0.01</c:v>
                </c:pt>
                <c:pt idx="4">
                  <c:v>0.03</c:v>
                </c:pt>
              </c:numCache>
            </c:numRef>
          </c:val>
          <c:extLst xmlns:c16r2="http://schemas.microsoft.com/office/drawing/2015/06/chart">
            <c:ext xmlns:c16="http://schemas.microsoft.com/office/drawing/2014/chart" uri="{C3380CC4-5D6E-409C-BE32-E72D297353CC}">
              <c16:uniqueId val="{00000000-F94B-46BD-ADE5-27F0D1F7210D}"/>
            </c:ext>
          </c:extLst>
        </c:ser>
        <c:dLbls>
          <c:showLegendKey val="0"/>
          <c:showVal val="0"/>
          <c:showCatName val="0"/>
          <c:showSerName val="0"/>
          <c:showPercent val="0"/>
          <c:showBubbleSize val="0"/>
        </c:dLbls>
        <c:gapWidth val="219"/>
        <c:overlap val="-27"/>
        <c:axId val="302611944"/>
        <c:axId val="299443472"/>
      </c:barChart>
      <c:catAx>
        <c:axId val="30261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443472"/>
        <c:crosses val="autoZero"/>
        <c:auto val="1"/>
        <c:lblAlgn val="ctr"/>
        <c:lblOffset val="100"/>
        <c:noMultiLvlLbl val="0"/>
      </c:catAx>
      <c:valAx>
        <c:axId val="2994434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261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'Awareness Product'!$A$209</c:f>
              <c:strCache>
                <c:ptCount val="1"/>
                <c:pt idx="0">
                  <c:v>New Starters</c:v>
                </c:pt>
              </c:strCache>
            </c:strRef>
          </c:tx>
          <c:spPr>
            <a:solidFill>
              <a:schemeClr val="accent4">
                <a:tint val="65000"/>
              </a:schemeClr>
            </a:solidFill>
            <a:ln>
              <a:noFill/>
            </a:ln>
            <a:effectLst/>
          </c:spPr>
          <c:invertIfNegative val="0"/>
          <c:cat>
            <c:strRef>
              <c:f>'Awareness Product'!$B$208:$F$208</c:f>
              <c:strCache>
                <c:ptCount val="5"/>
                <c:pt idx="0">
                  <c:v>Online</c:v>
                </c:pt>
                <c:pt idx="1">
                  <c:v>Classroom</c:v>
                </c:pt>
                <c:pt idx="2">
                  <c:v>Both</c:v>
                </c:pt>
                <c:pt idx="3">
                  <c:v>None</c:v>
                </c:pt>
                <c:pt idx="4">
                  <c:v>No Evidence</c:v>
                </c:pt>
              </c:strCache>
            </c:strRef>
          </c:cat>
          <c:val>
            <c:numRef>
              <c:f>'Awareness Product'!$B$209:$F$209</c:f>
              <c:numCache>
                <c:formatCode>0%</c:formatCode>
                <c:ptCount val="5"/>
                <c:pt idx="0">
                  <c:v>0.23</c:v>
                </c:pt>
                <c:pt idx="1">
                  <c:v>0.34</c:v>
                </c:pt>
                <c:pt idx="2">
                  <c:v>0.17</c:v>
                </c:pt>
                <c:pt idx="3">
                  <c:v>0.1</c:v>
                </c:pt>
                <c:pt idx="4">
                  <c:v>0.16</c:v>
                </c:pt>
              </c:numCache>
            </c:numRef>
          </c:val>
          <c:extLst xmlns:c16r2="http://schemas.microsoft.com/office/drawing/2015/06/chart">
            <c:ext xmlns:c16="http://schemas.microsoft.com/office/drawing/2014/chart" uri="{C3380CC4-5D6E-409C-BE32-E72D297353CC}">
              <c16:uniqueId val="{00000000-984E-4EEC-9581-DFAEBD5E19B2}"/>
            </c:ext>
          </c:extLst>
        </c:ser>
        <c:ser>
          <c:idx val="1"/>
          <c:order val="1"/>
          <c:tx>
            <c:strRef>
              <c:f>'Awareness Product'!$A$210</c:f>
              <c:strCache>
                <c:ptCount val="1"/>
                <c:pt idx="0">
                  <c:v>Existing Staff</c:v>
                </c:pt>
              </c:strCache>
            </c:strRef>
          </c:tx>
          <c:spPr>
            <a:solidFill>
              <a:schemeClr val="accent4"/>
            </a:solidFill>
            <a:ln>
              <a:noFill/>
            </a:ln>
            <a:effectLst/>
          </c:spPr>
          <c:invertIfNegative val="0"/>
          <c:cat>
            <c:strRef>
              <c:f>'Awareness Product'!$B$208:$F$208</c:f>
              <c:strCache>
                <c:ptCount val="5"/>
                <c:pt idx="0">
                  <c:v>Online</c:v>
                </c:pt>
                <c:pt idx="1">
                  <c:v>Classroom</c:v>
                </c:pt>
                <c:pt idx="2">
                  <c:v>Both</c:v>
                </c:pt>
                <c:pt idx="3">
                  <c:v>None</c:v>
                </c:pt>
                <c:pt idx="4">
                  <c:v>No Evidence</c:v>
                </c:pt>
              </c:strCache>
            </c:strRef>
          </c:cat>
          <c:val>
            <c:numRef>
              <c:f>'Awareness Product'!$B$210:$F$210</c:f>
              <c:numCache>
                <c:formatCode>0%</c:formatCode>
                <c:ptCount val="5"/>
                <c:pt idx="0">
                  <c:v>0.65</c:v>
                </c:pt>
                <c:pt idx="1">
                  <c:v>0.03</c:v>
                </c:pt>
                <c:pt idx="2">
                  <c:v>0.16</c:v>
                </c:pt>
                <c:pt idx="3">
                  <c:v>0.09</c:v>
                </c:pt>
                <c:pt idx="4">
                  <c:v>0.08</c:v>
                </c:pt>
              </c:numCache>
            </c:numRef>
          </c:val>
          <c:extLst xmlns:c16r2="http://schemas.microsoft.com/office/drawing/2015/06/chart">
            <c:ext xmlns:c16="http://schemas.microsoft.com/office/drawing/2014/chart" uri="{C3380CC4-5D6E-409C-BE32-E72D297353CC}">
              <c16:uniqueId val="{00000001-984E-4EEC-9581-DFAEBD5E19B2}"/>
            </c:ext>
          </c:extLst>
        </c:ser>
        <c:ser>
          <c:idx val="2"/>
          <c:order val="2"/>
          <c:tx>
            <c:strRef>
              <c:f>'Awareness Product'!$A$211</c:f>
              <c:strCache>
                <c:ptCount val="1"/>
                <c:pt idx="0">
                  <c:v>Control Rooms</c:v>
                </c:pt>
              </c:strCache>
            </c:strRef>
          </c:tx>
          <c:spPr>
            <a:solidFill>
              <a:schemeClr val="accent4">
                <a:shade val="65000"/>
              </a:schemeClr>
            </a:solidFill>
            <a:ln>
              <a:noFill/>
            </a:ln>
            <a:effectLst/>
          </c:spPr>
          <c:invertIfNegative val="0"/>
          <c:cat>
            <c:strRef>
              <c:f>'Awareness Product'!$B$208:$F$208</c:f>
              <c:strCache>
                <c:ptCount val="5"/>
                <c:pt idx="0">
                  <c:v>Online</c:v>
                </c:pt>
                <c:pt idx="1">
                  <c:v>Classroom</c:v>
                </c:pt>
                <c:pt idx="2">
                  <c:v>Both</c:v>
                </c:pt>
                <c:pt idx="3">
                  <c:v>None</c:v>
                </c:pt>
                <c:pt idx="4">
                  <c:v>No Evidence</c:v>
                </c:pt>
              </c:strCache>
            </c:strRef>
          </c:cat>
          <c:val>
            <c:numRef>
              <c:f>'Awareness Product'!$B$211:$F$211</c:f>
              <c:numCache>
                <c:formatCode>0%</c:formatCode>
                <c:ptCount val="5"/>
                <c:pt idx="0">
                  <c:v>0.56000000000000005</c:v>
                </c:pt>
                <c:pt idx="1">
                  <c:v>0.11</c:v>
                </c:pt>
                <c:pt idx="2">
                  <c:v>0.08</c:v>
                </c:pt>
                <c:pt idx="3">
                  <c:v>0.09</c:v>
                </c:pt>
                <c:pt idx="4">
                  <c:v>0.17</c:v>
                </c:pt>
              </c:numCache>
            </c:numRef>
          </c:val>
          <c:extLst xmlns:c16r2="http://schemas.microsoft.com/office/drawing/2015/06/chart">
            <c:ext xmlns:c16="http://schemas.microsoft.com/office/drawing/2014/chart" uri="{C3380CC4-5D6E-409C-BE32-E72D297353CC}">
              <c16:uniqueId val="{00000002-984E-4EEC-9581-DFAEBD5E19B2}"/>
            </c:ext>
          </c:extLst>
        </c:ser>
        <c:dLbls>
          <c:showLegendKey val="0"/>
          <c:showVal val="0"/>
          <c:showCatName val="0"/>
          <c:showSerName val="0"/>
          <c:showPercent val="0"/>
          <c:showBubbleSize val="0"/>
        </c:dLbls>
        <c:gapWidth val="150"/>
        <c:overlap val="100"/>
        <c:axId val="299446544"/>
        <c:axId val="299446936"/>
      </c:barChart>
      <c:catAx>
        <c:axId val="29944654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446936"/>
        <c:crosses val="autoZero"/>
        <c:auto val="1"/>
        <c:lblAlgn val="ctr"/>
        <c:lblOffset val="100"/>
        <c:noMultiLvlLbl val="0"/>
      </c:catAx>
      <c:valAx>
        <c:axId val="2994469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944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[2017 10 16   Assurance Visit Data all charts by percentages MASTER.xlsx]Exercises Commanders!PivotTable25</c:name>
    <c:fmtId val="-1"/>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000" dirty="0"/>
              <a:t>Commanders Mandated to Attend Exercises</a:t>
            </a:r>
          </a:p>
        </c:rich>
      </c:tx>
      <c:layout>
        <c:manualLayout>
          <c:xMode val="edge"/>
          <c:yMode val="edge"/>
          <c:x val="0.1366657913430494"/>
          <c:y val="2.753423103041884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rgbClr val="00B050"/>
          </a:solidFill>
          <a:ln>
            <a:noFill/>
          </a:ln>
          <a:effectLst/>
        </c:spPr>
        <c:marker>
          <c:symbol val="none"/>
        </c:marker>
      </c:pivotFmt>
      <c:pivotFmt>
        <c:idx val="5"/>
        <c:spPr>
          <a:solidFill>
            <a:srgbClr val="FF0000"/>
          </a:solidFill>
          <a:ln>
            <a:noFill/>
          </a:ln>
          <a:effectLst/>
        </c:spPr>
        <c:marker>
          <c:symbol val="none"/>
        </c:marker>
      </c:pivotFmt>
      <c:pivotFmt>
        <c:idx val="6"/>
        <c:spPr>
          <a:solidFill>
            <a:srgbClr val="0070C0"/>
          </a:solidFill>
          <a:ln>
            <a:noFill/>
          </a:ln>
          <a:effectLst/>
        </c:spPr>
        <c:marker>
          <c:symbol val="none"/>
        </c:marker>
      </c:pivotFmt>
      <c:pivotFmt>
        <c:idx val="7"/>
        <c:spPr>
          <a:solidFill>
            <a:schemeClr val="accent1"/>
          </a:solidFill>
          <a:ln>
            <a:noFill/>
          </a:ln>
          <a:effectLst/>
        </c:spPr>
        <c:marker>
          <c:symbol val="none"/>
        </c:marker>
      </c:pivotFmt>
      <c:pivotFmt>
        <c:idx val="8"/>
        <c:spPr>
          <a:solidFill>
            <a:srgbClr val="00B050"/>
          </a:solidFill>
          <a:ln>
            <a:noFill/>
          </a:ln>
          <a:effectLst/>
        </c:spPr>
        <c:marker>
          <c:symbol val="none"/>
        </c:marker>
      </c:pivotFmt>
      <c:pivotFmt>
        <c:idx val="9"/>
        <c:spPr>
          <a:solidFill>
            <a:srgbClr val="FF0000"/>
          </a:solidFill>
          <a:ln>
            <a:noFill/>
          </a:ln>
          <a:effectLst/>
        </c:spPr>
        <c:marker>
          <c:symbol val="none"/>
        </c:marker>
      </c:pivotFmt>
      <c:pivotFmt>
        <c:idx val="10"/>
        <c:spPr>
          <a:solidFill>
            <a:srgbClr val="0070C0"/>
          </a:solidFill>
          <a:ln>
            <a:noFill/>
          </a:ln>
          <a:effectLst/>
        </c:spPr>
        <c:marker>
          <c:symbol val="none"/>
        </c:marker>
      </c:pivotFmt>
      <c:pivotFmt>
        <c:idx val="11"/>
        <c:spPr>
          <a:solidFill>
            <a:srgbClr val="00B050"/>
          </a:solidFill>
          <a:ln>
            <a:noFill/>
          </a:ln>
          <a:effectLst/>
        </c:spPr>
        <c:marker>
          <c:symbol val="none"/>
        </c:marker>
      </c:pivotFmt>
      <c:pivotFmt>
        <c:idx val="12"/>
        <c:spPr>
          <a:solidFill>
            <a:srgbClr val="FF0000"/>
          </a:solidFill>
          <a:ln>
            <a:noFill/>
          </a:ln>
          <a:effectLst/>
        </c:spPr>
        <c:marker>
          <c:symbol val="none"/>
        </c:marker>
      </c:pivotFmt>
      <c:pivotFmt>
        <c:idx val="13"/>
        <c:spPr>
          <a:solidFill>
            <a:srgbClr val="0070C0"/>
          </a:solidFill>
          <a:ln>
            <a:noFill/>
          </a:ln>
          <a:effectLst/>
        </c:spPr>
        <c:marker>
          <c:symbol val="none"/>
        </c:marker>
      </c:pivotFmt>
    </c:pivotFmts>
    <c:plotArea>
      <c:layout/>
      <c:barChart>
        <c:barDir val="col"/>
        <c:grouping val="clustered"/>
        <c:varyColors val="0"/>
        <c:ser>
          <c:idx val="0"/>
          <c:order val="0"/>
          <c:tx>
            <c:strRef>
              <c:f>'Exercises Commanders'!$B$75:$B$76</c:f>
              <c:strCache>
                <c:ptCount val="1"/>
                <c:pt idx="0">
                  <c:v>Ambulance </c:v>
                </c:pt>
              </c:strCache>
            </c:strRef>
          </c:tx>
          <c:spPr>
            <a:solidFill>
              <a:srgbClr val="00B050"/>
            </a:solidFill>
            <a:ln>
              <a:noFill/>
            </a:ln>
            <a:effectLst/>
          </c:spPr>
          <c:invertIfNegative val="0"/>
          <c:cat>
            <c:strRef>
              <c:f>'Exercises Commanders'!$A$77:$A$80</c:f>
              <c:strCache>
                <c:ptCount val="3"/>
                <c:pt idx="0">
                  <c:v>No</c:v>
                </c:pt>
                <c:pt idx="1">
                  <c:v>No Evidence </c:v>
                </c:pt>
                <c:pt idx="2">
                  <c:v>Yes</c:v>
                </c:pt>
              </c:strCache>
            </c:strRef>
          </c:cat>
          <c:val>
            <c:numRef>
              <c:f>'Exercises Commanders'!$B$77:$B$80</c:f>
              <c:numCache>
                <c:formatCode>0%</c:formatCode>
                <c:ptCount val="3"/>
                <c:pt idx="0">
                  <c:v>1</c:v>
                </c:pt>
                <c:pt idx="1">
                  <c:v>0</c:v>
                </c:pt>
                <c:pt idx="2">
                  <c:v>0</c:v>
                </c:pt>
              </c:numCache>
            </c:numRef>
          </c:val>
          <c:extLst xmlns:c16r2="http://schemas.microsoft.com/office/drawing/2015/06/chart">
            <c:ext xmlns:c16="http://schemas.microsoft.com/office/drawing/2014/chart" uri="{C3380CC4-5D6E-409C-BE32-E72D297353CC}">
              <c16:uniqueId val="{00000000-D4F1-4FFF-8A6F-629D7D1B8657}"/>
            </c:ext>
          </c:extLst>
        </c:ser>
        <c:ser>
          <c:idx val="1"/>
          <c:order val="1"/>
          <c:tx>
            <c:strRef>
              <c:f>'Exercises Commanders'!$C$75:$C$76</c:f>
              <c:strCache>
                <c:ptCount val="1"/>
                <c:pt idx="0">
                  <c:v>Fire </c:v>
                </c:pt>
              </c:strCache>
            </c:strRef>
          </c:tx>
          <c:spPr>
            <a:solidFill>
              <a:srgbClr val="FF0000"/>
            </a:solidFill>
            <a:ln>
              <a:noFill/>
            </a:ln>
            <a:effectLst/>
          </c:spPr>
          <c:invertIfNegative val="0"/>
          <c:cat>
            <c:strRef>
              <c:f>'Exercises Commanders'!$A$77:$A$80</c:f>
              <c:strCache>
                <c:ptCount val="3"/>
                <c:pt idx="0">
                  <c:v>No</c:v>
                </c:pt>
                <c:pt idx="1">
                  <c:v>No Evidence </c:v>
                </c:pt>
                <c:pt idx="2">
                  <c:v>Yes</c:v>
                </c:pt>
              </c:strCache>
            </c:strRef>
          </c:cat>
          <c:val>
            <c:numRef>
              <c:f>'Exercises Commanders'!$C$77:$C$80</c:f>
              <c:numCache>
                <c:formatCode>0%</c:formatCode>
                <c:ptCount val="3"/>
                <c:pt idx="0">
                  <c:v>0.66666666666666663</c:v>
                </c:pt>
                <c:pt idx="1">
                  <c:v>0.17777777777777778</c:v>
                </c:pt>
                <c:pt idx="2">
                  <c:v>0.15555555555555556</c:v>
                </c:pt>
              </c:numCache>
            </c:numRef>
          </c:val>
          <c:extLst xmlns:c16r2="http://schemas.microsoft.com/office/drawing/2015/06/chart">
            <c:ext xmlns:c16="http://schemas.microsoft.com/office/drawing/2014/chart" uri="{C3380CC4-5D6E-409C-BE32-E72D297353CC}">
              <c16:uniqueId val="{00000001-D4F1-4FFF-8A6F-629D7D1B8657}"/>
            </c:ext>
          </c:extLst>
        </c:ser>
        <c:ser>
          <c:idx val="2"/>
          <c:order val="2"/>
          <c:tx>
            <c:strRef>
              <c:f>'Exercises Commanders'!$D$75:$D$76</c:f>
              <c:strCache>
                <c:ptCount val="1"/>
                <c:pt idx="0">
                  <c:v>Police </c:v>
                </c:pt>
              </c:strCache>
            </c:strRef>
          </c:tx>
          <c:spPr>
            <a:solidFill>
              <a:srgbClr val="0070C0"/>
            </a:solidFill>
            <a:ln>
              <a:noFill/>
            </a:ln>
            <a:effectLst/>
          </c:spPr>
          <c:invertIfNegative val="0"/>
          <c:cat>
            <c:strRef>
              <c:f>'Exercises Commanders'!$A$77:$A$80</c:f>
              <c:strCache>
                <c:ptCount val="3"/>
                <c:pt idx="0">
                  <c:v>No</c:v>
                </c:pt>
                <c:pt idx="1">
                  <c:v>No Evidence </c:v>
                </c:pt>
                <c:pt idx="2">
                  <c:v>Yes</c:v>
                </c:pt>
              </c:strCache>
            </c:strRef>
          </c:cat>
          <c:val>
            <c:numRef>
              <c:f>'Exercises Commanders'!$D$77:$D$80</c:f>
              <c:numCache>
                <c:formatCode>0%</c:formatCode>
                <c:ptCount val="3"/>
                <c:pt idx="0">
                  <c:v>0.91666666666666663</c:v>
                </c:pt>
                <c:pt idx="1">
                  <c:v>5.5555555555555552E-2</c:v>
                </c:pt>
                <c:pt idx="2">
                  <c:v>2.7777777777777776E-2</c:v>
                </c:pt>
              </c:numCache>
            </c:numRef>
          </c:val>
          <c:extLst xmlns:c16r2="http://schemas.microsoft.com/office/drawing/2015/06/chart">
            <c:ext xmlns:c16="http://schemas.microsoft.com/office/drawing/2014/chart" uri="{C3380CC4-5D6E-409C-BE32-E72D297353CC}">
              <c16:uniqueId val="{00000002-D4F1-4FFF-8A6F-629D7D1B8657}"/>
            </c:ext>
          </c:extLst>
        </c:ser>
        <c:dLbls>
          <c:showLegendKey val="0"/>
          <c:showVal val="0"/>
          <c:showCatName val="0"/>
          <c:showSerName val="0"/>
          <c:showPercent val="0"/>
          <c:showBubbleSize val="0"/>
        </c:dLbls>
        <c:gapWidth val="219"/>
        <c:overlap val="-27"/>
        <c:axId val="299463320"/>
        <c:axId val="300914768"/>
      </c:barChart>
      <c:catAx>
        <c:axId val="29946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0914768"/>
        <c:crosses val="autoZero"/>
        <c:auto val="1"/>
        <c:lblAlgn val="ctr"/>
        <c:lblOffset val="100"/>
        <c:noMultiLvlLbl val="0"/>
      </c:catAx>
      <c:valAx>
        <c:axId val="3009147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9463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a:t>JOL Group</a:t>
            </a:r>
            <a:r>
              <a:rPr lang="en-GB" sz="2400" baseline="0"/>
              <a:t> and Policy in Place</a:t>
            </a:r>
            <a:endParaRPr lang="en-GB"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solidFill>
            <a:ln>
              <a:noFill/>
            </a:ln>
            <a:effectLst/>
          </c:spPr>
          <c:invertIfNegative val="0"/>
          <c:cat>
            <c:strRef>
              <c:f>'JOL Group and Policy'!$A$88:$C$88</c:f>
              <c:strCache>
                <c:ptCount val="3"/>
                <c:pt idx="0">
                  <c:v>Yes</c:v>
                </c:pt>
                <c:pt idx="1">
                  <c:v>No</c:v>
                </c:pt>
                <c:pt idx="2">
                  <c:v>No Evidence</c:v>
                </c:pt>
              </c:strCache>
            </c:strRef>
          </c:cat>
          <c:val>
            <c:numRef>
              <c:f>'JOL Group and Policy'!$A$89:$C$89</c:f>
              <c:numCache>
                <c:formatCode>0%</c:formatCode>
                <c:ptCount val="3"/>
                <c:pt idx="0">
                  <c:v>0.33</c:v>
                </c:pt>
                <c:pt idx="1">
                  <c:v>0.54</c:v>
                </c:pt>
                <c:pt idx="2">
                  <c:v>0.13</c:v>
                </c:pt>
              </c:numCache>
            </c:numRef>
          </c:val>
          <c:extLst xmlns:c16r2="http://schemas.microsoft.com/office/drawing/2015/06/chart">
            <c:ext xmlns:c16="http://schemas.microsoft.com/office/drawing/2014/chart" uri="{C3380CC4-5D6E-409C-BE32-E72D297353CC}">
              <c16:uniqueId val="{00000000-86A4-4F89-8E22-68FFE6052BB4}"/>
            </c:ext>
          </c:extLst>
        </c:ser>
        <c:dLbls>
          <c:showLegendKey val="0"/>
          <c:showVal val="0"/>
          <c:showCatName val="0"/>
          <c:showSerName val="0"/>
          <c:showPercent val="0"/>
          <c:showBubbleSize val="0"/>
        </c:dLbls>
        <c:gapWidth val="219"/>
        <c:overlap val="-27"/>
        <c:axId val="300915944"/>
        <c:axId val="300916336"/>
      </c:barChart>
      <c:catAx>
        <c:axId val="30091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0916336"/>
        <c:crosses val="autoZero"/>
        <c:auto val="1"/>
        <c:lblAlgn val="ctr"/>
        <c:lblOffset val="100"/>
        <c:noMultiLvlLbl val="0"/>
      </c:catAx>
      <c:valAx>
        <c:axId val="3009163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0915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b="0" i="0" u="none" strike="noStrike" baseline="0" dirty="0">
                <a:effectLst/>
              </a:rPr>
              <a:t>Single Model for Multi-Agency Debriefing</a:t>
            </a:r>
            <a:endParaRPr lang="en-GB" sz="2400" b="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solidFill>
            <a:ln>
              <a:noFill/>
            </a:ln>
            <a:effectLst/>
          </c:spPr>
          <c:invertIfNegative val="0"/>
          <c:cat>
            <c:strRef>
              <c:f>'Debriefing '!$H$86:$K$86</c:f>
              <c:strCache>
                <c:ptCount val="4"/>
                <c:pt idx="0">
                  <c:v>Yes, CoP</c:v>
                </c:pt>
                <c:pt idx="1">
                  <c:v>Yes, Other</c:v>
                </c:pt>
                <c:pt idx="2">
                  <c:v>No</c:v>
                </c:pt>
                <c:pt idx="3">
                  <c:v>No Evidence</c:v>
                </c:pt>
              </c:strCache>
            </c:strRef>
          </c:cat>
          <c:val>
            <c:numRef>
              <c:f>'Debriefing '!$H$87:$K$87</c:f>
              <c:numCache>
                <c:formatCode>0%</c:formatCode>
                <c:ptCount val="4"/>
                <c:pt idx="0">
                  <c:v>0.43</c:v>
                </c:pt>
                <c:pt idx="1">
                  <c:v>0.13</c:v>
                </c:pt>
                <c:pt idx="2">
                  <c:v>0.28999999999999998</c:v>
                </c:pt>
                <c:pt idx="3">
                  <c:v>0.15</c:v>
                </c:pt>
              </c:numCache>
            </c:numRef>
          </c:val>
          <c:extLst xmlns:c16r2="http://schemas.microsoft.com/office/drawing/2015/06/chart">
            <c:ext xmlns:c16="http://schemas.microsoft.com/office/drawing/2014/chart" uri="{C3380CC4-5D6E-409C-BE32-E72D297353CC}">
              <c16:uniqueId val="{00000000-C7C2-4D2A-960C-A7D995A1BD44}"/>
            </c:ext>
          </c:extLst>
        </c:ser>
        <c:dLbls>
          <c:showLegendKey val="0"/>
          <c:showVal val="0"/>
          <c:showCatName val="0"/>
          <c:showSerName val="0"/>
          <c:showPercent val="0"/>
          <c:showBubbleSize val="0"/>
        </c:dLbls>
        <c:gapWidth val="219"/>
        <c:overlap val="-27"/>
        <c:axId val="303993120"/>
        <c:axId val="303993512"/>
      </c:barChart>
      <c:catAx>
        <c:axId val="3039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3993512"/>
        <c:crosses val="autoZero"/>
        <c:auto val="1"/>
        <c:lblAlgn val="ctr"/>
        <c:lblOffset val="100"/>
        <c:noMultiLvlLbl val="0"/>
      </c:catAx>
      <c:valAx>
        <c:axId val="3039935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399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[2017 10 16   Assurance Visit Data all charts by percentages MASTER.xlsx]Airwave !Regular Airwave Test</c:name>
    <c:fmtId val="1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3200" dirty="0"/>
              <a:t>AIRWAVE</a:t>
            </a:r>
            <a:r>
              <a:rPr lang="en-GB" sz="3200" baseline="0" dirty="0"/>
              <a:t> Test</a:t>
            </a:r>
            <a:endParaRPr lang="en-GB" sz="3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00B050"/>
          </a:solidFill>
          <a:ln>
            <a:noFill/>
          </a:ln>
          <a:effectLst/>
        </c:spPr>
        <c:marker>
          <c:symbol val="none"/>
        </c:marker>
      </c:pivotFmt>
      <c:pivotFmt>
        <c:idx val="1"/>
        <c:spPr>
          <a:solidFill>
            <a:srgbClr val="FF0000"/>
          </a:solidFill>
          <a:ln>
            <a:noFill/>
          </a:ln>
          <a:effectLst/>
        </c:spPr>
        <c:marker>
          <c:symbol val="none"/>
        </c:marker>
      </c:pivotFmt>
      <c:pivotFmt>
        <c:idx val="2"/>
        <c:spPr>
          <a:solidFill>
            <a:srgbClr val="0070C0"/>
          </a:solidFill>
          <a:ln>
            <a:noFill/>
          </a:ln>
          <a:effectLst/>
        </c:spPr>
        <c:marker>
          <c:symbol val="none"/>
        </c:marker>
      </c:pivotFmt>
      <c:pivotFmt>
        <c:idx val="3"/>
        <c:spPr>
          <a:solidFill>
            <a:srgbClr val="00B050"/>
          </a:solidFill>
          <a:ln>
            <a:noFill/>
          </a:ln>
          <a:effectLst/>
        </c:spPr>
        <c:marker>
          <c:symbol val="none"/>
        </c:marker>
      </c:pivotFmt>
      <c:pivotFmt>
        <c:idx val="4"/>
        <c:spPr>
          <a:solidFill>
            <a:srgbClr val="FF0000"/>
          </a:solidFill>
          <a:ln>
            <a:noFill/>
          </a:ln>
          <a:effectLst/>
        </c:spPr>
        <c:marker>
          <c:symbol val="none"/>
        </c:marker>
      </c:pivotFmt>
      <c:pivotFmt>
        <c:idx val="5"/>
        <c:spPr>
          <a:solidFill>
            <a:srgbClr val="0070C0"/>
          </a:solidFill>
          <a:ln>
            <a:noFill/>
          </a:ln>
          <a:effectLst/>
        </c:spPr>
        <c:marker>
          <c:symbol val="none"/>
        </c:marker>
      </c:pivotFmt>
      <c:pivotFmt>
        <c:idx val="6"/>
        <c:spPr>
          <a:solidFill>
            <a:srgbClr val="00B050"/>
          </a:solidFill>
          <a:ln>
            <a:noFill/>
          </a:ln>
          <a:effectLst/>
        </c:spPr>
        <c:marker>
          <c:symbol val="none"/>
        </c:marker>
      </c:pivotFmt>
      <c:pivotFmt>
        <c:idx val="7"/>
        <c:spPr>
          <a:solidFill>
            <a:srgbClr val="FF0000"/>
          </a:solidFill>
          <a:ln>
            <a:noFill/>
          </a:ln>
          <a:effectLst/>
        </c:spPr>
        <c:marker>
          <c:symbol val="none"/>
        </c:marker>
      </c:pivotFmt>
      <c:pivotFmt>
        <c:idx val="8"/>
        <c:spPr>
          <a:solidFill>
            <a:srgbClr val="0070C0"/>
          </a:solidFill>
          <a:ln>
            <a:noFill/>
          </a:ln>
          <a:effectLst/>
        </c:spPr>
        <c:marker>
          <c:symbol val="none"/>
        </c:marker>
      </c:pivotFmt>
    </c:pivotFmts>
    <c:plotArea>
      <c:layout/>
      <c:barChart>
        <c:barDir val="col"/>
        <c:grouping val="clustered"/>
        <c:varyColors val="0"/>
        <c:ser>
          <c:idx val="0"/>
          <c:order val="0"/>
          <c:tx>
            <c:strRef>
              <c:f>'Airwave '!$B$13:$B$14</c:f>
              <c:strCache>
                <c:ptCount val="1"/>
                <c:pt idx="0">
                  <c:v>Ambulance </c:v>
                </c:pt>
              </c:strCache>
            </c:strRef>
          </c:tx>
          <c:spPr>
            <a:solidFill>
              <a:srgbClr val="00B050"/>
            </a:solidFill>
            <a:ln>
              <a:noFill/>
            </a:ln>
            <a:effectLst/>
          </c:spPr>
          <c:invertIfNegative val="0"/>
          <c:cat>
            <c:strRef>
              <c:f>'Airwave '!$A$15:$A$19</c:f>
              <c:strCache>
                <c:ptCount val="4"/>
                <c:pt idx="0">
                  <c:v>Yes in full</c:v>
                </c:pt>
                <c:pt idx="1">
                  <c:v>Control room only</c:v>
                </c:pt>
                <c:pt idx="2">
                  <c:v>No</c:v>
                </c:pt>
                <c:pt idx="3">
                  <c:v>No Evidence </c:v>
                </c:pt>
              </c:strCache>
            </c:strRef>
          </c:cat>
          <c:val>
            <c:numRef>
              <c:f>'Airwave '!$B$15:$B$19</c:f>
              <c:numCache>
                <c:formatCode>0%</c:formatCode>
                <c:ptCount val="4"/>
                <c:pt idx="0">
                  <c:v>0.63636363636363635</c:v>
                </c:pt>
                <c:pt idx="1">
                  <c:v>0.27272727272727271</c:v>
                </c:pt>
                <c:pt idx="2">
                  <c:v>9.0909090909090912E-2</c:v>
                </c:pt>
                <c:pt idx="3">
                  <c:v>0</c:v>
                </c:pt>
              </c:numCache>
            </c:numRef>
          </c:val>
          <c:extLst xmlns:c16r2="http://schemas.microsoft.com/office/drawing/2015/06/chart">
            <c:ext xmlns:c16="http://schemas.microsoft.com/office/drawing/2014/chart" uri="{C3380CC4-5D6E-409C-BE32-E72D297353CC}">
              <c16:uniqueId val="{00000000-AD3B-45B4-B50E-3B3F6A6046FC}"/>
            </c:ext>
          </c:extLst>
        </c:ser>
        <c:ser>
          <c:idx val="1"/>
          <c:order val="1"/>
          <c:tx>
            <c:strRef>
              <c:f>'Airwave '!$C$13:$C$14</c:f>
              <c:strCache>
                <c:ptCount val="1"/>
                <c:pt idx="0">
                  <c:v>Fire </c:v>
                </c:pt>
              </c:strCache>
            </c:strRef>
          </c:tx>
          <c:spPr>
            <a:solidFill>
              <a:srgbClr val="FF0000"/>
            </a:solidFill>
            <a:ln>
              <a:noFill/>
            </a:ln>
            <a:effectLst/>
          </c:spPr>
          <c:invertIfNegative val="0"/>
          <c:cat>
            <c:strRef>
              <c:f>'Airwave '!$A$15:$A$19</c:f>
              <c:strCache>
                <c:ptCount val="4"/>
                <c:pt idx="0">
                  <c:v>Yes in full</c:v>
                </c:pt>
                <c:pt idx="1">
                  <c:v>Control room only</c:v>
                </c:pt>
                <c:pt idx="2">
                  <c:v>No</c:v>
                </c:pt>
                <c:pt idx="3">
                  <c:v>No Evidence </c:v>
                </c:pt>
              </c:strCache>
            </c:strRef>
          </c:cat>
          <c:val>
            <c:numRef>
              <c:f>'Airwave '!$C$15:$C$19</c:f>
              <c:numCache>
                <c:formatCode>0%</c:formatCode>
                <c:ptCount val="4"/>
                <c:pt idx="0">
                  <c:v>0.48888888888888887</c:v>
                </c:pt>
                <c:pt idx="1">
                  <c:v>0.31111111111111112</c:v>
                </c:pt>
                <c:pt idx="2">
                  <c:v>0.13333333333333333</c:v>
                </c:pt>
                <c:pt idx="3">
                  <c:v>6.6666666666666666E-2</c:v>
                </c:pt>
              </c:numCache>
            </c:numRef>
          </c:val>
          <c:extLst xmlns:c16r2="http://schemas.microsoft.com/office/drawing/2015/06/chart">
            <c:ext xmlns:c16="http://schemas.microsoft.com/office/drawing/2014/chart" uri="{C3380CC4-5D6E-409C-BE32-E72D297353CC}">
              <c16:uniqueId val="{00000001-AD3B-45B4-B50E-3B3F6A6046FC}"/>
            </c:ext>
          </c:extLst>
        </c:ser>
        <c:ser>
          <c:idx val="2"/>
          <c:order val="2"/>
          <c:tx>
            <c:strRef>
              <c:f>'Airwave '!$D$13:$D$14</c:f>
              <c:strCache>
                <c:ptCount val="1"/>
                <c:pt idx="0">
                  <c:v>Police </c:v>
                </c:pt>
              </c:strCache>
            </c:strRef>
          </c:tx>
          <c:spPr>
            <a:solidFill>
              <a:srgbClr val="0070C0"/>
            </a:solidFill>
            <a:ln>
              <a:noFill/>
            </a:ln>
            <a:effectLst/>
          </c:spPr>
          <c:invertIfNegative val="0"/>
          <c:cat>
            <c:strRef>
              <c:f>'Airwave '!$A$15:$A$19</c:f>
              <c:strCache>
                <c:ptCount val="4"/>
                <c:pt idx="0">
                  <c:v>Yes in full</c:v>
                </c:pt>
                <c:pt idx="1">
                  <c:v>Control room only</c:v>
                </c:pt>
                <c:pt idx="2">
                  <c:v>No</c:v>
                </c:pt>
                <c:pt idx="3">
                  <c:v>No Evidence </c:v>
                </c:pt>
              </c:strCache>
            </c:strRef>
          </c:cat>
          <c:val>
            <c:numRef>
              <c:f>'Airwave '!$D$15:$D$19</c:f>
              <c:numCache>
                <c:formatCode>0%</c:formatCode>
                <c:ptCount val="4"/>
                <c:pt idx="0">
                  <c:v>0.44444444444444442</c:v>
                </c:pt>
                <c:pt idx="1">
                  <c:v>0.30555555555555558</c:v>
                </c:pt>
                <c:pt idx="2">
                  <c:v>0.22222222222222221</c:v>
                </c:pt>
                <c:pt idx="3">
                  <c:v>2.7777777777777776E-2</c:v>
                </c:pt>
              </c:numCache>
            </c:numRef>
          </c:val>
          <c:extLst xmlns:c16r2="http://schemas.microsoft.com/office/drawing/2015/06/chart">
            <c:ext xmlns:c16="http://schemas.microsoft.com/office/drawing/2014/chart" uri="{C3380CC4-5D6E-409C-BE32-E72D297353CC}">
              <c16:uniqueId val="{00000002-AD3B-45B4-B50E-3B3F6A6046FC}"/>
            </c:ext>
          </c:extLst>
        </c:ser>
        <c:dLbls>
          <c:showLegendKey val="0"/>
          <c:showVal val="0"/>
          <c:showCatName val="0"/>
          <c:showSerName val="0"/>
          <c:showPercent val="0"/>
          <c:showBubbleSize val="0"/>
        </c:dLbls>
        <c:gapWidth val="219"/>
        <c:overlap val="-27"/>
        <c:axId val="298464256"/>
        <c:axId val="298464648"/>
      </c:barChart>
      <c:catAx>
        <c:axId val="29846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8464648"/>
        <c:crosses val="autoZero"/>
        <c:auto val="1"/>
        <c:lblAlgn val="ctr"/>
        <c:lblOffset val="100"/>
        <c:noMultiLvlLbl val="0"/>
      </c:catAx>
      <c:valAx>
        <c:axId val="2984646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84642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0212B-16E7-4305-948C-6DB0408B8D56}" type="datetimeFigureOut">
              <a:rPr lang="en-GB" smtClean="0"/>
              <a:t>27/09/2018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0D07B-9573-453E-8E19-75423ECD7C67}" type="slidenum">
              <a:rPr lang="en-GB" smtClean="0"/>
              <a:t>‹#›</a:t>
            </a:fld>
            <a:endParaRPr lang="en-GB"/>
          </a:p>
        </p:txBody>
      </p:sp>
    </p:spTree>
    <p:extLst>
      <p:ext uri="{BB962C8B-B14F-4D97-AF65-F5344CB8AC3E}">
        <p14:creationId xmlns:p14="http://schemas.microsoft.com/office/powerpoint/2010/main" val="54787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756A3-C403-4E4F-B59A-B85B6D97CA5C}"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96267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Published to who?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34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52475"/>
            <a:ext cx="6672263" cy="3754438"/>
          </a:xfrm>
        </p:spPr>
      </p:sp>
      <p:sp>
        <p:nvSpPr>
          <p:cNvPr id="3" name="Notes Placeholder 2"/>
          <p:cNvSpPr>
            <a:spLocks noGrp="1"/>
          </p:cNvSpPr>
          <p:nvPr>
            <p:ph type="body" idx="1"/>
          </p:nvPr>
        </p:nvSpPr>
        <p:spPr/>
        <p:txBody>
          <a:bodyPr/>
          <a:lstStyle/>
          <a:p>
            <a:r>
              <a:rPr lang="en-GB"/>
              <a:t>Full report</a:t>
            </a:r>
            <a:r>
              <a:rPr lang="en-GB" baseline="0"/>
              <a:t> on the website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756A3-C403-4E4F-B59A-B85B6D97CA5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34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2995A-5FFD-4484-9AA0-6E209DFD0B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59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756A3-C403-4E4F-B59A-B85B6D97CA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64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A7007-A200-4625-857B-C1B607EDAC3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225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79153-886F-4F7D-BF3C-51286DF8F94F}"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78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Joint</a:t>
            </a:r>
            <a:r>
              <a:rPr lang="en-GB" baseline="0" dirty="0"/>
              <a:t> Organisational Learning</a:t>
            </a:r>
          </a:p>
          <a:p>
            <a:pPr marL="171450" indent="-171450">
              <a:buFont typeface="Arial" panose="020B0604020202020204" pitchFamily="34" charset="0"/>
              <a:buChar char="•"/>
            </a:pPr>
            <a:r>
              <a:rPr lang="en-GB" baseline="0" dirty="0"/>
              <a:t>This slide provides a useful over view of the obligations under the Civil Contingencies Act (2004) for responder agencies to not only learn and implement their own lessons but to share these lessons appropriately in order for others to learn. </a:t>
            </a:r>
          </a:p>
          <a:p>
            <a:pPr marL="171450" indent="-171450">
              <a:buFont typeface="Arial" panose="020B0604020202020204" pitchFamily="34" charset="0"/>
              <a:buChar char="•"/>
            </a:pPr>
            <a:r>
              <a:rPr lang="en-GB" baseline="0" dirty="0"/>
              <a:t>Emphasis is made on lessons shared that they should focus on the “what” and the “why” rather than “who”. All lessons submitted on JOL Online should focus on the route cause of the lesson rather than who was potentially at fault. </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sz="1200" b="0" i="1" kern="1200" dirty="0">
                <a:solidFill>
                  <a:schemeClr val="tx1"/>
                </a:solidFill>
                <a:effectLst/>
                <a:latin typeface="+mn-lt"/>
                <a:ea typeface="+mn-ea"/>
                <a:cs typeface="+mn-cs"/>
              </a:rPr>
              <a:t>Local resilience forums</a:t>
            </a:r>
            <a:r>
              <a:rPr lang="en-GB" sz="1200" b="0" kern="1200" dirty="0">
                <a:solidFill>
                  <a:schemeClr val="tx1"/>
                </a:solidFill>
                <a:effectLst/>
                <a:latin typeface="+mn-lt"/>
                <a:ea typeface="+mn-ea"/>
                <a:cs typeface="+mn-cs"/>
              </a:rPr>
              <a:t> ( LRFs ) are multi-agency partnerships made up of representatives from </a:t>
            </a:r>
            <a:r>
              <a:rPr lang="en-GB" sz="1200" b="0" i="1" kern="1200" dirty="0">
                <a:solidFill>
                  <a:schemeClr val="tx1"/>
                </a:solidFill>
                <a:effectLst/>
                <a:latin typeface="+mn-lt"/>
                <a:ea typeface="+mn-ea"/>
                <a:cs typeface="+mn-cs"/>
              </a:rPr>
              <a:t>local</a:t>
            </a:r>
            <a:r>
              <a:rPr lang="en-GB" sz="1200" b="0" kern="1200" dirty="0">
                <a:solidFill>
                  <a:schemeClr val="tx1"/>
                </a:solidFill>
                <a:effectLst/>
                <a:latin typeface="+mn-lt"/>
                <a:ea typeface="+mn-ea"/>
                <a:cs typeface="+mn-cs"/>
              </a:rPr>
              <a:t> public services, including the emergency services, </a:t>
            </a:r>
            <a:r>
              <a:rPr lang="en-GB" sz="1200" b="0" i="1" kern="1200" dirty="0">
                <a:solidFill>
                  <a:schemeClr val="tx1"/>
                </a:solidFill>
                <a:effectLst/>
                <a:latin typeface="+mn-lt"/>
                <a:ea typeface="+mn-ea"/>
                <a:cs typeface="+mn-cs"/>
              </a:rPr>
              <a:t>local</a:t>
            </a:r>
            <a:r>
              <a:rPr lang="en-GB" sz="1200" b="0" kern="1200" dirty="0">
                <a:solidFill>
                  <a:schemeClr val="tx1"/>
                </a:solidFill>
                <a:effectLst/>
                <a:latin typeface="+mn-lt"/>
                <a:ea typeface="+mn-ea"/>
                <a:cs typeface="+mn-cs"/>
              </a:rPr>
              <a:t> authorities, the NHS, the Environment Agency and others. These agencies are known as Category 1 Responders, as defined by the Civil Contingencies Act 2004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A7007-A200-4625-857B-C1B607EDAC3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784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UK Government is committed to improving our resilience and response arrangements and learning lessons form past events. JESIP and JOL Online has provided a</a:t>
            </a:r>
            <a:r>
              <a:rPr lang="en-GB" baseline="0" dirty="0"/>
              <a:t> response</a:t>
            </a:r>
            <a:r>
              <a:rPr lang="en-GB" dirty="0"/>
              <a:t> to the first question “How do we learn lessons” in providing a national process for how we identify</a:t>
            </a:r>
            <a:r>
              <a:rPr lang="en-GB" baseline="0" dirty="0"/>
              <a:t> </a:t>
            </a:r>
            <a:r>
              <a:rPr lang="en-GB" dirty="0"/>
              <a:t>lessons, capture, record and share with partner agencies across the UK.</a:t>
            </a:r>
          </a:p>
          <a:p>
            <a:endParaRPr lang="en-GB" dirty="0"/>
          </a:p>
          <a:p>
            <a:r>
              <a:rPr lang="en-GB" dirty="0"/>
              <a:t>Are we actually learning lessons is a challenging question, as this question tends to appear post event where through any debrief or inquiry, the question is asked “has this happened before, if so what did we do about it”</a:t>
            </a:r>
          </a:p>
          <a:p>
            <a:endParaRPr lang="en-GB" dirty="0"/>
          </a:p>
          <a:p>
            <a:r>
              <a:rPr lang="en-GB" dirty="0"/>
              <a:t>On this note JOL has impacted on many national response arrangements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489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JOL – Joint</a:t>
            </a:r>
            <a:r>
              <a:rPr lang="en-GB" sz="1200" kern="1200" baseline="0" dirty="0">
                <a:solidFill>
                  <a:schemeClr val="tx1"/>
                </a:solidFill>
                <a:effectLst/>
                <a:latin typeface="+mn-lt"/>
                <a:ea typeface="+mn-ea"/>
                <a:cs typeface="+mn-cs"/>
              </a:rPr>
              <a:t> Organisational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GCHQ -Government Communications Headquarters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FOI – Freedom of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GDPR - General Data Protection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ResilienceDirect is a web-based service built on a proven resilient and secure platform.</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ResilienceDirect is a service built for the </a:t>
            </a:r>
            <a:r>
              <a:rPr lang="en-GB" sz="1200" b="0" i="1" kern="1200" dirty="0">
                <a:solidFill>
                  <a:schemeClr val="tx1"/>
                </a:solidFill>
                <a:effectLst/>
                <a:latin typeface="+mn-lt"/>
                <a:ea typeface="+mn-ea"/>
                <a:cs typeface="+mn-cs"/>
              </a:rPr>
              <a:t>Resilience</a:t>
            </a:r>
            <a:r>
              <a:rPr lang="en-GB" sz="1200" b="0" kern="1200" dirty="0">
                <a:solidFill>
                  <a:schemeClr val="tx1"/>
                </a:solidFill>
                <a:effectLst/>
                <a:latin typeface="+mn-lt"/>
                <a:ea typeface="+mn-ea"/>
                <a:cs typeface="+mn-cs"/>
              </a:rPr>
              <a:t> Community, by the </a:t>
            </a:r>
            <a:r>
              <a:rPr lang="en-GB" sz="1200" b="0" i="1" kern="1200" dirty="0">
                <a:solidFill>
                  <a:schemeClr val="tx1"/>
                </a:solidFill>
                <a:effectLst/>
                <a:latin typeface="+mn-lt"/>
                <a:ea typeface="+mn-ea"/>
                <a:cs typeface="+mn-cs"/>
              </a:rPr>
              <a:t>Resilience</a:t>
            </a:r>
            <a:r>
              <a:rPr lang="en-GB" sz="1200" b="0" kern="1200" dirty="0">
                <a:solidFill>
                  <a:schemeClr val="tx1"/>
                </a:solidFill>
                <a:effectLst/>
                <a:latin typeface="+mn-lt"/>
                <a:ea typeface="+mn-ea"/>
                <a:cs typeface="+mn-cs"/>
              </a:rPr>
              <a:t> Community. Providing a secure platform for sharing information that supports effective multi-agency working and offers a greater sense of shared situational awareness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10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flow,</a:t>
            </a:r>
            <a:r>
              <a:rPr lang="en-GB" baseline="0" dirty="0"/>
              <a:t> Generic (all) RD users and JOL </a:t>
            </a:r>
            <a:r>
              <a:rPr lang="en-GB" baseline="0" dirty="0" err="1"/>
              <a:t>Spocs</a:t>
            </a:r>
            <a:endParaRPr lang="en-GB" baseline="0" dirty="0"/>
          </a:p>
          <a:p>
            <a:pPr marL="171450" indent="-171450">
              <a:buFont typeface="Arial" panose="020B0604020202020204" pitchFamily="34" charset="0"/>
              <a:buChar char="•"/>
            </a:pPr>
            <a:r>
              <a:rPr lang="en-GB" baseline="0" dirty="0"/>
              <a:t>This slide shows the information flow from both JOL Single Points of Contact as well as all other RD users. </a:t>
            </a:r>
          </a:p>
          <a:p>
            <a:pPr marL="171450" indent="-171450">
              <a:buFont typeface="Arial" panose="020B0604020202020204" pitchFamily="34" charset="0"/>
              <a:buChar char="•"/>
            </a:pPr>
            <a:r>
              <a:rPr lang="en-GB" baseline="0" dirty="0"/>
              <a:t>Point of note. This system allows all RD account holders share lessons and notable practice. </a:t>
            </a:r>
            <a:r>
              <a:rPr lang="en-GB" b="1" baseline="0" dirty="0"/>
              <a:t>All Category 1 and 2 responders, the military and the voluntary sector. This message should be pushed out through LRF’s </a:t>
            </a:r>
          </a:p>
          <a:p>
            <a:pPr marL="171450" indent="-171450">
              <a:buFont typeface="Arial" panose="020B0604020202020204" pitchFamily="34" charset="0"/>
              <a:buChar char="•"/>
            </a:pPr>
            <a:r>
              <a:rPr lang="en-GB" b="0" baseline="0" dirty="0"/>
              <a:t>The flow of information from users goes to the moderation secretariat. All lessons are moderated and impact assessed. If a lesson is deemed, through cross sector discussion, to be of a high impact or experienced frequently it will be escalated to the Interoperability board. (for further information on the interoperability board and its representatives visit the JESIP website)</a:t>
            </a:r>
          </a:p>
          <a:p>
            <a:pPr marL="171450" indent="-171450">
              <a:buFont typeface="Arial" panose="020B0604020202020204" pitchFamily="34" charset="0"/>
              <a:buChar char="•"/>
            </a:pPr>
            <a:r>
              <a:rPr lang="en-GB" b="0" baseline="0" dirty="0"/>
              <a:t>Other lessons, not escalated and is of value to other organisations will be moderated to ensure that the lesson or notable practice is clear and then published on to Resilience Direct. </a:t>
            </a:r>
          </a:p>
          <a:p>
            <a:pPr marL="171450" indent="-171450">
              <a:buFont typeface="Arial" panose="020B0604020202020204" pitchFamily="34" charset="0"/>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A7007-A200-4625-857B-C1B607EDAC3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38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Official / 15 minutes / question</a:t>
            </a:r>
            <a:r>
              <a:rPr lang="en-GB" baseline="0" dirty="0"/>
              <a:t> policy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166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(Lead Government Department for National risks as well as local Polices, Plans and Procedures)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716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67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ResilienceDirect is a web-based service built on a proven resilient and secure platform.</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ResilienceDirect is a service built for the </a:t>
            </a:r>
            <a:r>
              <a:rPr lang="en-GB" sz="1200" b="0" i="1" kern="1200" dirty="0">
                <a:solidFill>
                  <a:schemeClr val="tx1"/>
                </a:solidFill>
                <a:effectLst/>
                <a:latin typeface="+mn-lt"/>
                <a:ea typeface="+mn-ea"/>
                <a:cs typeface="+mn-cs"/>
              </a:rPr>
              <a:t>Resilience</a:t>
            </a:r>
            <a:r>
              <a:rPr lang="en-GB" sz="1200" b="0" kern="1200" dirty="0">
                <a:solidFill>
                  <a:schemeClr val="tx1"/>
                </a:solidFill>
                <a:effectLst/>
                <a:latin typeface="+mn-lt"/>
                <a:ea typeface="+mn-ea"/>
                <a:cs typeface="+mn-cs"/>
              </a:rPr>
              <a:t> Community, by the </a:t>
            </a:r>
            <a:r>
              <a:rPr lang="en-GB" sz="1200" b="0" i="1" kern="1200" dirty="0">
                <a:solidFill>
                  <a:schemeClr val="tx1"/>
                </a:solidFill>
                <a:effectLst/>
                <a:latin typeface="+mn-lt"/>
                <a:ea typeface="+mn-ea"/>
                <a:cs typeface="+mn-cs"/>
              </a:rPr>
              <a:t>Resilience</a:t>
            </a:r>
            <a:r>
              <a:rPr lang="en-GB" sz="1200" b="0" kern="1200" dirty="0">
                <a:solidFill>
                  <a:schemeClr val="tx1"/>
                </a:solidFill>
                <a:effectLst/>
                <a:latin typeface="+mn-lt"/>
                <a:ea typeface="+mn-ea"/>
                <a:cs typeface="+mn-cs"/>
              </a:rPr>
              <a:t> Community. Providing a secure platform for sharing information that supports effective multi-agency working and offers a greater sense of shared situational awareness</a:t>
            </a:r>
          </a:p>
          <a:p>
            <a:endParaRPr lang="en-GB" sz="1200" b="0" kern="1200" dirty="0">
              <a:solidFill>
                <a:schemeClr val="tx1"/>
              </a:solidFill>
              <a:effectLst/>
              <a:latin typeface="+mn-lt"/>
              <a:ea typeface="+mn-ea"/>
              <a:cs typeface="+mn-cs"/>
            </a:endParaRPr>
          </a:p>
          <a:p>
            <a:pPr algn="ctr">
              <a:lnSpc>
                <a:spcPct val="107000"/>
              </a:lnSpc>
              <a:spcBef>
                <a:spcPts val="1200"/>
              </a:spcBef>
              <a:spcAft>
                <a:spcPts val="0"/>
              </a:spcAft>
            </a:pPr>
            <a:r>
              <a:rPr lang="en-GB" sz="2000" b="1" kern="0"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JESIP Roles and Responsibilities</a:t>
            </a:r>
            <a:endParaRPr lang="en-GB" sz="1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To assist with the embedding of JESIP by services locally, it is imperative that services have and maintain the key roles that have direct responsibility for the oversight, delivery and embedding of all JESIP activities locally. The JESIP roles are: </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Strategic Lead </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Training Lead </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JOL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SPoC</a:t>
            </a:r>
            <a:r>
              <a:rPr lang="en-GB" sz="1200" dirty="0">
                <a:effectLst/>
                <a:latin typeface="Calibri" panose="020F0502020204030204" pitchFamily="34" charset="0"/>
                <a:ea typeface="Calibri" panose="020F0502020204030204" pitchFamily="34" charset="0"/>
                <a:cs typeface="Times New Roman" panose="02020603050405020304" pitchFamily="18" charset="0"/>
              </a:rPr>
              <a:t>(s) </a:t>
            </a:r>
          </a:p>
          <a:p>
            <a:pPr>
              <a:spcAft>
                <a:spcPts val="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Whilst these roles have been in place since the early part of the programme, their existence has been ad hoc and services sometimes do not fill all roles or failure to inform the JESIP team when one becomes vacant.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Bef>
                <a:spcPts val="200"/>
              </a:spcBef>
              <a:spcAft>
                <a:spcPts val="0"/>
              </a:spcAft>
            </a:pPr>
            <a:r>
              <a:rPr lang="en-GB" sz="1600" b="1"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Roles &amp; Responsibilities of JESIP Strategic Leads</a:t>
            </a:r>
            <a:endParaRPr lang="en-GB" sz="14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JESIP strategic leads form a consistent national network across all emergency services and a link from the local level to the national JESIP governance arrangements.  For their service, strategic leads must: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an appropriate level of delegated authority to make strategic level decisions with regards interoperability on behalf of their organisation.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responsibility for implementation and embedding JESIP within their service ensuring JESIP principles are taught on initial training, promotion and via a robust Continuous Professional Development pathway for all staff;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responsibility for providing clear lines of evidence supporting compliance with JESIP, where requested, during any JESIP review or assurance process;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responsibility for ensuring the recording and reporting of interoperability lessons identified through doctrinal reviews, training, testing &amp; exercising and incidents (via JOL Online); and,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a strategic point of contact with accountability for delivery and implementation of recommendations from Joint Organisational Learning.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200"/>
              </a:spcBef>
              <a:spcAft>
                <a:spcPts val="0"/>
              </a:spcAft>
            </a:pPr>
            <a:r>
              <a:rPr lang="en-GB" sz="1400" b="1"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4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4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0"/>
              </a:spcAft>
            </a:pPr>
            <a:r>
              <a:rPr lang="en-GB" sz="1600" b="1"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Roles &amp; Responsibilities of JESIP Training Leads</a:t>
            </a:r>
            <a:endParaRPr lang="en-GB" sz="14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JESIP training leads should have responsibility for leading on the delivery of training throughout the organisation and in partnership with other emergency responders. The JESIP training lead must: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Have an appropriate level of delegated authority to ensure that specific JESIP training courses are annually written into services’ locally mandated L&amp;D strategy and training delivery plans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Maintain records of commander attendance at multi-agency training courses that deliver JESIP learning outcomes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Provide records of commander attendance at multi-agency training courses and present them to the Interoperability Board quarterly  (replace quarterly with when requested)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Maintain and provide records of commanders attending multi-agency exercises and present them to the Interoperability Board quarterly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Have a formal agreement in place for their multi-agency debriefing process and identification and sharing of lessons onto JOL Online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Work with internal departments and partner agencies to ensure that all services develop a formal, written multi-agency agreement for Joint Organisational Learning (e.g. a Memorandum of Understanding) agreed locally and signed off by their respective Local Resilience Forum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Be responsible for the implementation of recommendations from Joint Organisational learning in a training and exercise environment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200"/>
              </a:spcBef>
              <a:spcAft>
                <a:spcPts val="0"/>
              </a:spcAft>
            </a:pPr>
            <a:r>
              <a:rPr lang="en-GB" sz="1600" b="1"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Roles &amp; Responsibilities of JESIP JOL </a:t>
            </a:r>
            <a:r>
              <a:rPr lang="en-GB" sz="1600" b="1" dirty="0" err="1">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SPoC</a:t>
            </a:r>
            <a:endParaRPr lang="en-GB" sz="14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JESIP JOL </a:t>
            </a:r>
            <a:r>
              <a:rPr lang="en-GB" sz="1200" dirty="0" err="1">
                <a:effectLst/>
                <a:latin typeface="Calibri" panose="020F0502020204030204" pitchFamily="34" charset="0"/>
                <a:ea typeface="Calibri" panose="020F0502020204030204" pitchFamily="34" charset="0"/>
                <a:cs typeface="Calibri" panose="020F0502020204030204" pitchFamily="34" charset="0"/>
              </a:rPr>
              <a:t>SPoC</a:t>
            </a:r>
            <a:r>
              <a:rPr lang="en-GB" sz="1200" dirty="0">
                <a:effectLst/>
                <a:latin typeface="Calibri" panose="020F0502020204030204" pitchFamily="34" charset="0"/>
                <a:ea typeface="Calibri" panose="020F0502020204030204" pitchFamily="34" charset="0"/>
                <a:cs typeface="Calibri" panose="020F0502020204030204" pitchFamily="34" charset="0"/>
              </a:rPr>
              <a:t>(s) should be in a role within their organisation or LRF that has responsibility for capturing lessons from single service or multi-agency debriefs from incidents, exercises and training.  The JESIP JOL </a:t>
            </a:r>
            <a:r>
              <a:rPr lang="en-GB" sz="1200" dirty="0" err="1">
                <a:effectLst/>
                <a:latin typeface="Calibri" panose="020F0502020204030204" pitchFamily="34" charset="0"/>
                <a:ea typeface="Calibri" panose="020F0502020204030204" pitchFamily="34" charset="0"/>
                <a:cs typeface="Calibri" panose="020F0502020204030204" pitchFamily="34" charset="0"/>
              </a:rPr>
              <a:t>SPoC</a:t>
            </a:r>
            <a:r>
              <a:rPr lang="en-GB" sz="1200" dirty="0">
                <a:effectLst/>
                <a:latin typeface="Calibri" panose="020F0502020204030204" pitchFamily="34" charset="0"/>
                <a:ea typeface="Calibri" panose="020F0502020204030204" pitchFamily="34" charset="0"/>
                <a:cs typeface="Calibri" panose="020F0502020204030204" pitchFamily="34" charset="0"/>
              </a:rPr>
              <a:t>(s) should: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Have responsibility for managing their organisations generic JOL mailbox.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Have an awareness and understanding of the </a:t>
            </a:r>
            <a:r>
              <a:rPr lang="en-GB" sz="1200" u="sng" dirty="0">
                <a:effectLst/>
                <a:latin typeface="Calibri" panose="020F0502020204030204" pitchFamily="34" charset="0"/>
                <a:ea typeface="Calibri" panose="020F0502020204030204" pitchFamily="34" charset="0"/>
                <a:cs typeface="Calibri" panose="020F0502020204030204" pitchFamily="34" charset="0"/>
              </a:rPr>
              <a:t>Joint Doctrine: The Interoperability Framework</a:t>
            </a:r>
            <a:r>
              <a:rPr lang="en-GB" sz="1200" dirty="0">
                <a:effectLst/>
                <a:latin typeface="Calibri" panose="020F0502020204030204" pitchFamily="34" charset="0"/>
                <a:ea typeface="Calibri" panose="020F0502020204030204" pitchFamily="34" charset="0"/>
                <a:cs typeface="Calibri" panose="020F0502020204030204" pitchFamily="34" charset="0"/>
              </a:rPr>
              <a:t> and be able to identify relevant lessons or notable practice from debriefs that fall within the scope of JOL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Have appropriate delegated authority and influence to ensure that where JOL Action Notes and other JOL information is communicated to organisations or LRFs then it can be effectively implemented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Have basic IT ability and confidence in using web based applications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Input Lessons Identified and Notable Practice on behalf of their organisation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Have access to Resilience Direct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Where any responder agency changes their JOL </a:t>
            </a:r>
            <a:r>
              <a:rPr lang="en-GB" sz="1200" dirty="0" err="1">
                <a:effectLst/>
                <a:latin typeface="Calibri" panose="020F0502020204030204" pitchFamily="34" charset="0"/>
                <a:ea typeface="Calibri" panose="020F0502020204030204" pitchFamily="34" charset="0"/>
                <a:cs typeface="Calibri" panose="020F0502020204030204" pitchFamily="34" charset="0"/>
              </a:rPr>
              <a:t>SPoC</a:t>
            </a:r>
            <a:r>
              <a:rPr lang="en-GB" sz="1200" dirty="0">
                <a:effectLst/>
                <a:latin typeface="Calibri" panose="020F0502020204030204" pitchFamily="34" charset="0"/>
                <a:ea typeface="Calibri" panose="020F0502020204030204" pitchFamily="34" charset="0"/>
                <a:cs typeface="Calibri" panose="020F0502020204030204" pitchFamily="34" charset="0"/>
              </a:rPr>
              <a:t>, they must inform the JOL coordinator with their contact details. This will ensure the contact database remains current.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012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JOPS – Joint Operating Principles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432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HMPPS – Her Majesty's Prison and Probation Service</a:t>
            </a:r>
          </a:p>
          <a:p>
            <a:endParaRPr lang="en-GB" dirty="0"/>
          </a:p>
          <a:p>
            <a:r>
              <a:rPr lang="en-GB" dirty="0"/>
              <a:t>CONTEST – The Governments </a:t>
            </a:r>
            <a:r>
              <a:rPr lang="en-GB" sz="1200" b="0" kern="1200" dirty="0">
                <a:solidFill>
                  <a:schemeClr val="tx1"/>
                </a:solidFill>
                <a:effectLst/>
                <a:latin typeface="+mn-lt"/>
                <a:ea typeface="+mn-ea"/>
                <a:cs typeface="+mn-cs"/>
              </a:rPr>
              <a:t>Counter-terrorism strategy (</a:t>
            </a:r>
            <a:r>
              <a:rPr lang="en-GB" sz="1200" b="0" i="1" kern="1200" dirty="0">
                <a:solidFill>
                  <a:schemeClr val="tx1"/>
                </a:solidFill>
                <a:effectLst/>
                <a:latin typeface="+mn-lt"/>
                <a:ea typeface="+mn-ea"/>
                <a:cs typeface="+mn-cs"/>
              </a:rPr>
              <a:t>CONTEST</a:t>
            </a:r>
            <a:r>
              <a:rPr lang="en-GB" sz="1200" b="0" kern="1200" dirty="0">
                <a:solidFill>
                  <a:schemeClr val="tx1"/>
                </a:solidFill>
                <a:effectLst/>
                <a:latin typeface="+mn-lt"/>
                <a:ea typeface="+mn-ea"/>
                <a:cs typeface="+mn-cs"/>
              </a:rPr>
              <a:t>) 2018. The aim of </a:t>
            </a:r>
            <a:r>
              <a:rPr lang="en-GB" sz="1200" b="0" i="1" kern="1200" dirty="0">
                <a:solidFill>
                  <a:schemeClr val="tx1"/>
                </a:solidFill>
                <a:effectLst/>
                <a:latin typeface="+mn-lt"/>
                <a:ea typeface="+mn-ea"/>
                <a:cs typeface="+mn-cs"/>
              </a:rPr>
              <a:t>CONTEST</a:t>
            </a:r>
            <a:r>
              <a:rPr lang="en-GB" sz="1200" b="0" kern="1200" dirty="0">
                <a:solidFill>
                  <a:schemeClr val="tx1"/>
                </a:solidFill>
                <a:effectLst/>
                <a:latin typeface="+mn-lt"/>
                <a:ea typeface="+mn-ea"/>
                <a:cs typeface="+mn-cs"/>
              </a:rPr>
              <a:t> is to reduce the risk to the UK and its citizens and interests overseas from terrorism, so that people can go about their lives freely and with confidence. The strategy runs across 4 key areas – </a:t>
            </a:r>
          </a:p>
          <a:p>
            <a:r>
              <a:rPr lang="en-GB" sz="1200" b="0" i="0" u="none" strike="noStrike" kern="1200" baseline="0" dirty="0">
                <a:solidFill>
                  <a:schemeClr val="tx1"/>
                </a:solidFill>
                <a:latin typeface="+mn-lt"/>
                <a:ea typeface="+mn-ea"/>
                <a:cs typeface="+mn-cs"/>
              </a:rPr>
              <a:t>Prevent </a:t>
            </a:r>
          </a:p>
          <a:p>
            <a:r>
              <a:rPr lang="en-GB" sz="1200" b="0" i="0" u="none" strike="noStrike" kern="1200" baseline="0" dirty="0">
                <a:solidFill>
                  <a:schemeClr val="tx1"/>
                </a:solidFill>
                <a:latin typeface="+mn-lt"/>
                <a:ea typeface="+mn-ea"/>
                <a:cs typeface="+mn-cs"/>
              </a:rPr>
              <a:t>Pursue </a:t>
            </a:r>
          </a:p>
          <a:p>
            <a:r>
              <a:rPr lang="en-GB" sz="1200" b="0" i="0" u="none" strike="noStrike" kern="1200" baseline="0" dirty="0">
                <a:solidFill>
                  <a:schemeClr val="tx1"/>
                </a:solidFill>
                <a:latin typeface="+mn-lt"/>
                <a:ea typeface="+mn-ea"/>
                <a:cs typeface="+mn-cs"/>
              </a:rPr>
              <a:t>Protect </a:t>
            </a:r>
          </a:p>
          <a:p>
            <a:r>
              <a:rPr lang="en-GB" sz="1200" b="1" i="0" u="none" strike="noStrike" kern="1200" baseline="0" dirty="0">
                <a:solidFill>
                  <a:schemeClr val="tx1"/>
                </a:solidFill>
                <a:latin typeface="+mn-lt"/>
                <a:ea typeface="+mn-ea"/>
                <a:cs typeface="+mn-cs"/>
              </a:rPr>
              <a:t>Prepare</a:t>
            </a:r>
            <a:r>
              <a:rPr lang="en-GB"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22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some examples of what we have done</a:t>
            </a:r>
          </a:p>
          <a:p>
            <a:endParaRPr lang="en-GB" dirty="0"/>
          </a:p>
          <a:p>
            <a:r>
              <a:rPr lang="en-GB" dirty="0"/>
              <a:t>Collaborated JOL and LD</a:t>
            </a:r>
          </a:p>
          <a:p>
            <a:r>
              <a:rPr lang="en-GB" dirty="0"/>
              <a:t>Added calendar</a:t>
            </a:r>
          </a:p>
          <a:p>
            <a:r>
              <a:rPr lang="en-GB" dirty="0"/>
              <a:t>Track lessons</a:t>
            </a:r>
          </a:p>
          <a:p>
            <a:r>
              <a:rPr lang="en-GB" dirty="0"/>
              <a:t>Search easier</a:t>
            </a:r>
          </a:p>
          <a:p>
            <a:r>
              <a:rPr lang="en-GB" dirty="0"/>
              <a:t>Add</a:t>
            </a:r>
            <a:r>
              <a:rPr lang="en-GB" baseline="0" dirty="0"/>
              <a:t> my likes</a:t>
            </a:r>
          </a:p>
          <a:p>
            <a:endParaRPr lang="en-GB" baseline="0" dirty="0"/>
          </a:p>
          <a:p>
            <a:r>
              <a:rPr lang="en-GB" baseline="0" dirty="0" err="1"/>
              <a:t>etc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4834E7-157C-41C7-B8F0-4658C82588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174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60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841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756A3-C403-4E4F-B59A-B85B6D97CA5C}"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99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Doctrine Training (including awareness for frontline)</a:t>
            </a:r>
            <a:r>
              <a:rPr lang="en-GB" baseline="0" dirty="0"/>
              <a:t> </a:t>
            </a:r>
            <a:r>
              <a:rPr lang="en-GB" dirty="0"/>
              <a:t>Exercising</a:t>
            </a:r>
            <a:r>
              <a:rPr lang="en-GB" baseline="0" dirty="0"/>
              <a:t> </a:t>
            </a:r>
            <a:r>
              <a:rPr lang="en-GB" dirty="0"/>
              <a:t>JOL. Black Box culture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64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52475"/>
            <a:ext cx="6672263" cy="3754438"/>
          </a:xfrm>
        </p:spPr>
      </p:sp>
      <p:sp>
        <p:nvSpPr>
          <p:cNvPr id="3" name="Notes Placeholder 2"/>
          <p:cNvSpPr>
            <a:spLocks noGrp="1"/>
          </p:cNvSpPr>
          <p:nvPr>
            <p:ph type="body" idx="1"/>
          </p:nvPr>
        </p:nvSpPr>
        <p:spPr/>
        <p:txBody>
          <a:bodyPr/>
          <a:lstStyle/>
          <a:p>
            <a:r>
              <a:rPr lang="en-GB" sz="1800" dirty="0"/>
              <a:t> Couldn’t arrange interviews with 3 Police forces, 1 FRS and 1 Ambulance service</a:t>
            </a:r>
            <a:r>
              <a:rPr lang="en-GB" sz="1800" baseline="0" dirty="0"/>
              <a:t> </a:t>
            </a:r>
            <a:r>
              <a:rPr lang="en-GB" sz="1800" dirty="0"/>
              <a:t>Interviews included the Strategic leads through to frontline staff. Multi</a:t>
            </a:r>
            <a:r>
              <a:rPr lang="en-GB" sz="1800" baseline="0" dirty="0"/>
              <a:t> level = tac / operational / </a:t>
            </a:r>
            <a:r>
              <a:rPr lang="en-GB" sz="1800" baseline="0" dirty="0" err="1"/>
              <a:t>strat</a:t>
            </a:r>
            <a:endParaRPr lang="en-GB"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49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local Policies and Procedures reflect JESIP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62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scale</a:t>
            </a:r>
            <a:r>
              <a:rPr lang="en-GB" baseline="0" dirty="0"/>
              <a:t> of the challenge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06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 learning and development strategies should include the requirement for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40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agreed plans in place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81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Evidence via training statistics -quarterly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67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CF4523-B725-461D-8D68-E34C3680B0A2}"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351722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CF4523-B725-461D-8D68-E34C3680B0A2}"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190989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CF4523-B725-461D-8D68-E34C3680B0A2}"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1669644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1"/>
            <a:ext cx="2133600" cy="365125"/>
          </a:xfrm>
          <a:prstGeom prst="rect">
            <a:avLst/>
          </a:prstGeom>
        </p:spPr>
        <p:txBody>
          <a:bodyPr/>
          <a:lstStyle/>
          <a:p>
            <a:fld id="{CD98C11B-6ABB-4199-B36D-1AF2B9DFFB32}" type="datetimeFigureOut">
              <a:rPr lang="en-GB" smtClean="0"/>
              <a:t>27/09/2018</a:t>
            </a:fld>
            <a:endParaRPr lang="en-GB"/>
          </a:p>
        </p:txBody>
      </p:sp>
      <p:sp>
        <p:nvSpPr>
          <p:cNvPr id="4" name="Footer Placeholder 3"/>
          <p:cNvSpPr>
            <a:spLocks noGrp="1"/>
          </p:cNvSpPr>
          <p:nvPr>
            <p:ph type="ftr" sz="quarter" idx="11"/>
          </p:nvPr>
        </p:nvSpPr>
        <p:spPr>
          <a:xfrm>
            <a:off x="3347864" y="6356351"/>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3BBA1339-6134-45A9-836A-5DA0D689D077}" type="slidenum">
              <a:rPr lang="en-GB" smtClean="0"/>
              <a:t>‹#›</a:t>
            </a:fld>
            <a:endParaRPr lang="en-GB"/>
          </a:p>
        </p:txBody>
      </p:sp>
    </p:spTree>
    <p:extLst>
      <p:ext uri="{BB962C8B-B14F-4D97-AF65-F5344CB8AC3E}">
        <p14:creationId xmlns:p14="http://schemas.microsoft.com/office/powerpoint/2010/main" val="330143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1"/>
            <a:ext cx="2133600" cy="365125"/>
          </a:xfrm>
          <a:prstGeom prst="rect">
            <a:avLst/>
          </a:prstGeom>
        </p:spPr>
        <p:txBody>
          <a:bodyPr/>
          <a:lstStyle/>
          <a:p>
            <a:fld id="{CD98C11B-6ABB-4199-B36D-1AF2B9DFFB32}" type="datetimeFigureOut">
              <a:rPr lang="en-GB" smtClean="0"/>
              <a:t>27/09/2018</a:t>
            </a:fld>
            <a:endParaRPr lang="en-GB"/>
          </a:p>
        </p:txBody>
      </p:sp>
      <p:sp>
        <p:nvSpPr>
          <p:cNvPr id="5" name="Footer Placeholder 4"/>
          <p:cNvSpPr>
            <a:spLocks noGrp="1"/>
          </p:cNvSpPr>
          <p:nvPr>
            <p:ph type="ftr" sz="quarter" idx="11"/>
          </p:nvPr>
        </p:nvSpPr>
        <p:spPr>
          <a:xfrm>
            <a:off x="3347864" y="6356351"/>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3BBA1339-6134-45A9-836A-5DA0D689D077}" type="slidenum">
              <a:rPr lang="en-GB" smtClean="0"/>
              <a:t>‹#›</a:t>
            </a:fld>
            <a:endParaRPr lang="en-GB"/>
          </a:p>
        </p:txBody>
      </p:sp>
    </p:spTree>
    <p:extLst>
      <p:ext uri="{BB962C8B-B14F-4D97-AF65-F5344CB8AC3E}">
        <p14:creationId xmlns:p14="http://schemas.microsoft.com/office/powerpoint/2010/main" val="2165419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00999060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2"/>
            <a:ext cx="2133600" cy="365125"/>
          </a:xfrm>
          <a:prstGeom prst="rect">
            <a:avLst/>
          </a:prstGeom>
        </p:spPr>
        <p:txBody>
          <a:bodyPr/>
          <a:lstStyle/>
          <a:p>
            <a:fld id="{CD98C11B-6ABB-4199-B36D-1AF2B9DFFB32}" type="datetimeFigureOut">
              <a:rPr lang="en-GB" smtClean="0"/>
              <a:t>27/09/2018</a:t>
            </a:fld>
            <a:endParaRPr lang="en-GB" dirty="0"/>
          </a:p>
        </p:txBody>
      </p:sp>
      <p:sp>
        <p:nvSpPr>
          <p:cNvPr id="4" name="Footer Placeholder 3"/>
          <p:cNvSpPr>
            <a:spLocks noGrp="1"/>
          </p:cNvSpPr>
          <p:nvPr>
            <p:ph type="ftr" sz="quarter" idx="11"/>
          </p:nvPr>
        </p:nvSpPr>
        <p:spPr>
          <a:xfrm>
            <a:off x="3347864" y="6356352"/>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693440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2"/>
            <a:ext cx="2133600" cy="365125"/>
          </a:xfrm>
          <a:prstGeom prst="rect">
            <a:avLst/>
          </a:prstGeom>
        </p:spPr>
        <p:txBody>
          <a:bodyPr/>
          <a:lstStyle/>
          <a:p>
            <a:fld id="{CD98C11B-6ABB-4199-B36D-1AF2B9DFFB32}" type="datetimeFigureOut">
              <a:rPr lang="en-GB" smtClean="0"/>
              <a:t>27/09/2018</a:t>
            </a:fld>
            <a:endParaRPr lang="en-GB" dirty="0"/>
          </a:p>
        </p:txBody>
      </p:sp>
      <p:sp>
        <p:nvSpPr>
          <p:cNvPr id="5" name="Footer Placeholder 4"/>
          <p:cNvSpPr>
            <a:spLocks noGrp="1"/>
          </p:cNvSpPr>
          <p:nvPr>
            <p:ph type="ftr" sz="quarter" idx="11"/>
          </p:nvPr>
        </p:nvSpPr>
        <p:spPr>
          <a:xfrm>
            <a:off x="3347864" y="63563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1055039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524568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8C11B-6ABB-4199-B36D-1AF2B9DFFB32}" type="datetimeFigureOut">
              <a:rPr lang="en-GB" smtClean="0"/>
              <a:t>27/09/2018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40226501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CF4523-B725-461D-8D68-E34C3680B0A2}"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3958228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609787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89689C-D8AF-4CFF-B942-6227301FF16E}" type="datetimeFigureOut">
              <a:rPr lang="en-GB" smtClean="0"/>
              <a:t>27/09/2018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351027195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8227273"/>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8C11B-6ABB-4199-B36D-1AF2B9DFFB32}" type="datetimeFigureOut">
              <a:rPr lang="en-GB" smtClean="0"/>
              <a:t>27/09/2018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160978286"/>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2590949"/>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5777311"/>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64300708"/>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77512617"/>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3351574"/>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2219D-C352-4CBC-B285-304B836F27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AD01CAD-6883-4148-BA3C-708E1F4052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6BDD7CD-5540-4701-A8B9-F6D2C11E8477}"/>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5" name="Footer Placeholder 4">
            <a:extLst>
              <a:ext uri="{FF2B5EF4-FFF2-40B4-BE49-F238E27FC236}">
                <a16:creationId xmlns:a16="http://schemas.microsoft.com/office/drawing/2014/main" xmlns="" id="{8233A462-9693-4336-A21B-0CE82ADA33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6CB7FE1-6A08-4C48-9780-45850205EAA0}"/>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275502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F4523-B725-461D-8D68-E34C3680B0A2}"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3292202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03D742-C575-4A65-ABDE-8972EEF34A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98D0D31-67B7-4B16-AF45-3D4CBD86D1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5D17451-8F21-499A-B4BD-ECDDB29147EB}"/>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5" name="Footer Placeholder 4">
            <a:extLst>
              <a:ext uri="{FF2B5EF4-FFF2-40B4-BE49-F238E27FC236}">
                <a16:creationId xmlns:a16="http://schemas.microsoft.com/office/drawing/2014/main" xmlns="" id="{8E9FEA01-68C6-4704-97DE-1742A93659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2E951A6-D0B2-413D-982F-C37E53E00B0F}"/>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2976425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C527D-4C9A-42AB-9E02-234C8BC395F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CF7DC1E-3A81-4B5C-9ED0-32B5F4E7D43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8582E2C-AB1B-4308-893D-356BAFB6FE0A}"/>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5" name="Footer Placeholder 4">
            <a:extLst>
              <a:ext uri="{FF2B5EF4-FFF2-40B4-BE49-F238E27FC236}">
                <a16:creationId xmlns:a16="http://schemas.microsoft.com/office/drawing/2014/main" xmlns="" id="{63033607-7228-40DC-BE5F-B9CFD05868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E90866E-1CFF-4F32-9676-389293AC741E}"/>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3353064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279B9-2C50-49D5-9AE3-681EB906A1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1B7E045-55E3-4F72-8FDA-AD6B2FBC06D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6ECA179-EF19-4B2B-B3C9-BFDCFC7EB8D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0385FD4-4EA1-4A51-A6F9-425A6B483A6A}"/>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6" name="Footer Placeholder 5">
            <a:extLst>
              <a:ext uri="{FF2B5EF4-FFF2-40B4-BE49-F238E27FC236}">
                <a16:creationId xmlns:a16="http://schemas.microsoft.com/office/drawing/2014/main" xmlns="" id="{C05E337C-A19D-4DAD-9905-1E9084C1D6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35292ED-7ACB-4AFC-A757-224C749EEA46}"/>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3298295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84F6F-1F39-48F5-AA7F-B29BD91D4C1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99CD4E6-FDE5-4709-B9F5-B99B35BCD0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C782FE81-3F27-474D-961F-D799EB207C1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2A2A647-FFFF-43F9-8FFE-F3FF057D0AC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B1720B29-F9C6-4C65-9570-078BCCCB892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9BFFC74-F6BA-4E93-973D-04585F88A251}"/>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8" name="Footer Placeholder 7">
            <a:extLst>
              <a:ext uri="{FF2B5EF4-FFF2-40B4-BE49-F238E27FC236}">
                <a16:creationId xmlns:a16="http://schemas.microsoft.com/office/drawing/2014/main" xmlns="" id="{78DCEF18-2C63-49B1-B3E8-59C5C12BB0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C530F48-8680-44EE-A6A1-28C90A8B05A5}"/>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572576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D9B55-575C-4BC1-87AD-108F5BC537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01C1D82-F05C-4908-9B21-BE24D8E64F56}"/>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4" name="Footer Placeholder 3">
            <a:extLst>
              <a:ext uri="{FF2B5EF4-FFF2-40B4-BE49-F238E27FC236}">
                <a16:creationId xmlns:a16="http://schemas.microsoft.com/office/drawing/2014/main" xmlns="" id="{D1EDE64C-650A-4AD2-81D6-728A754842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44740BC-AC46-463F-98FC-826EFDDF3EE6}"/>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659319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4312C6-F7A0-4A4B-8D61-06CD6A8C04B3}"/>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3" name="Footer Placeholder 2">
            <a:extLst>
              <a:ext uri="{FF2B5EF4-FFF2-40B4-BE49-F238E27FC236}">
                <a16:creationId xmlns:a16="http://schemas.microsoft.com/office/drawing/2014/main" xmlns="" id="{12B78DC7-E8F3-469D-9042-526C7C3103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086016B-8F51-42C6-8BC4-4E0CC9DA2923}"/>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2236661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0DFF4-9D2C-4382-A2C4-5B49FD8A77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1464B02-CB35-4A2A-9D39-6FCA4CA97E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9CA8185-F73E-4883-A8E0-0D33AA8286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A9814C44-82F9-48FC-AF30-9F932CC99309}"/>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6" name="Footer Placeholder 5">
            <a:extLst>
              <a:ext uri="{FF2B5EF4-FFF2-40B4-BE49-F238E27FC236}">
                <a16:creationId xmlns:a16="http://schemas.microsoft.com/office/drawing/2014/main" xmlns="" id="{059C55BD-9E6C-47E2-A67B-426C80B5A7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FB97BF6-AEE1-4D86-B40A-7DB663A332AE}"/>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2055205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366D7-AF15-44ED-A795-69D8A01406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48ED024E-983A-4591-8C8F-7E0485EFC3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9A37D869-5D0E-4491-888E-CD14908BE8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1F27C43-5B02-4AC4-BEF5-360C7538D7F5}"/>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6" name="Footer Placeholder 5">
            <a:extLst>
              <a:ext uri="{FF2B5EF4-FFF2-40B4-BE49-F238E27FC236}">
                <a16:creationId xmlns:a16="http://schemas.microsoft.com/office/drawing/2014/main" xmlns="" id="{0C765740-C44D-40F3-9271-A16CC2A141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D22CA6C-A0C4-475B-91AF-89E51B137410}"/>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316084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104FB-4606-4EBA-94EE-9370E4CE2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6360182-0887-4F0B-8E26-90B769F3AD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8ECE1F6-E151-46B8-9C36-AE899D8DF207}"/>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5" name="Footer Placeholder 4">
            <a:extLst>
              <a:ext uri="{FF2B5EF4-FFF2-40B4-BE49-F238E27FC236}">
                <a16:creationId xmlns:a16="http://schemas.microsoft.com/office/drawing/2014/main" xmlns="" id="{47541D18-0AAA-45D7-A709-CA866EE72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C5FEEBF-1B6E-42A8-871D-A5505E878E12}"/>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2180693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AED940-FD05-419F-9AA6-0F5FBDC9D1A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7895971-B467-4C7F-B47E-A3F6BB755E1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F1C06FF-957A-4607-8593-305B324DD3B8}"/>
              </a:ext>
            </a:extLst>
          </p:cNvPr>
          <p:cNvSpPr>
            <a:spLocks noGrp="1"/>
          </p:cNvSpPr>
          <p:nvPr>
            <p:ph type="dt" sz="half" idx="10"/>
          </p:nvPr>
        </p:nvSpPr>
        <p:spPr/>
        <p:txBody>
          <a:bodyPr/>
          <a:lstStyle/>
          <a:p>
            <a:fld id="{6C5F3C95-7361-4B89-B462-0ACE805CA648}" type="datetimeFigureOut">
              <a:rPr lang="en-GB" smtClean="0"/>
              <a:t>27/09/2018</a:t>
            </a:fld>
            <a:endParaRPr lang="en-GB"/>
          </a:p>
        </p:txBody>
      </p:sp>
      <p:sp>
        <p:nvSpPr>
          <p:cNvPr id="5" name="Footer Placeholder 4">
            <a:extLst>
              <a:ext uri="{FF2B5EF4-FFF2-40B4-BE49-F238E27FC236}">
                <a16:creationId xmlns:a16="http://schemas.microsoft.com/office/drawing/2014/main" xmlns="" id="{E0ADD423-6611-4C0F-BDE7-6AAA0B797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1FC3438-291B-4A83-A6C9-ACBABC0F2C5E}"/>
              </a:ext>
            </a:extLst>
          </p:cNvPr>
          <p:cNvSpPr>
            <a:spLocks noGrp="1"/>
          </p:cNvSpPr>
          <p:nvPr>
            <p:ph type="sldNum" sz="quarter" idx="12"/>
          </p:nvPr>
        </p:nvSpPr>
        <p:spPr/>
        <p:txBody>
          <a:bodyPr/>
          <a:lstStyle/>
          <a:p>
            <a:fld id="{185D4A9E-0D59-49F9-B26C-A39CD80F55C0}" type="slidenum">
              <a:rPr lang="en-GB" smtClean="0"/>
              <a:t>‹#›</a:t>
            </a:fld>
            <a:endParaRPr lang="en-GB"/>
          </a:p>
        </p:txBody>
      </p:sp>
    </p:spTree>
    <p:extLst>
      <p:ext uri="{BB962C8B-B14F-4D97-AF65-F5344CB8AC3E}">
        <p14:creationId xmlns:p14="http://schemas.microsoft.com/office/powerpoint/2010/main" val="420536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CF4523-B725-461D-8D68-E34C3680B0A2}"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848224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188000"/>
            <a:ext cx="9144000" cy="567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descr="GIB_377_AW-RGB.wmf"/>
          <p:cNvPicPr>
            <a:picLocks noChangeAspect="1"/>
          </p:cNvPicPr>
          <p:nvPr userDrawn="1"/>
        </p:nvPicPr>
        <p:blipFill>
          <a:blip r:embed="rId2" cstate="print"/>
          <a:stretch>
            <a:fillRect/>
          </a:stretch>
        </p:blipFill>
        <p:spPr>
          <a:xfrm>
            <a:off x="558000" y="303547"/>
            <a:ext cx="1584000" cy="604356"/>
          </a:xfrm>
          <a:prstGeom prst="rect">
            <a:avLst/>
          </a:prstGeom>
        </p:spPr>
      </p:pic>
    </p:spTree>
    <p:extLst>
      <p:ext uri="{BB962C8B-B14F-4D97-AF65-F5344CB8AC3E}">
        <p14:creationId xmlns:p14="http://schemas.microsoft.com/office/powerpoint/2010/main" val="1301991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3600"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2000" b="0">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pic>
        <p:nvPicPr>
          <p:cNvPr id="10" name="Picture 9"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extLst>
      <p:ext uri="{BB962C8B-B14F-4D97-AF65-F5344CB8AC3E}">
        <p14:creationId xmlns:p14="http://schemas.microsoft.com/office/powerpoint/2010/main" val="3169888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3600"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pic>
        <p:nvPicPr>
          <p:cNvPr id="8" name="Picture 7"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extLst>
      <p:ext uri="{BB962C8B-B14F-4D97-AF65-F5344CB8AC3E}">
        <p14:creationId xmlns:p14="http://schemas.microsoft.com/office/powerpoint/2010/main" val="3328768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2000" y="2088000"/>
            <a:ext cx="3924000" cy="4068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pic>
        <p:nvPicPr>
          <p:cNvPr id="9" name="Picture 8"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extLst>
      <p:ext uri="{BB962C8B-B14F-4D97-AF65-F5344CB8AC3E}">
        <p14:creationId xmlns:p14="http://schemas.microsoft.com/office/powerpoint/2010/main" val="1867337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2000" y="2628000"/>
            <a:ext cx="3924000" cy="3564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pic>
        <p:nvPicPr>
          <p:cNvPr id="9" name="Picture 8"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extLst>
      <p:ext uri="{BB962C8B-B14F-4D97-AF65-F5344CB8AC3E}">
        <p14:creationId xmlns:p14="http://schemas.microsoft.com/office/powerpoint/2010/main" val="4140181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pic>
        <p:nvPicPr>
          <p:cNvPr id="8" name="Picture 7"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extLst>
      <p:ext uri="{BB962C8B-B14F-4D97-AF65-F5344CB8AC3E}">
        <p14:creationId xmlns:p14="http://schemas.microsoft.com/office/powerpoint/2010/main" val="3912544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lstStyle>
            <a:lvl1pPr algn="l">
              <a:defRPr sz="2000"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20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pic>
        <p:nvPicPr>
          <p:cNvPr id="9" name="Picture 8"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extLst>
      <p:ext uri="{BB962C8B-B14F-4D97-AF65-F5344CB8AC3E}">
        <p14:creationId xmlns:p14="http://schemas.microsoft.com/office/powerpoint/2010/main" val="2090827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1188000"/>
            <a:ext cx="9144000" cy="567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pic>
        <p:nvPicPr>
          <p:cNvPr id="10" name="Picture 9"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extLst>
      <p:ext uri="{BB962C8B-B14F-4D97-AF65-F5344CB8AC3E}">
        <p14:creationId xmlns:p14="http://schemas.microsoft.com/office/powerpoint/2010/main" val="1187760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sp>
        <p:nvSpPr>
          <p:cNvPr id="8" name="Picture Placeholder 7"/>
          <p:cNvSpPr>
            <a:spLocks noGrp="1"/>
          </p:cNvSpPr>
          <p:nvPr>
            <p:ph type="pic" sz="quarter" idx="13"/>
          </p:nvPr>
        </p:nvSpPr>
        <p:spPr>
          <a:xfrm>
            <a:off x="0" y="0"/>
            <a:ext cx="9144000" cy="6308725"/>
          </a:xfrm>
        </p:spPr>
        <p:txBody>
          <a:bodyPr/>
          <a:lstStyle/>
          <a:p>
            <a:r>
              <a:rPr lang="en-US"/>
              <a:t>Click icon to add picture</a:t>
            </a:r>
          </a:p>
        </p:txBody>
      </p:sp>
    </p:spTree>
    <p:extLst>
      <p:ext uri="{BB962C8B-B14F-4D97-AF65-F5344CB8AC3E}">
        <p14:creationId xmlns:p14="http://schemas.microsoft.com/office/powerpoint/2010/main" val="696968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748163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CF4523-B725-461D-8D68-E34C3680B0A2}" type="datetimeFigureOut">
              <a:rPr lang="en-GB" smtClean="0"/>
              <a:t>27/09/2018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1124857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8C11B-6ABB-4199-B36D-1AF2B9DFFB32}" type="datetimeFigureOut">
              <a:rPr lang="en-GB" smtClean="0"/>
              <a:t>27/09/2018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094193563"/>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4375249"/>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89689C-D8AF-4CFF-B942-6227301FF16E}" type="datetimeFigureOut">
              <a:rPr lang="en-GB" smtClean="0"/>
              <a:t>27/09/2018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2486331041"/>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9421874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8C11B-6ABB-4199-B36D-1AF2B9DFFB32}" type="datetimeFigureOut">
              <a:rPr lang="en-GB" smtClean="0"/>
              <a:t>27/09/2018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176019717"/>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6232251"/>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095984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362233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74585978"/>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27/09/2018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1555863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CF4523-B725-461D-8D68-E34C3680B0A2}" type="datetimeFigureOut">
              <a:rPr lang="en-GB" smtClean="0"/>
              <a:t>27/09/2018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1136515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688532537"/>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667743562"/>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213425723"/>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019644224"/>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807253892"/>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317514218"/>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2167614347"/>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786069389"/>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875372197"/>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65790441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F4523-B725-461D-8D68-E34C3680B0A2}" type="datetimeFigureOut">
              <a:rPr lang="en-GB" smtClean="0"/>
              <a:t>27/09/2018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3436040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31520633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F4523-B725-461D-8D68-E34C3680B0A2}"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326780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F4523-B725-461D-8D68-E34C3680B0A2}"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F77F5-3CDE-4828-87AF-3E9DFEC302E0}" type="slidenum">
              <a:rPr lang="en-GB" smtClean="0"/>
              <a:t>‹#›</a:t>
            </a:fld>
            <a:endParaRPr lang="en-GB"/>
          </a:p>
        </p:txBody>
      </p:sp>
    </p:spTree>
    <p:extLst>
      <p:ext uri="{BB962C8B-B14F-4D97-AF65-F5344CB8AC3E}">
        <p14:creationId xmlns:p14="http://schemas.microsoft.com/office/powerpoint/2010/main" val="155237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microsoft.com/office/2007/relationships/hdphoto" Target="../media/hdphoto1.wdp"/><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9"/>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1"/>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F4523-B725-461D-8D68-E34C3680B0A2}" type="datetimeFigureOut">
              <a:rPr lang="en-GB" smtClean="0"/>
              <a:t>27/09/2018</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77F5-3CDE-4828-87AF-3E9DFEC302E0}" type="slidenum">
              <a:rPr lang="en-GB" smtClean="0"/>
              <a:t>‹#›</a:t>
            </a:fld>
            <a:endParaRPr lang="en-GB"/>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3"/>
            <a:ext cx="807216" cy="865635"/>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39" y="1196752"/>
            <a:ext cx="4011168" cy="890016"/>
          </a:xfrm>
          <a:prstGeom prst="rect">
            <a:avLst/>
          </a:prstGeom>
        </p:spPr>
      </p:pic>
      <p:sp>
        <p:nvSpPr>
          <p:cNvPr id="2" name="Title Placeholder 1"/>
          <p:cNvSpPr>
            <a:spLocks noGrp="1"/>
          </p:cNvSpPr>
          <p:nvPr>
            <p:ph type="title"/>
          </p:nvPr>
        </p:nvSpPr>
        <p:spPr>
          <a:xfrm>
            <a:off x="827584" y="274639"/>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1"/>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5" y="5013176"/>
            <a:ext cx="1831973" cy="1836429"/>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39" y="1196752"/>
            <a:ext cx="4011168" cy="890016"/>
          </a:xfrm>
          <a:prstGeom prst="rect">
            <a:avLst/>
          </a:prstGeom>
        </p:spPr>
      </p:pic>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2"/>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sz="1350" dirty="0">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4" y="5013177"/>
            <a:ext cx="1831973" cy="1836429"/>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22709185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spd="slow">
    <p:push dir="u"/>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1"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1" y="1600202"/>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D0CF95-83E3-44DF-A1BE-A78DADD9AC9E}" type="datetimeFigureOut">
              <a:rPr lang="en-GB" smtClean="0"/>
              <a:t>27/09/2018</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1"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350" dirty="0">
              <a:solidFill>
                <a:prstClr val="black"/>
              </a:solidFill>
            </a:endParaRPr>
          </a:p>
        </p:txBody>
      </p:sp>
    </p:spTree>
    <p:extLst>
      <p:ext uri="{BB962C8B-B14F-4D97-AF65-F5344CB8AC3E}">
        <p14:creationId xmlns:p14="http://schemas.microsoft.com/office/powerpoint/2010/main" val="20909710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slow">
    <p:cover/>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068FCF-9F3F-4A83-80F4-B833E2D22D5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D932D9F-CBF8-47AE-A67F-9F8FB8BEB5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152475B-22B0-4779-9392-5BF321B3F1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5F3C95-7361-4B89-B462-0ACE805CA648}" type="datetimeFigureOut">
              <a:rPr lang="en-GB" smtClean="0"/>
              <a:t>27/09/2018</a:t>
            </a:fld>
            <a:endParaRPr lang="en-GB"/>
          </a:p>
        </p:txBody>
      </p:sp>
      <p:sp>
        <p:nvSpPr>
          <p:cNvPr id="5" name="Footer Placeholder 4">
            <a:extLst>
              <a:ext uri="{FF2B5EF4-FFF2-40B4-BE49-F238E27FC236}">
                <a16:creationId xmlns:a16="http://schemas.microsoft.com/office/drawing/2014/main" xmlns="" id="{7684E5C5-10C0-4C6B-9ECC-B26AABBA8E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3B5DA2B-7E64-4CFA-B6A1-B9E7932322A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5D4A9E-0D59-49F9-B26C-A39CD80F55C0}" type="slidenum">
              <a:rPr lang="en-GB" smtClean="0"/>
              <a:t>‹#›</a:t>
            </a:fld>
            <a:endParaRPr lang="en-GB"/>
          </a:p>
        </p:txBody>
      </p:sp>
    </p:spTree>
    <p:extLst>
      <p:ext uri="{BB962C8B-B14F-4D97-AF65-F5344CB8AC3E}">
        <p14:creationId xmlns:p14="http://schemas.microsoft.com/office/powerpoint/2010/main" val="96688762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0" y="6309320"/>
            <a:ext cx="9144000" cy="548680"/>
          </a:xfrm>
          <a:prstGeom prst="rect">
            <a:avLst/>
          </a:prstGeom>
          <a:solidFill>
            <a:schemeClr val="tx2"/>
          </a:solidFill>
        </p:spPr>
        <p:txBody>
          <a:bodyPr lIns="0" tIns="0" bIns="0" anchor="ctr"/>
          <a:lstStyle>
            <a:lvl1pPr marL="540000" algn="l">
              <a:defRPr sz="1200">
                <a:solidFill>
                  <a:schemeClr val="bg1"/>
                </a:solidFill>
              </a:defRPr>
            </a:lvl1pPr>
          </a:lstStyle>
          <a:p>
            <a:fld id="{E051598E-9D06-4046-8EF2-7702044C4E81}" type="slidenum">
              <a:rPr lang="en-US" smtClean="0">
                <a:solidFill>
                  <a:prstClr val="white"/>
                </a:solidFill>
              </a:rPr>
              <a:pPr/>
              <a:t>‹#›</a:t>
            </a:fld>
            <a:r>
              <a:rPr lang="en-US" dirty="0">
                <a:solidFill>
                  <a:prstClr val="white"/>
                </a:solidFill>
              </a:rPr>
              <a:t> </a:t>
            </a:r>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JOL Online - Joint Learning Workshop</a:t>
            </a:r>
            <a:endParaRPr lang="en-US" dirty="0">
              <a:solidFill>
                <a:prstClr val="white"/>
              </a:solidFill>
            </a:endParaRPr>
          </a:p>
        </p:txBody>
      </p:sp>
    </p:spTree>
    <p:extLst>
      <p:ext uri="{BB962C8B-B14F-4D97-AF65-F5344CB8AC3E}">
        <p14:creationId xmlns:p14="http://schemas.microsoft.com/office/powerpoint/2010/main" val="319355155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dt="0"/>
  <p:txStyles>
    <p:titleStyle>
      <a:lvl1pPr algn="l" defTabSz="914400" rtl="0" eaLnBrk="1" latinLnBrk="0" hangingPunct="1">
        <a:spcBef>
          <a:spcPct val="0"/>
        </a:spcBef>
        <a:buNone/>
        <a:defRPr sz="36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20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27/09/2018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32320909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27/09/2018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10042879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hyperlink" Target="mailto:contact@jesip.org.uk"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hyperlink" Target="mailto:contact@jesip.org.u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2.xml"/><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1.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9.gif"/><Relationship Id="rId4" Type="http://schemas.openxmlformats.org/officeDocument/2006/relationships/image" Target="../media/image25.png"/><Relationship Id="rId9" Type="http://schemas.openxmlformats.org/officeDocument/2006/relationships/image" Target="../media/image13.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50.xml"/><Relationship Id="rId5" Type="http://schemas.openxmlformats.org/officeDocument/2006/relationships/image" Target="../media/image32.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hyperlink" Target="mailto:contact@jesip.org.uk"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jesip.org.uk/" TargetMode="External"/><Relationship Id="rId7"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12.jpeg"/><Relationship Id="rId4" Type="http://schemas.openxmlformats.org/officeDocument/2006/relationships/hyperlink" Target="mailto:contact@jesip.org.uk"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Embedding JESIP</a:t>
            </a:r>
            <a:endParaRPr lang="en-GB" dirty="0"/>
          </a:p>
        </p:txBody>
      </p:sp>
      <p:sp>
        <p:nvSpPr>
          <p:cNvPr id="5" name="Subtitle 4"/>
          <p:cNvSpPr>
            <a:spLocks noGrp="1"/>
          </p:cNvSpPr>
          <p:nvPr>
            <p:ph type="subTitle" idx="1"/>
          </p:nvPr>
        </p:nvSpPr>
        <p:spPr/>
        <p:txBody>
          <a:bodyPr>
            <a:normAutofit/>
          </a:bodyPr>
          <a:lstStyle/>
          <a:p>
            <a:r>
              <a:rPr lang="en-GB" dirty="0" smtClean="0"/>
              <a:t>Workshops August </a:t>
            </a:r>
            <a:r>
              <a:rPr lang="en-GB" smtClean="0"/>
              <a:t>and September 2018</a:t>
            </a:r>
            <a:endParaRPr lang="en-GB" dirty="0"/>
          </a:p>
        </p:txBody>
      </p:sp>
    </p:spTree>
    <p:extLst>
      <p:ext uri="{BB962C8B-B14F-4D97-AF65-F5344CB8AC3E}">
        <p14:creationId xmlns:p14="http://schemas.microsoft.com/office/powerpoint/2010/main" val="330105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Assurance Report Recommendation 2</a:t>
            </a:r>
          </a:p>
        </p:txBody>
      </p:sp>
      <p:sp>
        <p:nvSpPr>
          <p:cNvPr id="3" name="Content Placeholder 2"/>
          <p:cNvSpPr>
            <a:spLocks noGrp="1"/>
          </p:cNvSpPr>
          <p:nvPr>
            <p:ph idx="1"/>
          </p:nvPr>
        </p:nvSpPr>
        <p:spPr/>
        <p:txBody>
          <a:bodyPr/>
          <a:lstStyle/>
          <a:p>
            <a:pPr marL="0" indent="0">
              <a:buNone/>
            </a:pPr>
            <a:r>
              <a:rPr lang="en-GB" dirty="0"/>
              <a:t>Eradication of single sector models in local policies, plans and procedures  which duplicate JESIP.</a:t>
            </a:r>
          </a:p>
          <a:p>
            <a:endParaRPr lang="en-GB" dirty="0"/>
          </a:p>
          <a:p>
            <a:endParaRPr lang="en-GB" dirty="0"/>
          </a:p>
        </p:txBody>
      </p:sp>
      <p:pic>
        <p:nvPicPr>
          <p:cNvPr id="5" name="Picture 4"/>
          <p:cNvPicPr>
            <a:picLocks noChangeAspect="1"/>
          </p:cNvPicPr>
          <p:nvPr/>
        </p:nvPicPr>
        <p:blipFill>
          <a:blip r:embed="rId3"/>
          <a:stretch>
            <a:fillRect/>
          </a:stretch>
        </p:blipFill>
        <p:spPr>
          <a:xfrm>
            <a:off x="3815916" y="2985921"/>
            <a:ext cx="4091647" cy="2397778"/>
          </a:xfrm>
          <a:prstGeom prst="rect">
            <a:avLst/>
          </a:prstGeom>
        </p:spPr>
      </p:pic>
    </p:spTree>
    <p:extLst>
      <p:ext uri="{BB962C8B-B14F-4D97-AF65-F5344CB8AC3E}">
        <p14:creationId xmlns:p14="http://schemas.microsoft.com/office/powerpoint/2010/main" val="21708676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37B60-0A34-4245-AA29-5E5D1D925960}"/>
              </a:ext>
            </a:extLst>
          </p:cNvPr>
          <p:cNvSpPr>
            <a:spLocks noGrp="1"/>
          </p:cNvSpPr>
          <p:nvPr>
            <p:ph type="title"/>
          </p:nvPr>
        </p:nvSpPr>
        <p:spPr/>
        <p:txBody>
          <a:bodyPr/>
          <a:lstStyle/>
          <a:p>
            <a:r>
              <a:rPr lang="en-GB" dirty="0"/>
              <a:t>Assurance Report Recommendation 3</a:t>
            </a:r>
          </a:p>
        </p:txBody>
      </p:sp>
      <p:sp>
        <p:nvSpPr>
          <p:cNvPr id="3" name="Content Placeholder 2">
            <a:extLst>
              <a:ext uri="{FF2B5EF4-FFF2-40B4-BE49-F238E27FC236}">
                <a16:creationId xmlns:a16="http://schemas.microsoft.com/office/drawing/2014/main" xmlns="" id="{426D132C-AC20-4A93-AA34-92D725953A42}"/>
              </a:ext>
            </a:extLst>
          </p:cNvPr>
          <p:cNvSpPr>
            <a:spLocks noGrp="1"/>
          </p:cNvSpPr>
          <p:nvPr>
            <p:ph idx="1"/>
          </p:nvPr>
        </p:nvSpPr>
        <p:spPr>
          <a:xfrm>
            <a:off x="611561" y="1592796"/>
            <a:ext cx="8108464" cy="4407955"/>
          </a:xfrm>
        </p:spPr>
        <p:txBody>
          <a:bodyPr>
            <a:normAutofit/>
          </a:bodyPr>
          <a:lstStyle/>
          <a:p>
            <a:endParaRPr lang="en-GB" dirty="0"/>
          </a:p>
          <a:p>
            <a:pPr marL="0" indent="0">
              <a:buNone/>
            </a:pPr>
            <a:r>
              <a:rPr lang="en-GB" dirty="0"/>
              <a:t>Commanders, control room managers and supervisors to attend a multi-agency training course, every three years.</a:t>
            </a:r>
          </a:p>
          <a:p>
            <a:pPr marL="0" indent="0">
              <a:buNone/>
            </a:pPr>
            <a:r>
              <a:rPr lang="en-GB" dirty="0"/>
              <a:t>All frontline responders and control room staff to receive JESIP awareness annually. </a:t>
            </a:r>
          </a:p>
          <a:p>
            <a:pPr marL="0" indent="0">
              <a:buNone/>
            </a:pPr>
            <a:endParaRPr lang="en-GB" dirty="0"/>
          </a:p>
          <a:p>
            <a:endParaRPr lang="en-GB" dirty="0"/>
          </a:p>
        </p:txBody>
      </p:sp>
      <p:graphicFrame>
        <p:nvGraphicFramePr>
          <p:cNvPr id="5" name="Content Placeholder 10">
            <a:extLst>
              <a:ext uri="{FF2B5EF4-FFF2-40B4-BE49-F238E27FC236}">
                <a16:creationId xmlns:a16="http://schemas.microsoft.com/office/drawing/2014/main" xmlns="" id="{9F7C3A78-B8F8-43C0-B550-DFDC826697BA}"/>
              </a:ext>
            </a:extLst>
          </p:cNvPr>
          <p:cNvGraphicFramePr>
            <a:graphicFrameLocks/>
          </p:cNvGraphicFramePr>
          <p:nvPr>
            <p:extLst/>
          </p:nvPr>
        </p:nvGraphicFramePr>
        <p:xfrm>
          <a:off x="615590" y="3796774"/>
          <a:ext cx="3543393" cy="2238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a:extLst>
              <a:ext uri="{FF2B5EF4-FFF2-40B4-BE49-F238E27FC236}">
                <a16:creationId xmlns:a16="http://schemas.microsoft.com/office/drawing/2014/main" xmlns="" id="{151A9F3D-BF2D-46F4-933C-9D4AFE204ABA}"/>
              </a:ext>
            </a:extLst>
          </p:cNvPr>
          <p:cNvGraphicFramePr>
            <a:graphicFrameLocks/>
          </p:cNvGraphicFramePr>
          <p:nvPr>
            <p:extLst/>
          </p:nvPr>
        </p:nvGraphicFramePr>
        <p:xfrm>
          <a:off x="4950042" y="3796774"/>
          <a:ext cx="3736758" cy="211650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3">
            <a:extLst>
              <a:ext uri="{FF2B5EF4-FFF2-40B4-BE49-F238E27FC236}">
                <a16:creationId xmlns:a16="http://schemas.microsoft.com/office/drawing/2014/main" xmlns="" id="{974B94CF-FAF1-477E-A590-570C8063AA5D}"/>
              </a:ext>
            </a:extLst>
          </p:cNvPr>
          <p:cNvSpPr txBox="1">
            <a:spLocks/>
          </p:cNvSpPr>
          <p:nvPr/>
        </p:nvSpPr>
        <p:spPr>
          <a:xfrm>
            <a:off x="1803523" y="6040133"/>
            <a:ext cx="1167526" cy="47982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pPr>
            <a:r>
              <a:rPr lang="en-GB" sz="2400" dirty="0">
                <a:solidFill>
                  <a:prstClr val="black"/>
                </a:solidFill>
                <a:latin typeface="Calibri"/>
              </a:rPr>
              <a:t>Training</a:t>
            </a:r>
          </a:p>
        </p:txBody>
      </p:sp>
      <p:sp>
        <p:nvSpPr>
          <p:cNvPr id="9" name="TextBox 8"/>
          <p:cNvSpPr txBox="1"/>
          <p:nvPr/>
        </p:nvSpPr>
        <p:spPr>
          <a:xfrm>
            <a:off x="6008331" y="6035670"/>
            <a:ext cx="1620180" cy="461665"/>
          </a:xfrm>
          <a:prstGeom prst="rect">
            <a:avLst/>
          </a:prstGeom>
          <a:noFill/>
        </p:spPr>
        <p:txBody>
          <a:bodyPr wrap="square" rtlCol="0">
            <a:spAutoFit/>
          </a:bodyPr>
          <a:lstStyle/>
          <a:p>
            <a:pPr defTabSz="685800"/>
            <a:r>
              <a:rPr lang="en-GB" sz="2400" dirty="0">
                <a:solidFill>
                  <a:prstClr val="black"/>
                </a:solidFill>
                <a:latin typeface="Calibri"/>
              </a:rPr>
              <a:t>Awareness</a:t>
            </a:r>
          </a:p>
        </p:txBody>
      </p:sp>
    </p:spTree>
    <p:extLst>
      <p:ext uri="{BB962C8B-B14F-4D97-AF65-F5344CB8AC3E}">
        <p14:creationId xmlns:p14="http://schemas.microsoft.com/office/powerpoint/2010/main" val="402353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25664-2E32-4104-A788-6966E5E2501A}"/>
              </a:ext>
            </a:extLst>
          </p:cNvPr>
          <p:cNvSpPr>
            <a:spLocks noGrp="1"/>
          </p:cNvSpPr>
          <p:nvPr>
            <p:ph type="title"/>
          </p:nvPr>
        </p:nvSpPr>
        <p:spPr/>
        <p:txBody>
          <a:bodyPr/>
          <a:lstStyle/>
          <a:p>
            <a:r>
              <a:rPr lang="en-GB" dirty="0"/>
              <a:t>Training and Awareness</a:t>
            </a:r>
          </a:p>
        </p:txBody>
      </p:sp>
      <p:sp>
        <p:nvSpPr>
          <p:cNvPr id="3" name="Content Placeholder 2">
            <a:extLst>
              <a:ext uri="{FF2B5EF4-FFF2-40B4-BE49-F238E27FC236}">
                <a16:creationId xmlns:a16="http://schemas.microsoft.com/office/drawing/2014/main" xmlns="" id="{A6F6EC49-6A54-4005-AEFC-A063C4361174}"/>
              </a:ext>
            </a:extLst>
          </p:cNvPr>
          <p:cNvSpPr>
            <a:spLocks noGrp="1"/>
          </p:cNvSpPr>
          <p:nvPr>
            <p:ph idx="1"/>
          </p:nvPr>
        </p:nvSpPr>
        <p:spPr>
          <a:xfrm>
            <a:off x="611561" y="2834934"/>
            <a:ext cx="8108464" cy="2646294"/>
          </a:xfrm>
        </p:spPr>
        <p:txBody>
          <a:bodyPr>
            <a:noAutofit/>
          </a:bodyPr>
          <a:lstStyle/>
          <a:p>
            <a:r>
              <a:rPr lang="en-GB" dirty="0"/>
              <a:t>Training Plans</a:t>
            </a:r>
          </a:p>
          <a:p>
            <a:r>
              <a:rPr lang="en-GB" dirty="0"/>
              <a:t>Has any training taken place since the initial rollout?</a:t>
            </a:r>
          </a:p>
          <a:p>
            <a:r>
              <a:rPr lang="en-GB" dirty="0"/>
              <a:t>Who are services training (new/refresher)?</a:t>
            </a:r>
          </a:p>
          <a:p>
            <a:r>
              <a:rPr lang="en-GB" dirty="0"/>
              <a:t>What provision is there for frontline and control room staff?</a:t>
            </a:r>
          </a:p>
        </p:txBody>
      </p:sp>
      <p:sp>
        <p:nvSpPr>
          <p:cNvPr id="4" name="Rectangle 3">
            <a:extLst>
              <a:ext uri="{FF2B5EF4-FFF2-40B4-BE49-F238E27FC236}">
                <a16:creationId xmlns:a16="http://schemas.microsoft.com/office/drawing/2014/main" xmlns="" id="{4CAEA539-6787-4119-B324-589A775EB695}"/>
              </a:ext>
            </a:extLst>
          </p:cNvPr>
          <p:cNvSpPr/>
          <p:nvPr/>
        </p:nvSpPr>
        <p:spPr>
          <a:xfrm>
            <a:off x="934066" y="1920479"/>
            <a:ext cx="7463453" cy="692497"/>
          </a:xfrm>
          <a:prstGeom prst="rect">
            <a:avLst/>
          </a:prstGeom>
          <a:noFill/>
        </p:spPr>
        <p:txBody>
          <a:bodyPr wrap="none" lIns="68580" tIns="34290" rIns="68580" bIns="34290">
            <a:spAutoFit/>
          </a:bodyPr>
          <a:lstStyle/>
          <a:p>
            <a:pPr algn="ctr" defTabSz="685800"/>
            <a:r>
              <a:rPr lang="en-GB" sz="405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Calibri"/>
              </a:rPr>
              <a:t>‘Over 12,000 commanders trained’</a:t>
            </a:r>
          </a:p>
        </p:txBody>
      </p:sp>
    </p:spTree>
    <p:extLst>
      <p:ext uri="{BB962C8B-B14F-4D97-AF65-F5344CB8AC3E}">
        <p14:creationId xmlns:p14="http://schemas.microsoft.com/office/powerpoint/2010/main" val="43926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Assurance Report Recommendation 4</a:t>
            </a:r>
          </a:p>
        </p:txBody>
      </p:sp>
      <p:sp>
        <p:nvSpPr>
          <p:cNvPr id="3" name="Content Placeholder 2"/>
          <p:cNvSpPr>
            <a:spLocks noGrp="1"/>
          </p:cNvSpPr>
          <p:nvPr>
            <p:ph idx="1"/>
          </p:nvPr>
        </p:nvSpPr>
        <p:spPr/>
        <p:txBody>
          <a:bodyPr/>
          <a:lstStyle/>
          <a:p>
            <a:r>
              <a:rPr lang="en-GB" dirty="0"/>
              <a:t>A robust training calendar with multi-agency and refresher courses. </a:t>
            </a:r>
          </a:p>
          <a:p>
            <a:r>
              <a:rPr lang="en-GB" dirty="0"/>
              <a:t>The provision of awareness products, for frontline and control room staff.</a:t>
            </a:r>
          </a:p>
          <a:p>
            <a:pPr marL="0" indent="0">
              <a:buNone/>
            </a:pPr>
            <a:endParaRPr lang="en-GB" dirty="0"/>
          </a:p>
          <a:p>
            <a:pPr marL="0" indent="0">
              <a:buNone/>
            </a:pPr>
            <a:endParaRPr lang="en-GB" dirty="0"/>
          </a:p>
          <a:p>
            <a:pPr marL="0" indent="0">
              <a:buNone/>
            </a:pPr>
            <a:endParaRPr lang="en-GB" dirty="0"/>
          </a:p>
          <a:p>
            <a:endParaRPr lang="en-GB" i="1" dirty="0"/>
          </a:p>
        </p:txBody>
      </p:sp>
      <p:graphicFrame>
        <p:nvGraphicFramePr>
          <p:cNvPr id="5" name="Content Placeholder 3">
            <a:extLst>
              <a:ext uri="{FF2B5EF4-FFF2-40B4-BE49-F238E27FC236}">
                <a16:creationId xmlns:a16="http://schemas.microsoft.com/office/drawing/2014/main" xmlns="" id="{5480175E-8AC4-4E52-B768-AB23F1DA0F70}"/>
              </a:ext>
            </a:extLst>
          </p:cNvPr>
          <p:cNvGraphicFramePr>
            <a:graphicFrameLocks/>
          </p:cNvGraphicFramePr>
          <p:nvPr>
            <p:extLst/>
          </p:nvPr>
        </p:nvGraphicFramePr>
        <p:xfrm>
          <a:off x="2883594" y="3480457"/>
          <a:ext cx="3564396" cy="2108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69721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4758D-97BD-42DE-9818-48858DAEE0CB}"/>
              </a:ext>
            </a:extLst>
          </p:cNvPr>
          <p:cNvSpPr>
            <a:spLocks noGrp="1"/>
          </p:cNvSpPr>
          <p:nvPr>
            <p:ph type="title"/>
          </p:nvPr>
        </p:nvSpPr>
        <p:spPr/>
        <p:txBody>
          <a:bodyPr/>
          <a:lstStyle/>
          <a:p>
            <a:r>
              <a:rPr lang="en-GB" dirty="0"/>
              <a:t>Assurance Report Recommendation 5</a:t>
            </a:r>
          </a:p>
        </p:txBody>
      </p:sp>
      <p:sp>
        <p:nvSpPr>
          <p:cNvPr id="3" name="Content Placeholder 2">
            <a:extLst>
              <a:ext uri="{FF2B5EF4-FFF2-40B4-BE49-F238E27FC236}">
                <a16:creationId xmlns:a16="http://schemas.microsoft.com/office/drawing/2014/main" xmlns="" id="{31EB7E4E-49EA-4FB7-98F9-4D00BE06A139}"/>
              </a:ext>
            </a:extLst>
          </p:cNvPr>
          <p:cNvSpPr>
            <a:spLocks noGrp="1"/>
          </p:cNvSpPr>
          <p:nvPr>
            <p:ph idx="1"/>
          </p:nvPr>
        </p:nvSpPr>
        <p:spPr/>
        <p:txBody>
          <a:bodyPr>
            <a:normAutofit/>
          </a:bodyPr>
          <a:lstStyle/>
          <a:p>
            <a:pPr marL="0" indent="0">
              <a:buNone/>
            </a:pPr>
            <a:r>
              <a:rPr lang="en-GB" dirty="0"/>
              <a:t>Exercises in place which include the JESIP exercise objectives. </a:t>
            </a:r>
          </a:p>
          <a:p>
            <a:pPr marL="0" indent="0">
              <a:buNone/>
            </a:pPr>
            <a:r>
              <a:rPr lang="en-GB" dirty="0"/>
              <a:t>All commanders </a:t>
            </a:r>
            <a:r>
              <a:rPr lang="en-GB" b="1" u="sng" dirty="0"/>
              <a:t>recorded</a:t>
            </a:r>
            <a:r>
              <a:rPr lang="en-GB" dirty="0"/>
              <a:t> as attending an exercise every 3 years to apply JESIP.</a:t>
            </a:r>
          </a:p>
          <a:p>
            <a:pPr marL="0" indent="0">
              <a:buNone/>
            </a:pPr>
            <a:r>
              <a:rPr lang="en-GB" dirty="0"/>
              <a:t>The JESIP exercise assurance framework should be considered by services as a partnership model for delivery. </a:t>
            </a:r>
          </a:p>
          <a:p>
            <a:endParaRPr lang="en-GB" dirty="0"/>
          </a:p>
        </p:txBody>
      </p:sp>
      <p:pic>
        <p:nvPicPr>
          <p:cNvPr id="4" name="Picture 3"/>
          <p:cNvPicPr>
            <a:picLocks noChangeAspect="1"/>
          </p:cNvPicPr>
          <p:nvPr/>
        </p:nvPicPr>
        <p:blipFill>
          <a:blip r:embed="rId2"/>
          <a:stretch>
            <a:fillRect/>
          </a:stretch>
        </p:blipFill>
        <p:spPr>
          <a:xfrm>
            <a:off x="2573778" y="4293096"/>
            <a:ext cx="3996444" cy="1677559"/>
          </a:xfrm>
          <a:prstGeom prst="rect">
            <a:avLst/>
          </a:prstGeom>
        </p:spPr>
      </p:pic>
    </p:spTree>
    <p:extLst>
      <p:ext uri="{BB962C8B-B14F-4D97-AF65-F5344CB8AC3E}">
        <p14:creationId xmlns:p14="http://schemas.microsoft.com/office/powerpoint/2010/main" val="4221279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01931B-F531-4906-819A-E052220E5B5F}"/>
              </a:ext>
            </a:extLst>
          </p:cNvPr>
          <p:cNvSpPr>
            <a:spLocks noGrp="1"/>
          </p:cNvSpPr>
          <p:nvPr>
            <p:ph type="title"/>
          </p:nvPr>
        </p:nvSpPr>
        <p:spPr/>
        <p:txBody>
          <a:bodyPr/>
          <a:lstStyle/>
          <a:p>
            <a:r>
              <a:rPr lang="en-GB" dirty="0"/>
              <a:t>Exercising</a:t>
            </a:r>
          </a:p>
        </p:txBody>
      </p:sp>
      <p:sp>
        <p:nvSpPr>
          <p:cNvPr id="3" name="Content Placeholder 2">
            <a:extLst>
              <a:ext uri="{FF2B5EF4-FFF2-40B4-BE49-F238E27FC236}">
                <a16:creationId xmlns:a16="http://schemas.microsoft.com/office/drawing/2014/main" xmlns="" id="{8220605E-5D82-478C-9C80-6F02A156B6C4}"/>
              </a:ext>
            </a:extLst>
          </p:cNvPr>
          <p:cNvSpPr>
            <a:spLocks noGrp="1"/>
          </p:cNvSpPr>
          <p:nvPr>
            <p:ph idx="1"/>
          </p:nvPr>
        </p:nvSpPr>
        <p:spPr/>
        <p:txBody>
          <a:bodyPr/>
          <a:lstStyle/>
          <a:p>
            <a:r>
              <a:rPr lang="en-GB" dirty="0"/>
              <a:t>Is there a </a:t>
            </a:r>
            <a:r>
              <a:rPr lang="en-GB" b="1" u="sng" dirty="0"/>
              <a:t>published</a:t>
            </a:r>
            <a:r>
              <a:rPr lang="en-GB" dirty="0"/>
              <a:t> multi-agency exercise calendar in place</a:t>
            </a:r>
          </a:p>
          <a:p>
            <a:r>
              <a:rPr lang="en-GB" dirty="0"/>
              <a:t>Is a commanders attendance at an exercise recorded?</a:t>
            </a:r>
          </a:p>
          <a:p>
            <a:r>
              <a:rPr lang="en-GB" dirty="0"/>
              <a:t>Are commanders mandated to attend an exercise?</a:t>
            </a:r>
          </a:p>
        </p:txBody>
      </p:sp>
      <p:sp>
        <p:nvSpPr>
          <p:cNvPr id="4" name="Content Placeholder 10">
            <a:extLst>
              <a:ext uri="{FF2B5EF4-FFF2-40B4-BE49-F238E27FC236}">
                <a16:creationId xmlns:a16="http://schemas.microsoft.com/office/drawing/2014/main" xmlns="" id="{02B84747-28DF-47DA-B871-0514B50DB6DE}"/>
              </a:ext>
            </a:extLst>
          </p:cNvPr>
          <p:cNvSpPr txBox="1">
            <a:spLocks/>
          </p:cNvSpPr>
          <p:nvPr/>
        </p:nvSpPr>
        <p:spPr>
          <a:xfrm>
            <a:off x="953598" y="3645024"/>
            <a:ext cx="5346594" cy="2085887"/>
          </a:xfrm>
          <a:prstGeom prst="rect">
            <a:avLst/>
          </a:prstGeom>
        </p:spPr>
        <p:txBody>
          <a:bodyPr vert="horz" lIns="68580" tIns="34290" rIns="68580" bIns="3429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GB" sz="3000" dirty="0">
                <a:solidFill>
                  <a:srgbClr val="0070C0"/>
                </a:solidFill>
                <a:effectLst>
                  <a:outerShdw blurRad="38100" dist="38100" dir="2700000" algn="tl">
                    <a:srgbClr val="000000">
                      <a:alpha val="43137"/>
                    </a:srgbClr>
                  </a:outerShdw>
                </a:effectLst>
                <a:latin typeface="Calibri"/>
              </a:rPr>
              <a:t>‘Multi-agency testing and exercising programmes need to be better coordinated and risk-based beyond Local Resilience Forum Community Risk Registers/National Risk Assessments’.</a:t>
            </a:r>
            <a:r>
              <a:rPr lang="en-GB" sz="1350" b="1" dirty="0">
                <a:ln w="0"/>
                <a:solidFill>
                  <a:prstClr val="black"/>
                </a:solidFill>
                <a:latin typeface="Calibri"/>
              </a:rPr>
              <a:t>	</a:t>
            </a:r>
          </a:p>
        </p:txBody>
      </p:sp>
      <p:sp>
        <p:nvSpPr>
          <p:cNvPr id="6" name="TextBox 5">
            <a:extLst>
              <a:ext uri="{FF2B5EF4-FFF2-40B4-BE49-F238E27FC236}">
                <a16:creationId xmlns:a16="http://schemas.microsoft.com/office/drawing/2014/main" xmlns="" id="{7296C2C4-933F-4313-85B5-F3925CC06C6B}"/>
              </a:ext>
            </a:extLst>
          </p:cNvPr>
          <p:cNvSpPr txBox="1"/>
          <p:nvPr/>
        </p:nvSpPr>
        <p:spPr>
          <a:xfrm>
            <a:off x="2411760" y="5453911"/>
            <a:ext cx="3240360" cy="300082"/>
          </a:xfrm>
          <a:prstGeom prst="rect">
            <a:avLst/>
          </a:prstGeom>
          <a:noFill/>
        </p:spPr>
        <p:txBody>
          <a:bodyPr wrap="square" rtlCol="0">
            <a:spAutoFit/>
          </a:bodyPr>
          <a:lstStyle/>
          <a:p>
            <a:pPr defTabSz="685800"/>
            <a:r>
              <a:rPr lang="en-GB" sz="1350" b="1" dirty="0">
                <a:ln w="0"/>
                <a:solidFill>
                  <a:prstClr val="black"/>
                </a:solidFill>
                <a:latin typeface="Calibri"/>
              </a:rPr>
              <a:t>HMIC Tri-Service Review - 2015</a:t>
            </a:r>
            <a:endParaRPr lang="en-GB" sz="1350" dirty="0">
              <a:solidFill>
                <a:prstClr val="black"/>
              </a:solidFill>
              <a:latin typeface="Calibri"/>
            </a:endParaRPr>
          </a:p>
        </p:txBody>
      </p:sp>
    </p:spTree>
    <p:extLst>
      <p:ext uri="{BB962C8B-B14F-4D97-AF65-F5344CB8AC3E}">
        <p14:creationId xmlns:p14="http://schemas.microsoft.com/office/powerpoint/2010/main" val="65659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FF5DA-3537-43BE-97DF-E5850743291B}"/>
              </a:ext>
            </a:extLst>
          </p:cNvPr>
          <p:cNvSpPr>
            <a:spLocks noGrp="1"/>
          </p:cNvSpPr>
          <p:nvPr>
            <p:ph type="title"/>
          </p:nvPr>
        </p:nvSpPr>
        <p:spPr/>
        <p:txBody>
          <a:bodyPr/>
          <a:lstStyle/>
          <a:p>
            <a:r>
              <a:rPr lang="en-GB" dirty="0"/>
              <a:t>JOL Usage</a:t>
            </a:r>
          </a:p>
        </p:txBody>
      </p:sp>
      <p:sp>
        <p:nvSpPr>
          <p:cNvPr id="3" name="Content Placeholder 2">
            <a:extLst>
              <a:ext uri="{FF2B5EF4-FFF2-40B4-BE49-F238E27FC236}">
                <a16:creationId xmlns:a16="http://schemas.microsoft.com/office/drawing/2014/main" xmlns="" id="{A06B8049-8ADA-4EDE-9439-BE7C934E1873}"/>
              </a:ext>
            </a:extLst>
          </p:cNvPr>
          <p:cNvSpPr>
            <a:spLocks noGrp="1"/>
          </p:cNvSpPr>
          <p:nvPr>
            <p:ph idx="1"/>
          </p:nvPr>
        </p:nvSpPr>
        <p:spPr/>
        <p:txBody>
          <a:bodyPr>
            <a:normAutofit/>
          </a:bodyPr>
          <a:lstStyle/>
          <a:p>
            <a:pPr marL="0" indent="0">
              <a:buNone/>
            </a:pPr>
            <a:r>
              <a:rPr lang="en-GB" sz="3300" dirty="0">
                <a:solidFill>
                  <a:srgbClr val="0070C0"/>
                </a:solidFill>
                <a:effectLst>
                  <a:outerShdw blurRad="38100" dist="38100" dir="2700000" algn="tl">
                    <a:srgbClr val="000000">
                      <a:alpha val="43137"/>
                    </a:srgbClr>
                  </a:outerShdw>
                </a:effectLst>
              </a:rPr>
              <a:t>‘The emergency services need to have more effective processes in place for learning and embedding lessons locally and, for cascading the learning to staff.  The knowledge and understanding of the Joint Organisational Learning process needs to be greatly improved’. </a:t>
            </a:r>
          </a:p>
          <a:p>
            <a:endParaRPr lang="en-GB" dirty="0"/>
          </a:p>
        </p:txBody>
      </p:sp>
      <p:sp>
        <p:nvSpPr>
          <p:cNvPr id="4" name="TextBox 3">
            <a:extLst>
              <a:ext uri="{FF2B5EF4-FFF2-40B4-BE49-F238E27FC236}">
                <a16:creationId xmlns:a16="http://schemas.microsoft.com/office/drawing/2014/main" xmlns="" id="{94763F43-DD8E-49C0-BBA6-0E2FBF89C00E}"/>
              </a:ext>
            </a:extLst>
          </p:cNvPr>
          <p:cNvSpPr txBox="1"/>
          <p:nvPr/>
        </p:nvSpPr>
        <p:spPr>
          <a:xfrm>
            <a:off x="791580" y="5535234"/>
            <a:ext cx="3240360" cy="300082"/>
          </a:xfrm>
          <a:prstGeom prst="rect">
            <a:avLst/>
          </a:prstGeom>
          <a:noFill/>
        </p:spPr>
        <p:txBody>
          <a:bodyPr wrap="square" rtlCol="0">
            <a:spAutoFit/>
          </a:bodyPr>
          <a:lstStyle/>
          <a:p>
            <a:pPr defTabSz="685800"/>
            <a:r>
              <a:rPr lang="en-GB" sz="1350" b="1" dirty="0">
                <a:ln w="0"/>
                <a:solidFill>
                  <a:prstClr val="black"/>
                </a:solidFill>
                <a:latin typeface="Calibri"/>
              </a:rPr>
              <a:t>HMIC Tri-Service Review - 2015</a:t>
            </a:r>
            <a:endParaRPr lang="en-GB" sz="1350" dirty="0">
              <a:solidFill>
                <a:prstClr val="black"/>
              </a:solidFill>
              <a:latin typeface="Calibri"/>
            </a:endParaRPr>
          </a:p>
        </p:txBody>
      </p:sp>
    </p:spTree>
    <p:extLst>
      <p:ext uri="{BB962C8B-B14F-4D97-AF65-F5344CB8AC3E}">
        <p14:creationId xmlns:p14="http://schemas.microsoft.com/office/powerpoint/2010/main" val="112860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DED17-1482-426C-A66B-CED3052D065E}"/>
              </a:ext>
            </a:extLst>
          </p:cNvPr>
          <p:cNvSpPr>
            <a:spLocks noGrp="1"/>
          </p:cNvSpPr>
          <p:nvPr>
            <p:ph type="title"/>
          </p:nvPr>
        </p:nvSpPr>
        <p:spPr>
          <a:xfrm>
            <a:off x="704179" y="195386"/>
            <a:ext cx="8108464" cy="857250"/>
          </a:xfrm>
        </p:spPr>
        <p:txBody>
          <a:bodyPr/>
          <a:lstStyle/>
          <a:p>
            <a:r>
              <a:rPr lang="en-GB" dirty="0"/>
              <a:t>Assurance Report Recommendations 6</a:t>
            </a:r>
          </a:p>
        </p:txBody>
      </p:sp>
      <p:sp>
        <p:nvSpPr>
          <p:cNvPr id="3" name="Content Placeholder 2">
            <a:extLst>
              <a:ext uri="{FF2B5EF4-FFF2-40B4-BE49-F238E27FC236}">
                <a16:creationId xmlns:a16="http://schemas.microsoft.com/office/drawing/2014/main" xmlns="" id="{9D618E23-5034-4F79-877C-1A820FD86301}"/>
              </a:ext>
            </a:extLst>
          </p:cNvPr>
          <p:cNvSpPr>
            <a:spLocks noGrp="1"/>
          </p:cNvSpPr>
          <p:nvPr>
            <p:ph idx="1"/>
          </p:nvPr>
        </p:nvSpPr>
        <p:spPr>
          <a:xfrm>
            <a:off x="656387" y="705600"/>
            <a:ext cx="8108464" cy="3394472"/>
          </a:xfrm>
        </p:spPr>
        <p:txBody>
          <a:bodyPr/>
          <a:lstStyle/>
          <a:p>
            <a:endParaRPr lang="en-GB" dirty="0"/>
          </a:p>
          <a:p>
            <a:r>
              <a:rPr lang="en-GB" dirty="0"/>
              <a:t> Local policies support the identification of lessons through a multi-agency debrief processes. Then </a:t>
            </a:r>
          </a:p>
          <a:p>
            <a:r>
              <a:rPr lang="en-GB" sz="2100" dirty="0"/>
              <a:t>Lessons identification and sharing arrangements should be formalised.</a:t>
            </a:r>
          </a:p>
          <a:p>
            <a:r>
              <a:rPr lang="en-GB" sz="2100" dirty="0"/>
              <a:t>shared via JOL Online. </a:t>
            </a:r>
          </a:p>
          <a:p>
            <a:pPr marL="0" indent="0">
              <a:buNone/>
            </a:pPr>
            <a:endParaRPr lang="en-GB" sz="2100" dirty="0"/>
          </a:p>
          <a:p>
            <a:r>
              <a:rPr lang="en-GB" sz="2100" dirty="0"/>
              <a:t>This must include who will be responsible for uploading these and when</a:t>
            </a:r>
          </a:p>
          <a:p>
            <a:endParaRPr lang="en-GB" dirty="0"/>
          </a:p>
        </p:txBody>
      </p:sp>
      <p:graphicFrame>
        <p:nvGraphicFramePr>
          <p:cNvPr id="4" name="Content Placeholder 3">
            <a:extLst>
              <a:ext uri="{FF2B5EF4-FFF2-40B4-BE49-F238E27FC236}">
                <a16:creationId xmlns:a16="http://schemas.microsoft.com/office/drawing/2014/main" xmlns="" id="{A5E3262F-2321-4DCA-812C-C08FCFEF3FBF}"/>
              </a:ext>
            </a:extLst>
          </p:cNvPr>
          <p:cNvGraphicFramePr>
            <a:graphicFrameLocks/>
          </p:cNvGraphicFramePr>
          <p:nvPr>
            <p:extLst/>
          </p:nvPr>
        </p:nvGraphicFramePr>
        <p:xfrm>
          <a:off x="683568" y="3753036"/>
          <a:ext cx="3672408"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a:extLst>
              <a:ext uri="{FF2B5EF4-FFF2-40B4-BE49-F238E27FC236}">
                <a16:creationId xmlns:a16="http://schemas.microsoft.com/office/drawing/2014/main" xmlns="" id="{15BDBBB4-4CD6-4A52-99D5-C35837F4D554}"/>
              </a:ext>
            </a:extLst>
          </p:cNvPr>
          <p:cNvGraphicFramePr>
            <a:graphicFrameLocks/>
          </p:cNvGraphicFramePr>
          <p:nvPr>
            <p:extLst/>
          </p:nvPr>
        </p:nvGraphicFramePr>
        <p:xfrm>
          <a:off x="4263356" y="3753036"/>
          <a:ext cx="4549287" cy="21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2915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B05F8B9D-82E6-446C-9624-FA4CAF29AB7B}"/>
              </a:ext>
            </a:extLst>
          </p:cNvPr>
          <p:cNvGraphicFramePr>
            <a:graphicFrameLocks noGrp="1"/>
          </p:cNvGraphicFramePr>
          <p:nvPr>
            <p:ph idx="1"/>
            <p:extLst/>
          </p:nvPr>
        </p:nvGraphicFramePr>
        <p:xfrm>
          <a:off x="1601391" y="1268761"/>
          <a:ext cx="6081713" cy="4183112"/>
        </p:xfrm>
        <a:graphic>
          <a:graphicData uri="http://schemas.openxmlformats.org/drawingml/2006/chart">
            <c:chart xmlns:c="http://schemas.openxmlformats.org/drawingml/2006/chart" xmlns:r="http://schemas.openxmlformats.org/officeDocument/2006/relationships" r:id="rId2"/>
          </a:graphicData>
        </a:graphic>
      </p:graphicFrame>
      <p:sp>
        <p:nvSpPr>
          <p:cNvPr id="2" name="7-Point Star 1"/>
          <p:cNvSpPr/>
          <p:nvPr/>
        </p:nvSpPr>
        <p:spPr>
          <a:xfrm>
            <a:off x="4193958" y="2240868"/>
            <a:ext cx="1890210" cy="1458162"/>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latin typeface="Calibri"/>
              </a:rPr>
              <a:t>M/ETHANE</a:t>
            </a:r>
          </a:p>
          <a:p>
            <a:pPr algn="ctr" defTabSz="685800"/>
            <a:r>
              <a:rPr lang="en-GB" sz="1350" dirty="0">
                <a:solidFill>
                  <a:prstClr val="white"/>
                </a:solidFill>
                <a:latin typeface="Calibri"/>
              </a:rPr>
              <a:t>&amp;</a:t>
            </a:r>
          </a:p>
          <a:p>
            <a:pPr algn="ctr" defTabSz="685800"/>
            <a:r>
              <a:rPr lang="en-GB" sz="1350" dirty="0">
                <a:solidFill>
                  <a:prstClr val="white"/>
                </a:solidFill>
                <a:latin typeface="Calibri"/>
              </a:rPr>
              <a:t>JDM TEST MESSAGE</a:t>
            </a:r>
          </a:p>
        </p:txBody>
      </p:sp>
    </p:spTree>
    <p:extLst>
      <p:ext uri="{BB962C8B-B14F-4D97-AF65-F5344CB8AC3E}">
        <p14:creationId xmlns:p14="http://schemas.microsoft.com/office/powerpoint/2010/main" val="380156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1723E-03C3-4C84-AD47-BDEFA43270FA}"/>
              </a:ext>
            </a:extLst>
          </p:cNvPr>
          <p:cNvSpPr>
            <a:spLocks noGrp="1"/>
          </p:cNvSpPr>
          <p:nvPr>
            <p:ph type="title"/>
          </p:nvPr>
        </p:nvSpPr>
        <p:spPr/>
        <p:txBody>
          <a:bodyPr/>
          <a:lstStyle/>
          <a:p>
            <a:r>
              <a:rPr lang="en-GB"/>
              <a:t>Recommendation 7 </a:t>
            </a:r>
            <a:r>
              <a:rPr lang="en-GB" dirty="0"/>
              <a:t>–Use the Notable Practice</a:t>
            </a:r>
          </a:p>
        </p:txBody>
      </p:sp>
      <p:sp>
        <p:nvSpPr>
          <p:cNvPr id="3" name="Content Placeholder 2">
            <a:extLst>
              <a:ext uri="{FF2B5EF4-FFF2-40B4-BE49-F238E27FC236}">
                <a16:creationId xmlns:a16="http://schemas.microsoft.com/office/drawing/2014/main" xmlns="" id="{BD7E8C45-C718-4C0E-B429-2E2ECA056F42}"/>
              </a:ext>
            </a:extLst>
          </p:cNvPr>
          <p:cNvSpPr>
            <a:spLocks noGrp="1"/>
          </p:cNvSpPr>
          <p:nvPr>
            <p:ph idx="1"/>
          </p:nvPr>
        </p:nvSpPr>
        <p:spPr>
          <a:xfrm>
            <a:off x="836161" y="1700809"/>
            <a:ext cx="7884876" cy="3996443"/>
          </a:xfrm>
        </p:spPr>
        <p:txBody>
          <a:bodyPr>
            <a:noAutofit/>
          </a:bodyPr>
          <a:lstStyle/>
          <a:p>
            <a:r>
              <a:rPr lang="en-GB" sz="2100" dirty="0"/>
              <a:t>Inclusion of M/ETHANE in routine mandatory police officer safety training </a:t>
            </a:r>
            <a:r>
              <a:rPr lang="en-GB" sz="2100" dirty="0">
                <a:solidFill>
                  <a:schemeClr val="tx2"/>
                </a:solidFill>
              </a:rPr>
              <a:t>Cheshire and South Wales Police</a:t>
            </a:r>
          </a:p>
          <a:p>
            <a:endParaRPr lang="en-GB" sz="2100" dirty="0">
              <a:solidFill>
                <a:schemeClr val="tx2"/>
              </a:solidFill>
            </a:endParaRPr>
          </a:p>
          <a:p>
            <a:r>
              <a:rPr lang="en-GB" sz="2100" dirty="0"/>
              <a:t>A 3 way conference call between control rooms at the start of each shift. Issues discussed among others include - Service capacity and significant challenges, ongoing operations and any exercises that may be taking place. </a:t>
            </a:r>
            <a:r>
              <a:rPr lang="en-GB" sz="2100" dirty="0">
                <a:solidFill>
                  <a:srgbClr val="00B050"/>
                </a:solidFill>
              </a:rPr>
              <a:t>SWAS</a:t>
            </a:r>
          </a:p>
          <a:p>
            <a:endParaRPr lang="en-GB" sz="2100" dirty="0">
              <a:solidFill>
                <a:srgbClr val="00B050"/>
              </a:solidFill>
            </a:endParaRPr>
          </a:p>
          <a:p>
            <a:r>
              <a:rPr lang="en-GB" sz="2100" dirty="0"/>
              <a:t>Command hand over sheet – II MARCH from </a:t>
            </a:r>
            <a:r>
              <a:rPr lang="en-GB" sz="2100" dirty="0">
                <a:solidFill>
                  <a:srgbClr val="FF0000"/>
                </a:solidFill>
              </a:rPr>
              <a:t>Staffs Fire</a:t>
            </a:r>
          </a:p>
          <a:p>
            <a:endParaRPr lang="en-GB" sz="2100" dirty="0">
              <a:solidFill>
                <a:srgbClr val="FF0000"/>
              </a:solidFill>
            </a:endParaRPr>
          </a:p>
          <a:p>
            <a:r>
              <a:rPr lang="en-GB" sz="2100" dirty="0"/>
              <a:t>LRF multi-agency Handbooks incorporated JESIP </a:t>
            </a:r>
            <a:r>
              <a:rPr lang="en-GB" sz="2100" dirty="0" err="1"/>
              <a:t>Notts</a:t>
            </a:r>
            <a:r>
              <a:rPr lang="en-GB" sz="2100" dirty="0"/>
              <a:t> &amp; </a:t>
            </a:r>
            <a:r>
              <a:rPr lang="en-GB" sz="2100" dirty="0" err="1"/>
              <a:t>Derbishire</a:t>
            </a:r>
            <a:r>
              <a:rPr lang="en-GB" sz="2100" dirty="0"/>
              <a:t> LRF </a:t>
            </a:r>
            <a:r>
              <a:rPr lang="en-GB" sz="2100" dirty="0" err="1">
                <a:solidFill>
                  <a:srgbClr val="7030A0"/>
                </a:solidFill>
              </a:rPr>
              <a:t>LRF</a:t>
            </a:r>
            <a:endParaRPr lang="en-GB" sz="2100" dirty="0">
              <a:solidFill>
                <a:srgbClr val="00B050"/>
              </a:solidFill>
            </a:endParaRPr>
          </a:p>
        </p:txBody>
      </p:sp>
    </p:spTree>
    <p:extLst>
      <p:ext uri="{BB962C8B-B14F-4D97-AF65-F5344CB8AC3E}">
        <p14:creationId xmlns:p14="http://schemas.microsoft.com/office/powerpoint/2010/main" val="168570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endParaRPr lang="en-US" dirty="0"/>
          </a:p>
        </p:txBody>
      </p:sp>
      <p:sp>
        <p:nvSpPr>
          <p:cNvPr id="3" name="Content Placeholder 2"/>
          <p:cNvSpPr>
            <a:spLocks noGrp="1"/>
          </p:cNvSpPr>
          <p:nvPr>
            <p:ph idx="1"/>
          </p:nvPr>
        </p:nvSpPr>
        <p:spPr>
          <a:xfrm>
            <a:off x="611560" y="1340769"/>
            <a:ext cx="8108464" cy="5328592"/>
          </a:xfrm>
        </p:spPr>
        <p:txBody>
          <a:bodyPr>
            <a:normAutofit/>
          </a:bodyPr>
          <a:lstStyle/>
          <a:p>
            <a:r>
              <a:rPr lang="en-GB" dirty="0"/>
              <a:t>Fire Alarms</a:t>
            </a:r>
          </a:p>
          <a:p>
            <a:endParaRPr lang="en-GB" dirty="0"/>
          </a:p>
          <a:p>
            <a:r>
              <a:rPr lang="en-GB" dirty="0"/>
              <a:t>Toilets</a:t>
            </a:r>
          </a:p>
          <a:p>
            <a:pPr marL="0" indent="0">
              <a:buNone/>
            </a:pPr>
            <a:endParaRPr lang="en-GB" dirty="0"/>
          </a:p>
          <a:p>
            <a:r>
              <a:rPr lang="en-GB" dirty="0"/>
              <a:t>Mobile/Pager</a:t>
            </a:r>
          </a:p>
          <a:p>
            <a:endParaRPr lang="en-GB" dirty="0"/>
          </a:p>
          <a:p>
            <a:r>
              <a:rPr lang="en-GB" dirty="0"/>
              <a:t>Lunch/Refreshments</a:t>
            </a:r>
          </a:p>
          <a:p>
            <a:endParaRPr lang="en-GB" dirty="0"/>
          </a:p>
          <a:p>
            <a:r>
              <a:rPr lang="en-GB" dirty="0"/>
              <a:t>Timings</a:t>
            </a:r>
          </a:p>
        </p:txBody>
      </p:sp>
      <p:pic>
        <p:nvPicPr>
          <p:cNvPr id="5" name="Picture 4">
            <a:extLst>
              <a:ext uri="{FF2B5EF4-FFF2-40B4-BE49-F238E27FC236}">
                <a16:creationId xmlns:a16="http://schemas.microsoft.com/office/drawing/2014/main" xmlns="" id="{E940F8ED-75D3-4C15-8A30-E21B77396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880384"/>
            <a:ext cx="2724125" cy="3636847"/>
          </a:xfrm>
          <a:prstGeom prst="rect">
            <a:avLst/>
          </a:prstGeom>
        </p:spPr>
      </p:pic>
      <p:pic>
        <p:nvPicPr>
          <p:cNvPr id="7" name="Picture 6">
            <a:extLst>
              <a:ext uri="{FF2B5EF4-FFF2-40B4-BE49-F238E27FC236}">
                <a16:creationId xmlns:a16="http://schemas.microsoft.com/office/drawing/2014/main" xmlns="" id="{4C0AA21C-0969-496B-8195-3BE04F4FC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880383"/>
            <a:ext cx="2724125" cy="3604227"/>
          </a:xfrm>
          <a:prstGeom prst="rect">
            <a:avLst/>
          </a:prstGeom>
        </p:spPr>
      </p:pic>
      <p:pic>
        <p:nvPicPr>
          <p:cNvPr id="9" name="Picture 8">
            <a:extLst>
              <a:ext uri="{FF2B5EF4-FFF2-40B4-BE49-F238E27FC236}">
                <a16:creationId xmlns:a16="http://schemas.microsoft.com/office/drawing/2014/main" xmlns="" id="{7426A805-022B-4941-9913-AFEDC5999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792" y="2578677"/>
            <a:ext cx="4000464" cy="2240260"/>
          </a:xfrm>
          <a:prstGeom prst="rect">
            <a:avLst/>
          </a:prstGeom>
        </p:spPr>
      </p:pic>
      <p:pic>
        <p:nvPicPr>
          <p:cNvPr id="11" name="Picture 10">
            <a:extLst>
              <a:ext uri="{FF2B5EF4-FFF2-40B4-BE49-F238E27FC236}">
                <a16:creationId xmlns:a16="http://schemas.microsoft.com/office/drawing/2014/main" xmlns="" id="{5C4DABA4-FFF7-42AA-B891-02C65C26D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439" y="1986887"/>
            <a:ext cx="3445374" cy="3423840"/>
          </a:xfrm>
          <a:prstGeom prst="rect">
            <a:avLst/>
          </a:prstGeom>
        </p:spPr>
      </p:pic>
      <p:pic>
        <p:nvPicPr>
          <p:cNvPr id="13" name="Picture 12">
            <a:extLst>
              <a:ext uri="{FF2B5EF4-FFF2-40B4-BE49-F238E27FC236}">
                <a16:creationId xmlns:a16="http://schemas.microsoft.com/office/drawing/2014/main" xmlns="" id="{67DBBED7-E69B-4983-ADC2-D02CCFC60B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5792" y="1897751"/>
            <a:ext cx="3970912" cy="3553966"/>
          </a:xfrm>
          <a:prstGeom prst="rect">
            <a:avLst/>
          </a:prstGeom>
        </p:spPr>
      </p:pic>
    </p:spTree>
    <p:extLst>
      <p:ext uri="{BB962C8B-B14F-4D97-AF65-F5344CB8AC3E}">
        <p14:creationId xmlns:p14="http://schemas.microsoft.com/office/powerpoint/2010/main" val="149219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79A25-AE89-436F-9455-4D74551EFE8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8ABD4292-3062-4AC8-80DB-17EF2B23705A}"/>
              </a:ext>
            </a:extLst>
          </p:cNvPr>
          <p:cNvSpPr>
            <a:spLocks noGrp="1"/>
          </p:cNvSpPr>
          <p:nvPr>
            <p:ph idx="1"/>
          </p:nvPr>
        </p:nvSpPr>
        <p:spPr>
          <a:xfrm>
            <a:off x="1007604" y="2057401"/>
            <a:ext cx="7560840" cy="3531839"/>
          </a:xfrm>
        </p:spPr>
        <p:txBody>
          <a:bodyPr>
            <a:normAutofit fontScale="92500" lnSpcReduction="20000"/>
          </a:bodyPr>
          <a:lstStyle/>
          <a:p>
            <a:endParaRPr lang="en-GB" sz="2100" dirty="0"/>
          </a:p>
          <a:p>
            <a:r>
              <a:rPr lang="en-GB" sz="2100" dirty="0"/>
              <a:t>New video, visits, new app, continuing JESIP, app </a:t>
            </a:r>
          </a:p>
          <a:p>
            <a:r>
              <a:rPr lang="en-GB" sz="2100" dirty="0"/>
              <a:t>Services have undertaken a lot of work and there has been some good progress</a:t>
            </a:r>
          </a:p>
          <a:p>
            <a:endParaRPr lang="en-GB" sz="2100" dirty="0"/>
          </a:p>
          <a:p>
            <a:r>
              <a:rPr lang="en-GB" sz="2100" dirty="0"/>
              <a:t>Abstractions remain a challenge (Training and Exercise)</a:t>
            </a:r>
          </a:p>
          <a:p>
            <a:endParaRPr lang="en-GB" sz="2100" dirty="0"/>
          </a:p>
          <a:p>
            <a:r>
              <a:rPr lang="en-GB" sz="2100" dirty="0"/>
              <a:t>Lack of multi-agency exercises (need to be innovative)</a:t>
            </a:r>
          </a:p>
          <a:p>
            <a:endParaRPr lang="en-GB" sz="2100" dirty="0"/>
          </a:p>
          <a:p>
            <a:r>
              <a:rPr lang="en-GB" sz="2100" dirty="0"/>
              <a:t>Local delivery not as robust as could be</a:t>
            </a:r>
          </a:p>
          <a:p>
            <a:endParaRPr lang="en-GB" sz="2100" dirty="0"/>
          </a:p>
          <a:p>
            <a:r>
              <a:rPr lang="en-GB" sz="2100" dirty="0"/>
              <a:t>JOL is still significantly underused!!</a:t>
            </a:r>
          </a:p>
          <a:p>
            <a:endParaRPr lang="en-GB" dirty="0"/>
          </a:p>
          <a:p>
            <a:endParaRPr lang="en-GB" dirty="0"/>
          </a:p>
        </p:txBody>
      </p:sp>
    </p:spTree>
    <p:extLst>
      <p:ext uri="{BB962C8B-B14F-4D97-AF65-F5344CB8AC3E}">
        <p14:creationId xmlns:p14="http://schemas.microsoft.com/office/powerpoint/2010/main" val="156736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17694" y="2834935"/>
            <a:ext cx="5829300" cy="1102519"/>
          </a:xfrm>
        </p:spPr>
        <p:txBody>
          <a:bodyPr>
            <a:normAutofit/>
          </a:bodyPr>
          <a:lstStyle/>
          <a:p>
            <a:r>
              <a:rPr lang="en-GB" dirty="0"/>
              <a:t>Thank You</a:t>
            </a:r>
            <a:endParaRPr lang="en-GB" sz="2700" dirty="0"/>
          </a:p>
        </p:txBody>
      </p:sp>
      <p:sp>
        <p:nvSpPr>
          <p:cNvPr id="5" name="Subtitle 4"/>
          <p:cNvSpPr>
            <a:spLocks noGrp="1"/>
          </p:cNvSpPr>
          <p:nvPr>
            <p:ph type="subTitle" idx="1"/>
          </p:nvPr>
        </p:nvSpPr>
        <p:spPr/>
        <p:txBody>
          <a:bodyPr>
            <a:normAutofit/>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@jesip999</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432" y="5281570"/>
            <a:ext cx="357577" cy="290082"/>
          </a:xfrm>
          <a:prstGeom prst="rect">
            <a:avLst/>
          </a:prstGeom>
        </p:spPr>
      </p:pic>
    </p:spTree>
    <p:extLst>
      <p:ext uri="{BB962C8B-B14F-4D97-AF65-F5344CB8AC3E}">
        <p14:creationId xmlns:p14="http://schemas.microsoft.com/office/powerpoint/2010/main" val="316258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DE2C1-7042-4965-A9E6-999B5DAC0AD6}"/>
              </a:ext>
            </a:extLst>
          </p:cNvPr>
          <p:cNvSpPr>
            <a:spLocks noGrp="1"/>
          </p:cNvSpPr>
          <p:nvPr>
            <p:ph type="ctrTitle"/>
          </p:nvPr>
        </p:nvSpPr>
        <p:spPr>
          <a:xfrm>
            <a:off x="1143000" y="1699022"/>
            <a:ext cx="6858000" cy="2666741"/>
          </a:xfrm>
        </p:spPr>
        <p:txBody>
          <a:bodyPr/>
          <a:lstStyle/>
          <a:p>
            <a:r>
              <a:rPr lang="en-GB" dirty="0"/>
              <a:t>over to you</a:t>
            </a:r>
          </a:p>
        </p:txBody>
      </p:sp>
      <p:pic>
        <p:nvPicPr>
          <p:cNvPr id="5" name="Picture 4">
            <a:extLst>
              <a:ext uri="{FF2B5EF4-FFF2-40B4-BE49-F238E27FC236}">
                <a16:creationId xmlns:a16="http://schemas.microsoft.com/office/drawing/2014/main" xmlns="" id="{5CF1A881-533A-462B-BFDF-EAAF99F4A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547" y="1699023"/>
            <a:ext cx="4623530" cy="1025890"/>
          </a:xfrm>
          <a:prstGeom prst="rect">
            <a:avLst/>
          </a:prstGeom>
        </p:spPr>
      </p:pic>
    </p:spTree>
    <p:extLst>
      <p:ext uri="{BB962C8B-B14F-4D97-AF65-F5344CB8AC3E}">
        <p14:creationId xmlns:p14="http://schemas.microsoft.com/office/powerpoint/2010/main" val="13373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3FFFD-67AC-4B85-97B5-473E3E94C52B}"/>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xmlns="" id="{9D66799A-7950-4D6A-A477-4AFCDFEC89EB}"/>
              </a:ext>
            </a:extLst>
          </p:cNvPr>
          <p:cNvSpPr>
            <a:spLocks noGrp="1"/>
          </p:cNvSpPr>
          <p:nvPr>
            <p:ph idx="1"/>
          </p:nvPr>
        </p:nvSpPr>
        <p:spPr/>
        <p:txBody>
          <a:bodyPr>
            <a:normAutofit/>
          </a:bodyPr>
          <a:lstStyle/>
          <a:p>
            <a:pPr marL="0" indent="0">
              <a:buNone/>
            </a:pPr>
            <a:r>
              <a:rPr lang="en-GB" dirty="0"/>
              <a:t>Q1. What are the obstacles to embedding in your local area?</a:t>
            </a:r>
          </a:p>
          <a:p>
            <a:pPr lvl="0"/>
            <a:endParaRPr lang="en-GB" dirty="0"/>
          </a:p>
          <a:p>
            <a:pPr marL="0" indent="0">
              <a:buNone/>
            </a:pPr>
            <a:endParaRPr lang="en-GB" dirty="0"/>
          </a:p>
          <a:p>
            <a:pPr marL="0" indent="0" algn="ctr">
              <a:buNone/>
            </a:pPr>
            <a:r>
              <a:rPr lang="en-GB" b="1" dirty="0">
                <a:solidFill>
                  <a:srgbClr val="FF0000"/>
                </a:solidFill>
              </a:rPr>
              <a:t>5 mins to answer each</a:t>
            </a:r>
          </a:p>
          <a:p>
            <a:pPr marL="0" indent="0" algn="ctr">
              <a:buNone/>
            </a:pPr>
            <a:r>
              <a:rPr lang="en-GB" b="1" dirty="0">
                <a:solidFill>
                  <a:srgbClr val="FF0000"/>
                </a:solidFill>
              </a:rPr>
              <a:t>15 mins to feedback </a:t>
            </a:r>
          </a:p>
        </p:txBody>
      </p:sp>
      <p:pic>
        <p:nvPicPr>
          <p:cNvPr id="5" name="Picture 4">
            <a:extLst>
              <a:ext uri="{FF2B5EF4-FFF2-40B4-BE49-F238E27FC236}">
                <a16:creationId xmlns:a16="http://schemas.microsoft.com/office/drawing/2014/main" xmlns="" id="{3F1A33E6-451B-4EAF-A8BB-966FED041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612" y="1055324"/>
            <a:ext cx="779867" cy="764931"/>
          </a:xfrm>
          <a:prstGeom prst="rect">
            <a:avLst/>
          </a:prstGeom>
        </p:spPr>
      </p:pic>
    </p:spTree>
    <p:extLst>
      <p:ext uri="{BB962C8B-B14F-4D97-AF65-F5344CB8AC3E}">
        <p14:creationId xmlns:p14="http://schemas.microsoft.com/office/powerpoint/2010/main" val="42326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Dashboard Reporting</a:t>
            </a:r>
          </a:p>
        </p:txBody>
      </p:sp>
      <p:sp>
        <p:nvSpPr>
          <p:cNvPr id="5" name="Subtitle 4"/>
          <p:cNvSpPr>
            <a:spLocks noGrp="1"/>
          </p:cNvSpPr>
          <p:nvPr>
            <p:ph type="subTitle" idx="1"/>
          </p:nvPr>
        </p:nvSpPr>
        <p:spPr/>
        <p:txBody>
          <a:bodyPr>
            <a:normAutofit/>
          </a:bodyPr>
          <a:lstStyle/>
          <a:p>
            <a:r>
              <a:rPr lang="en-GB" dirty="0"/>
              <a:t>Carl Daniels</a:t>
            </a:r>
          </a:p>
          <a:p>
            <a:r>
              <a:rPr lang="en-GB" dirty="0"/>
              <a:t>JESIP Deputy Senior Responsible Officer</a:t>
            </a:r>
          </a:p>
        </p:txBody>
      </p:sp>
    </p:spTree>
    <p:extLst>
      <p:ext uri="{BB962C8B-B14F-4D97-AF65-F5344CB8AC3E}">
        <p14:creationId xmlns:p14="http://schemas.microsoft.com/office/powerpoint/2010/main" val="3234004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E257D-971D-4068-92BA-1F0E55E62B45}"/>
              </a:ext>
            </a:extLst>
          </p:cNvPr>
          <p:cNvSpPr>
            <a:spLocks noGrp="1"/>
          </p:cNvSpPr>
          <p:nvPr>
            <p:ph type="title"/>
          </p:nvPr>
        </p:nvSpPr>
        <p:spPr/>
        <p:txBody>
          <a:bodyPr/>
          <a:lstStyle/>
          <a:p>
            <a:r>
              <a:rPr lang="en-GB" dirty="0"/>
              <a:t>First off…</a:t>
            </a:r>
          </a:p>
        </p:txBody>
      </p:sp>
      <p:pic>
        <p:nvPicPr>
          <p:cNvPr id="5" name="Content Placeholder 4">
            <a:extLst>
              <a:ext uri="{FF2B5EF4-FFF2-40B4-BE49-F238E27FC236}">
                <a16:creationId xmlns:a16="http://schemas.microsoft.com/office/drawing/2014/main" xmlns="" id="{576AE1C1-8963-4AA7-868A-3C8BC84A7D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738" y="2132856"/>
            <a:ext cx="4520108" cy="3390081"/>
          </a:xfrm>
        </p:spPr>
      </p:pic>
      <p:sp>
        <p:nvSpPr>
          <p:cNvPr id="6" name="TextBox 5">
            <a:extLst>
              <a:ext uri="{FF2B5EF4-FFF2-40B4-BE49-F238E27FC236}">
                <a16:creationId xmlns:a16="http://schemas.microsoft.com/office/drawing/2014/main" xmlns="" id="{1FD82E8F-149F-43FC-B4D5-CA57CF83C8C9}"/>
              </a:ext>
            </a:extLst>
          </p:cNvPr>
          <p:cNvSpPr txBox="1"/>
          <p:nvPr/>
        </p:nvSpPr>
        <p:spPr>
          <a:xfrm>
            <a:off x="5220072" y="2080156"/>
            <a:ext cx="1404156" cy="5078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solidFill>
                  <a:prstClr val="black">
                    <a:lumMod val="75000"/>
                    <a:lumOff val="25000"/>
                  </a:prstClr>
                </a:solidFill>
                <a:effectLst/>
                <a:uLnTx/>
                <a:uFillTx/>
                <a:latin typeface="Bradley Hand ITC" panose="03070402050302030203" pitchFamily="66" charset="0"/>
                <a:ea typeface="+mn-ea"/>
                <a:cs typeface="+mn-cs"/>
              </a:rPr>
              <a:t>STUFF</a:t>
            </a:r>
          </a:p>
        </p:txBody>
      </p:sp>
    </p:spTree>
    <p:extLst>
      <p:ext uri="{BB962C8B-B14F-4D97-AF65-F5344CB8AC3E}">
        <p14:creationId xmlns:p14="http://schemas.microsoft.com/office/powerpoint/2010/main" val="404511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99880-FC35-4AE9-837E-44E189380EB7}"/>
              </a:ext>
            </a:extLst>
          </p:cNvPr>
          <p:cNvSpPr>
            <a:spLocks noGrp="1"/>
          </p:cNvSpPr>
          <p:nvPr>
            <p:ph type="title"/>
          </p:nvPr>
        </p:nvSpPr>
        <p:spPr/>
        <p:txBody>
          <a:bodyPr/>
          <a:lstStyle/>
          <a:p>
            <a:r>
              <a:rPr lang="en-GB" dirty="0"/>
              <a:t>Interoperability Board</a:t>
            </a:r>
          </a:p>
        </p:txBody>
      </p:sp>
      <p:sp>
        <p:nvSpPr>
          <p:cNvPr id="4" name="Content Placeholder 3">
            <a:extLst>
              <a:ext uri="{FF2B5EF4-FFF2-40B4-BE49-F238E27FC236}">
                <a16:creationId xmlns:a16="http://schemas.microsoft.com/office/drawing/2014/main" xmlns="" id="{D11E3307-8053-44AD-BFD4-CB6489C85621}"/>
              </a:ext>
            </a:extLst>
          </p:cNvPr>
          <p:cNvSpPr>
            <a:spLocks noGrp="1"/>
          </p:cNvSpPr>
          <p:nvPr>
            <p:ph sz="half" idx="1"/>
          </p:nvPr>
        </p:nvSpPr>
        <p:spPr>
          <a:xfrm>
            <a:off x="457200" y="1600200"/>
            <a:ext cx="4038600" cy="4709120"/>
          </a:xfrm>
        </p:spPr>
        <p:txBody>
          <a:bodyPr>
            <a:normAutofit fontScale="77500" lnSpcReduction="20000"/>
          </a:bodyPr>
          <a:lstStyle/>
          <a:p>
            <a:r>
              <a:rPr lang="en-GB" dirty="0"/>
              <a:t>Chair of National Fire Chiefs Council – NFCC (Chair)</a:t>
            </a:r>
          </a:p>
          <a:p>
            <a:r>
              <a:rPr lang="en-GB" dirty="0"/>
              <a:t>Deputy Director for Office of Security &amp; Counter Terrorism - OSCT (Co-Chair)</a:t>
            </a:r>
          </a:p>
          <a:p>
            <a:r>
              <a:rPr lang="en-GB" dirty="0"/>
              <a:t>Operations Lead – National Police Chiefs Council – NPCC (JESIP SRO) </a:t>
            </a:r>
          </a:p>
          <a:p>
            <a:r>
              <a:rPr lang="en-GB" dirty="0"/>
              <a:t>Chair of Association of Ambulance Chief Executives - AACE</a:t>
            </a:r>
          </a:p>
          <a:p>
            <a:r>
              <a:rPr lang="en-GB" dirty="0"/>
              <a:t>Director of Civil Contingencies Secretariat (CCS)</a:t>
            </a:r>
          </a:p>
          <a:p>
            <a:r>
              <a:rPr lang="en-GB" dirty="0"/>
              <a:t>Chair of the Local Government Association</a:t>
            </a:r>
          </a:p>
        </p:txBody>
      </p:sp>
      <p:sp>
        <p:nvSpPr>
          <p:cNvPr id="5" name="Content Placeholder 4">
            <a:extLst>
              <a:ext uri="{FF2B5EF4-FFF2-40B4-BE49-F238E27FC236}">
                <a16:creationId xmlns:a16="http://schemas.microsoft.com/office/drawing/2014/main" xmlns="" id="{18FFEC71-BC5A-409B-B0FB-FD393AEFF67D}"/>
              </a:ext>
            </a:extLst>
          </p:cNvPr>
          <p:cNvSpPr>
            <a:spLocks noGrp="1"/>
          </p:cNvSpPr>
          <p:nvPr>
            <p:ph sz="half" idx="2"/>
          </p:nvPr>
        </p:nvSpPr>
        <p:spPr>
          <a:xfrm>
            <a:off x="4648200" y="1600200"/>
            <a:ext cx="4038600" cy="5257800"/>
          </a:xfrm>
        </p:spPr>
        <p:txBody>
          <a:bodyPr>
            <a:normAutofit fontScale="77500" lnSpcReduction="20000"/>
          </a:bodyPr>
          <a:lstStyle/>
          <a:p>
            <a:r>
              <a:rPr lang="en-GB" dirty="0"/>
              <a:t>Chief Coastguard</a:t>
            </a:r>
          </a:p>
          <a:p>
            <a:r>
              <a:rPr lang="en-GB" dirty="0"/>
              <a:t>Ministry of Defence</a:t>
            </a:r>
          </a:p>
          <a:p>
            <a:r>
              <a:rPr lang="en-GB" dirty="0"/>
              <a:t>Deputy Director for Ministry of Housing, Communities &amp; Local Government</a:t>
            </a:r>
          </a:p>
          <a:p>
            <a:r>
              <a:rPr lang="en-GB" dirty="0"/>
              <a:t>Deputy Director for Department of Health and Social Care</a:t>
            </a:r>
          </a:p>
          <a:p>
            <a:r>
              <a:rPr lang="en-GB" dirty="0"/>
              <a:t>Deputy Director for Home Office Fire</a:t>
            </a:r>
          </a:p>
          <a:p>
            <a:r>
              <a:rPr lang="en-GB" dirty="0"/>
              <a:t>National Coordinator  - National Counter Terrorism Police Headquarters (NCTPHQ)</a:t>
            </a:r>
          </a:p>
          <a:p>
            <a:r>
              <a:rPr lang="en-GB" dirty="0"/>
              <a:t>JESIP Deputy Senior Responsible Officer</a:t>
            </a:r>
          </a:p>
          <a:p>
            <a:endParaRPr lang="en-GB" dirty="0"/>
          </a:p>
        </p:txBody>
      </p:sp>
    </p:spTree>
    <p:extLst>
      <p:ext uri="{BB962C8B-B14F-4D97-AF65-F5344CB8AC3E}">
        <p14:creationId xmlns:p14="http://schemas.microsoft.com/office/powerpoint/2010/main" val="30074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Calibri" pitchFamily="34" charset="0"/>
              </a:rPr>
              <a:t>Purpose</a:t>
            </a:r>
          </a:p>
        </p:txBody>
      </p:sp>
      <p:sp>
        <p:nvSpPr>
          <p:cNvPr id="4" name="Text Placeholder 3">
            <a:extLst>
              <a:ext uri="{FF2B5EF4-FFF2-40B4-BE49-F238E27FC236}">
                <a16:creationId xmlns:a16="http://schemas.microsoft.com/office/drawing/2014/main" xmlns="" id="{5F8D34B9-723B-48C1-9645-D1BB0D37B3E1}"/>
              </a:ext>
            </a:extLst>
          </p:cNvPr>
          <p:cNvSpPr>
            <a:spLocks noGrp="1"/>
          </p:cNvSpPr>
          <p:nvPr>
            <p:ph type="body" idx="1"/>
          </p:nvPr>
        </p:nvSpPr>
        <p:spPr>
          <a:xfrm>
            <a:off x="675828" y="2006302"/>
            <a:ext cx="4040188" cy="639763"/>
          </a:xfrm>
        </p:spPr>
        <p:txBody>
          <a:bodyPr/>
          <a:lstStyle/>
          <a:p>
            <a:r>
              <a:rPr lang="en-GB" dirty="0"/>
              <a:t>To</a:t>
            </a:r>
          </a:p>
        </p:txBody>
      </p:sp>
      <p:sp>
        <p:nvSpPr>
          <p:cNvPr id="3" name="Content Placeholder 2">
            <a:extLst>
              <a:ext uri="{FF2B5EF4-FFF2-40B4-BE49-F238E27FC236}">
                <a16:creationId xmlns:a16="http://schemas.microsoft.com/office/drawing/2014/main" xmlns="" id="{9A86FD9C-656F-4F55-BB56-84B557499615}"/>
              </a:ext>
            </a:extLst>
          </p:cNvPr>
          <p:cNvSpPr>
            <a:spLocks noGrp="1"/>
          </p:cNvSpPr>
          <p:nvPr>
            <p:ph sz="half" idx="2"/>
          </p:nvPr>
        </p:nvSpPr>
        <p:spPr>
          <a:xfrm>
            <a:off x="675828" y="2646064"/>
            <a:ext cx="4040188" cy="3951288"/>
          </a:xfrm>
        </p:spPr>
        <p:txBody>
          <a:bodyPr/>
          <a:lstStyle/>
          <a:p>
            <a:r>
              <a:rPr lang="en-GB" dirty="0"/>
              <a:t>Ministers</a:t>
            </a:r>
          </a:p>
          <a:p>
            <a:r>
              <a:rPr lang="en-GB" dirty="0"/>
              <a:t>Government Departments</a:t>
            </a:r>
          </a:p>
          <a:p>
            <a:r>
              <a:rPr lang="en-GB" dirty="0"/>
              <a:t>Interoperability Board</a:t>
            </a:r>
          </a:p>
          <a:p>
            <a:r>
              <a:rPr lang="en-GB" dirty="0"/>
              <a:t>Emergency Services</a:t>
            </a:r>
          </a:p>
          <a:p>
            <a:r>
              <a:rPr lang="en-GB" dirty="0"/>
              <a:t>The public</a:t>
            </a:r>
          </a:p>
        </p:txBody>
      </p:sp>
      <p:sp>
        <p:nvSpPr>
          <p:cNvPr id="5" name="Text Placeholder 4">
            <a:extLst>
              <a:ext uri="{FF2B5EF4-FFF2-40B4-BE49-F238E27FC236}">
                <a16:creationId xmlns:a16="http://schemas.microsoft.com/office/drawing/2014/main" xmlns="" id="{54BDBF83-D5E8-45E1-BB01-2465FC33F456}"/>
              </a:ext>
            </a:extLst>
          </p:cNvPr>
          <p:cNvSpPr>
            <a:spLocks noGrp="1"/>
          </p:cNvSpPr>
          <p:nvPr>
            <p:ph type="body" sz="quarter" idx="3"/>
          </p:nvPr>
        </p:nvSpPr>
        <p:spPr>
          <a:xfrm>
            <a:off x="4645025" y="2006302"/>
            <a:ext cx="4041775" cy="639763"/>
          </a:xfrm>
        </p:spPr>
        <p:txBody>
          <a:bodyPr/>
          <a:lstStyle/>
          <a:p>
            <a:r>
              <a:rPr lang="en-GB" dirty="0"/>
              <a:t>That</a:t>
            </a:r>
          </a:p>
        </p:txBody>
      </p:sp>
      <p:sp>
        <p:nvSpPr>
          <p:cNvPr id="9" name="Content Placeholder 8">
            <a:extLst>
              <a:ext uri="{FF2B5EF4-FFF2-40B4-BE49-F238E27FC236}">
                <a16:creationId xmlns:a16="http://schemas.microsoft.com/office/drawing/2014/main" xmlns="" id="{94B2CFAE-4DA7-404B-950D-577F7177569F}"/>
              </a:ext>
            </a:extLst>
          </p:cNvPr>
          <p:cNvSpPr>
            <a:spLocks noGrp="1"/>
          </p:cNvSpPr>
          <p:nvPr>
            <p:ph sz="quarter" idx="4"/>
          </p:nvPr>
        </p:nvSpPr>
        <p:spPr>
          <a:xfrm>
            <a:off x="4645027" y="2646064"/>
            <a:ext cx="4041775" cy="3951288"/>
          </a:xfrm>
        </p:spPr>
        <p:txBody>
          <a:bodyPr/>
          <a:lstStyle/>
          <a:p>
            <a:r>
              <a:rPr lang="en-GB" dirty="0"/>
              <a:t>Services are continuing to embed JESIP into business as usual arrangements</a:t>
            </a:r>
          </a:p>
          <a:p>
            <a:endParaRPr lang="en-GB" dirty="0"/>
          </a:p>
        </p:txBody>
      </p:sp>
      <p:sp>
        <p:nvSpPr>
          <p:cNvPr id="11" name="TextBox 10">
            <a:extLst>
              <a:ext uri="{FF2B5EF4-FFF2-40B4-BE49-F238E27FC236}">
                <a16:creationId xmlns:a16="http://schemas.microsoft.com/office/drawing/2014/main" xmlns="" id="{B7A000A0-8B6A-4D3D-948F-E040F0A56490}"/>
              </a:ext>
            </a:extLst>
          </p:cNvPr>
          <p:cNvSpPr txBox="1"/>
          <p:nvPr/>
        </p:nvSpPr>
        <p:spPr>
          <a:xfrm>
            <a:off x="2555776" y="1342509"/>
            <a:ext cx="49685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Calibri"/>
                <a:ea typeface="+mn-ea"/>
                <a:cs typeface="+mn-cs"/>
              </a:rPr>
              <a:t>PROVIDE ASSURANCE</a:t>
            </a:r>
          </a:p>
        </p:txBody>
      </p:sp>
      <p:sp>
        <p:nvSpPr>
          <p:cNvPr id="8" name="Content Placeholder 6">
            <a:extLst>
              <a:ext uri="{FF2B5EF4-FFF2-40B4-BE49-F238E27FC236}">
                <a16:creationId xmlns:a16="http://schemas.microsoft.com/office/drawing/2014/main" xmlns="" id="{37E4E462-4CAF-4FC2-8A5D-56616A4ADA65}"/>
              </a:ext>
            </a:extLst>
          </p:cNvPr>
          <p:cNvSpPr txBox="1">
            <a:spLocks/>
          </p:cNvSpPr>
          <p:nvPr/>
        </p:nvSpPr>
        <p:spPr>
          <a:xfrm>
            <a:off x="611560" y="5157192"/>
            <a:ext cx="8108464" cy="100811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1" u="sng" strike="noStrike" kern="1200" cap="none" spc="0" normalizeH="0" baseline="0" noProof="0" dirty="0">
                <a:ln>
                  <a:noFill/>
                </a:ln>
                <a:solidFill>
                  <a:prstClr val="black"/>
                </a:solidFill>
                <a:effectLst/>
                <a:uLnTx/>
                <a:uFillTx/>
                <a:latin typeface="Calibri"/>
                <a:ea typeface="+mn-ea"/>
                <a:cs typeface="+mn-cs"/>
              </a:rPr>
              <a:t>‘JESIP to be fully embedded by 2020’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7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9" grpId="0" build="p"/>
      <p:bldP spid="11"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01889-71DC-4AD4-97BC-6B4425334D95}"/>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xmlns="" id="{C5F16BCA-5E0C-40E8-AF84-6D17331E344B}"/>
              </a:ext>
            </a:extLst>
          </p:cNvPr>
          <p:cNvSpPr>
            <a:spLocks noGrp="1"/>
          </p:cNvSpPr>
          <p:nvPr>
            <p:ph idx="1"/>
          </p:nvPr>
        </p:nvSpPr>
        <p:spPr>
          <a:xfrm>
            <a:off x="611560" y="1412776"/>
            <a:ext cx="8108464" cy="5257799"/>
          </a:xfrm>
        </p:spPr>
        <p:txBody>
          <a:bodyPr>
            <a:noAutofit/>
          </a:bodyPr>
          <a:lstStyle/>
          <a:p>
            <a:pPr fontAlgn="ctr"/>
            <a:r>
              <a:rPr lang="en-GB" sz="1800" b="1" dirty="0"/>
              <a:t>Doctrine </a:t>
            </a:r>
          </a:p>
          <a:p>
            <a:pPr lvl="1" fontAlgn="ctr"/>
            <a:r>
              <a:rPr lang="en-GB" sz="1800" dirty="0"/>
              <a:t>To provide a consultation function for all appropriate services to ensure that; 1. JESIP is written into all relevant local doctrine, and 2. unnecessary single service models are removed. </a:t>
            </a:r>
          </a:p>
          <a:p>
            <a:pPr fontAlgn="ctr"/>
            <a:r>
              <a:rPr lang="en-GB" sz="1800" b="1" dirty="0"/>
              <a:t>Training</a:t>
            </a:r>
            <a:r>
              <a:rPr lang="en-GB" sz="1800" dirty="0"/>
              <a:t> </a:t>
            </a:r>
          </a:p>
          <a:p>
            <a:pPr lvl="1" fontAlgn="ctr"/>
            <a:r>
              <a:rPr lang="en-GB" sz="1800" dirty="0"/>
              <a:t>Ensure that specific JESIP training courses are always written into services’ locally mandated L&amp;D strategy and training delivery plans.</a:t>
            </a:r>
          </a:p>
          <a:p>
            <a:pPr lvl="1" fontAlgn="ctr"/>
            <a:r>
              <a:rPr lang="en-GB" sz="1800" dirty="0"/>
              <a:t>The Interoperability Board to commission quarterly reports from each service detailing JESIP multi-agency training completed in the last quarter and scheduled for the next two quarters, including figures to demonstrate attendance at training courses.</a:t>
            </a:r>
          </a:p>
          <a:p>
            <a:pPr fontAlgn="ctr"/>
            <a:r>
              <a:rPr lang="en-GB" sz="1800" b="1" dirty="0"/>
              <a:t>Exercising </a:t>
            </a:r>
            <a:endParaRPr lang="en-GB" sz="1800" dirty="0"/>
          </a:p>
          <a:p>
            <a:pPr lvl="1" fontAlgn="ctr"/>
            <a:r>
              <a:rPr lang="en-GB" sz="1800" dirty="0"/>
              <a:t>Work with local services to improve the organisation and implementation of local multi-agency exercises, including the insertion of the JESIP exercise objectives and debrief template in all local exercise planning toolkits.</a:t>
            </a:r>
          </a:p>
          <a:p>
            <a:pPr lvl="1" fontAlgn="ctr"/>
            <a:r>
              <a:rPr lang="en-GB" sz="1800" dirty="0"/>
              <a:t>All services to introduce an auditable exercising database to clearly record when responders – particularly commanders – take part in multi-agency exercises and when they are due a refresh.</a:t>
            </a:r>
          </a:p>
        </p:txBody>
      </p:sp>
    </p:spTree>
    <p:extLst>
      <p:ext uri="{BB962C8B-B14F-4D97-AF65-F5344CB8AC3E}">
        <p14:creationId xmlns:p14="http://schemas.microsoft.com/office/powerpoint/2010/main" val="103363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01889-71DC-4AD4-97BC-6B4425334D95}"/>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xmlns="" id="{C5F16BCA-5E0C-40E8-AF84-6D17331E344B}"/>
              </a:ext>
            </a:extLst>
          </p:cNvPr>
          <p:cNvSpPr>
            <a:spLocks noGrp="1"/>
          </p:cNvSpPr>
          <p:nvPr>
            <p:ph idx="1"/>
          </p:nvPr>
        </p:nvSpPr>
        <p:spPr>
          <a:xfrm>
            <a:off x="611560" y="1412776"/>
            <a:ext cx="8108464" cy="5257799"/>
          </a:xfrm>
        </p:spPr>
        <p:txBody>
          <a:bodyPr>
            <a:noAutofit/>
          </a:bodyPr>
          <a:lstStyle/>
          <a:p>
            <a:pPr fontAlgn="ctr"/>
            <a:r>
              <a:rPr lang="en-GB" sz="1800" b="1" dirty="0"/>
              <a:t>Joint Organisational Learning (JOL)</a:t>
            </a:r>
            <a:endParaRPr lang="en-GB" sz="1800" dirty="0"/>
          </a:p>
          <a:p>
            <a:pPr lvl="1" fontAlgn="ctr"/>
            <a:r>
              <a:rPr lang="en-GB" sz="1800" dirty="0"/>
              <a:t>Ensure that all services develop a formal, written multi-agency agreement (e.g. a Memorandum of Understanding) agreed locally and signed off by the LRF. This agreement should sit within the ‘LRF handbook’, terms of reference or policy document covering debriefing and formalise the local process for ensuring multi-agency lessons are shared on JOL, including the requirement for every service to have a JOL single point of contact.</a:t>
            </a:r>
          </a:p>
          <a:p>
            <a:pPr lvl="1" fontAlgn="ctr"/>
            <a:r>
              <a:rPr lang="en-GB" sz="1800" dirty="0"/>
              <a:t>The JESIP team to work with single sector services to ensure that multi-agency lessons inputted onto single sector learning systems are transferred onto JOL as a matter of routine.</a:t>
            </a:r>
          </a:p>
          <a:p>
            <a:pPr marL="457200" lvl="1" indent="0" fontAlgn="ctr">
              <a:buNone/>
            </a:pPr>
            <a:endParaRPr lang="en-GB" sz="1800" dirty="0"/>
          </a:p>
          <a:p>
            <a:pPr fontAlgn="ctr"/>
            <a:r>
              <a:rPr lang="en-GB" sz="1800" b="1" dirty="0"/>
              <a:t>Local Structure</a:t>
            </a:r>
            <a:endParaRPr lang="en-GB" sz="1800" dirty="0"/>
          </a:p>
          <a:p>
            <a:pPr lvl="1" fontAlgn="ctr"/>
            <a:r>
              <a:rPr lang="en-GB" sz="1800" dirty="0"/>
              <a:t>The JESIP team to ensure that local services employ a structure which includes; a local strategic lead, a training lead, and JOL SPOC. This should include a process whereby local roles are maintained without requirement of assurance by the JESIP team.</a:t>
            </a:r>
          </a:p>
        </p:txBody>
      </p:sp>
    </p:spTree>
    <p:extLst>
      <p:ext uri="{BB962C8B-B14F-4D97-AF65-F5344CB8AC3E}">
        <p14:creationId xmlns:p14="http://schemas.microsoft.com/office/powerpoint/2010/main" val="17495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8BAE1-739C-4C3C-B398-26682609664F}"/>
              </a:ext>
            </a:extLst>
          </p:cNvPr>
          <p:cNvSpPr>
            <a:spLocks noGrp="1"/>
          </p:cNvSpPr>
          <p:nvPr>
            <p:ph type="title"/>
          </p:nvPr>
        </p:nvSpPr>
        <p:spPr/>
        <p:txBody>
          <a:bodyPr/>
          <a:lstStyle/>
          <a:p>
            <a:r>
              <a:rPr lang="en-GB" dirty="0"/>
              <a:t>Request from the Ministers </a:t>
            </a:r>
          </a:p>
        </p:txBody>
      </p:sp>
      <p:sp>
        <p:nvSpPr>
          <p:cNvPr id="3" name="Content Placeholder 2">
            <a:extLst>
              <a:ext uri="{FF2B5EF4-FFF2-40B4-BE49-F238E27FC236}">
                <a16:creationId xmlns:a16="http://schemas.microsoft.com/office/drawing/2014/main" xmlns="" id="{A243C801-F88F-4DB0-B64D-8F686DFC1A62}"/>
              </a:ext>
            </a:extLst>
          </p:cNvPr>
          <p:cNvSpPr>
            <a:spLocks noGrp="1"/>
          </p:cNvSpPr>
          <p:nvPr>
            <p:ph idx="1"/>
          </p:nvPr>
        </p:nvSpPr>
        <p:spPr>
          <a:xfrm>
            <a:off x="611560" y="1600201"/>
            <a:ext cx="8108464" cy="5257799"/>
          </a:xfrm>
        </p:spPr>
        <p:txBody>
          <a:bodyPr>
            <a:normAutofit fontScale="70000" lnSpcReduction="20000"/>
          </a:bodyPr>
          <a:lstStyle/>
          <a:p>
            <a:r>
              <a:rPr lang="en-GB" sz="3400" dirty="0"/>
              <a:t>Deliver a JESIP structure locally which includes a strategic lead, a training or delivery lead, and JOL lead, ensuring that a process is in place to maintain these positions as normal practice; </a:t>
            </a:r>
          </a:p>
          <a:p>
            <a:endParaRPr lang="en-GB" sz="3400" dirty="0"/>
          </a:p>
          <a:p>
            <a:r>
              <a:rPr lang="en-GB" sz="3400" dirty="0"/>
              <a:t>Establish a formal process locally with all Local Resilience Forum partners to share multi-agency lessons and notable practice as standard onto JOL Online; </a:t>
            </a:r>
          </a:p>
          <a:p>
            <a:endParaRPr lang="en-GB" sz="3400" dirty="0"/>
          </a:p>
          <a:p>
            <a:r>
              <a:rPr lang="en-GB" sz="3400" dirty="0"/>
              <a:t>Subscribe to JESIP peer review arrangements outside of statutory inspections; and </a:t>
            </a:r>
          </a:p>
          <a:p>
            <a:endParaRPr lang="en-GB" sz="3400" dirty="0"/>
          </a:p>
          <a:p>
            <a:r>
              <a:rPr lang="en-GB" sz="3400" dirty="0"/>
              <a:t>Continue to deliver multi-agency training and awareness packages, and have a written commitment to do so. Training should be received at all levels – up to and including chief officer level – and continue throughout careers. </a:t>
            </a:r>
          </a:p>
          <a:p>
            <a:endParaRPr lang="en-GB" dirty="0"/>
          </a:p>
        </p:txBody>
      </p:sp>
    </p:spTree>
    <p:extLst>
      <p:ext uri="{BB962C8B-B14F-4D97-AF65-F5344CB8AC3E}">
        <p14:creationId xmlns:p14="http://schemas.microsoft.com/office/powerpoint/2010/main" val="39091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01889-71DC-4AD4-97BC-6B4425334D95}"/>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xmlns="" id="{C5F16BCA-5E0C-40E8-AF84-6D17331E344B}"/>
              </a:ext>
            </a:extLst>
          </p:cNvPr>
          <p:cNvSpPr>
            <a:spLocks noGrp="1"/>
          </p:cNvSpPr>
          <p:nvPr>
            <p:ph idx="1"/>
          </p:nvPr>
        </p:nvSpPr>
        <p:spPr>
          <a:xfrm>
            <a:off x="611560" y="1484784"/>
            <a:ext cx="8108464" cy="5257799"/>
          </a:xfrm>
        </p:spPr>
        <p:txBody>
          <a:bodyPr>
            <a:noAutofit/>
          </a:bodyPr>
          <a:lstStyle/>
          <a:p>
            <a:pPr fontAlgn="ctr"/>
            <a:r>
              <a:rPr lang="en-GB" sz="1800" b="1" dirty="0"/>
              <a:t>Assurance</a:t>
            </a:r>
            <a:endParaRPr lang="en-GB" sz="1800" dirty="0"/>
          </a:p>
          <a:p>
            <a:pPr lvl="1" fontAlgn="ctr"/>
            <a:r>
              <a:rPr lang="en-GB" sz="1800" dirty="0"/>
              <a:t>The JESIP team should work closely with HMICFRS and CQC to ensure that JESIP is included, where appropriate, in any ongoing inspection regimes (e.g. Peel) as a matter of routine. </a:t>
            </a:r>
          </a:p>
          <a:p>
            <a:pPr lvl="1" fontAlgn="ctr"/>
            <a:r>
              <a:rPr lang="en-GB" sz="1800" dirty="0"/>
              <a:t>The JESIP team to introduce a peer review process of JESIP to be conducted in non-inspectorate review years.</a:t>
            </a:r>
          </a:p>
          <a:p>
            <a:endParaRPr lang="en-GB" sz="1800" dirty="0"/>
          </a:p>
        </p:txBody>
      </p:sp>
    </p:spTree>
    <p:extLst>
      <p:ext uri="{BB962C8B-B14F-4D97-AF65-F5344CB8AC3E}">
        <p14:creationId xmlns:p14="http://schemas.microsoft.com/office/powerpoint/2010/main" val="298183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F7B0D7-D0D7-4A76-AAC3-5DAEE7AF7EC2}"/>
              </a:ext>
            </a:extLst>
          </p:cNvPr>
          <p:cNvSpPr>
            <a:spLocks noGrp="1"/>
          </p:cNvSpPr>
          <p:nvPr>
            <p:ph type="title"/>
          </p:nvPr>
        </p:nvSpPr>
        <p:spPr/>
        <p:txBody>
          <a:bodyPr/>
          <a:lstStyle/>
          <a:p>
            <a:r>
              <a:rPr lang="en-GB" dirty="0"/>
              <a:t>Metrics</a:t>
            </a:r>
          </a:p>
        </p:txBody>
      </p:sp>
      <p:sp>
        <p:nvSpPr>
          <p:cNvPr id="8" name="Content Placeholder 7">
            <a:extLst>
              <a:ext uri="{FF2B5EF4-FFF2-40B4-BE49-F238E27FC236}">
                <a16:creationId xmlns:a16="http://schemas.microsoft.com/office/drawing/2014/main" xmlns="" id="{CBBDB0C7-F9CD-4F81-BE27-3FC504388CE3}"/>
              </a:ext>
            </a:extLst>
          </p:cNvPr>
          <p:cNvSpPr>
            <a:spLocks noGrp="1"/>
          </p:cNvSpPr>
          <p:nvPr>
            <p:ph idx="1"/>
          </p:nvPr>
        </p:nvSpPr>
        <p:spPr/>
        <p:txBody>
          <a:bodyPr>
            <a:noAutofit/>
          </a:bodyPr>
          <a:lstStyle/>
          <a:p>
            <a:pPr fontAlgn="ctr"/>
            <a:r>
              <a:rPr lang="en-GB" sz="1600" b="1" dirty="0"/>
              <a:t>Doctrine</a:t>
            </a:r>
            <a:r>
              <a:rPr lang="en-GB" sz="1600" dirty="0"/>
              <a:t> </a:t>
            </a:r>
          </a:p>
          <a:p>
            <a:pPr lvl="1" fontAlgn="ctr"/>
            <a:r>
              <a:rPr lang="en-GB" sz="1600" dirty="0"/>
              <a:t>80%-100% of services have fully embedded JESIP into local doctrine.</a:t>
            </a:r>
            <a:br>
              <a:rPr lang="en-GB" sz="1600" dirty="0"/>
            </a:br>
            <a:r>
              <a:rPr lang="en-GB" sz="1600" dirty="0"/>
              <a:t>JESIP fully embedded into over 90% of relevant national guidance.</a:t>
            </a:r>
          </a:p>
          <a:p>
            <a:pPr lvl="1" fontAlgn="ctr"/>
            <a:r>
              <a:rPr lang="en-GB" sz="1600" dirty="0"/>
              <a:t>80%-100% of services have removed all single service models which perform same function as JESIP models. </a:t>
            </a:r>
          </a:p>
          <a:p>
            <a:pPr fontAlgn="ctr"/>
            <a:r>
              <a:rPr lang="en-GB" sz="1600" b="1" dirty="0"/>
              <a:t>Training</a:t>
            </a:r>
            <a:r>
              <a:rPr lang="en-GB" sz="1600" dirty="0"/>
              <a:t> </a:t>
            </a:r>
          </a:p>
          <a:p>
            <a:pPr lvl="1" fontAlgn="ctr"/>
            <a:r>
              <a:rPr lang="en-GB" sz="1600" dirty="0"/>
              <a:t>80%-100% of services have formally written JESIP commitment into L&amp;D strategy.</a:t>
            </a:r>
          </a:p>
          <a:p>
            <a:pPr lvl="1" fontAlgn="ctr"/>
            <a:r>
              <a:rPr lang="en-GB" sz="1600" dirty="0"/>
              <a:t>&gt;80% of services to have formally written JESIP into training delivery plans.</a:t>
            </a:r>
          </a:p>
          <a:p>
            <a:pPr lvl="1" fontAlgn="ctr"/>
            <a:r>
              <a:rPr lang="en-GB" sz="1600" dirty="0"/>
              <a:t>Every service to have been represented on at least two returns to the Interoperability Board by March 2019.</a:t>
            </a:r>
          </a:p>
          <a:p>
            <a:pPr fontAlgn="ctr"/>
            <a:r>
              <a:rPr lang="en-GB" sz="1600" b="1" dirty="0"/>
              <a:t>Exercising</a:t>
            </a:r>
            <a:r>
              <a:rPr lang="en-GB" sz="1600" dirty="0"/>
              <a:t> </a:t>
            </a:r>
          </a:p>
          <a:p>
            <a:pPr lvl="1" fontAlgn="ctr"/>
            <a:r>
              <a:rPr lang="en-GB" sz="1600" dirty="0"/>
              <a:t>80%-100% of services have embedded JESIP exercise objectives and debrief template locally.</a:t>
            </a:r>
          </a:p>
          <a:p>
            <a:pPr lvl="1" fontAlgn="ctr"/>
            <a:r>
              <a:rPr lang="en-GB" sz="1600" dirty="0"/>
              <a:t>80%-100% of services have established and evidenced a mechanism in place to record attendance at exercises.  </a:t>
            </a:r>
          </a:p>
          <a:p>
            <a:pPr fontAlgn="ctr"/>
            <a:r>
              <a:rPr lang="en-GB" sz="1600" b="1" dirty="0"/>
              <a:t>Joint Organisational Learning (JOL)</a:t>
            </a:r>
          </a:p>
          <a:p>
            <a:pPr lvl="1" fontAlgn="ctr"/>
            <a:r>
              <a:rPr lang="en-GB" sz="1600" dirty="0"/>
              <a:t>&gt;90% of services have formal agreement in place for multi-agency debrief process and identification and sharing of lessons on JOL. </a:t>
            </a:r>
          </a:p>
        </p:txBody>
      </p:sp>
    </p:spTree>
    <p:extLst>
      <p:ext uri="{BB962C8B-B14F-4D97-AF65-F5344CB8AC3E}">
        <p14:creationId xmlns:p14="http://schemas.microsoft.com/office/powerpoint/2010/main" val="1409455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7C3A2-55BD-4457-9EF8-307CCFFE4B7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xmlns="" id="{CBBB1E79-E5E4-47D2-9C2A-1DDFAD8FD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585" y="1600200"/>
            <a:ext cx="8046156" cy="4525963"/>
          </a:xfrm>
        </p:spPr>
      </p:pic>
    </p:spTree>
    <p:extLst>
      <p:ext uri="{BB962C8B-B14F-4D97-AF65-F5344CB8AC3E}">
        <p14:creationId xmlns:p14="http://schemas.microsoft.com/office/powerpoint/2010/main" val="416024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2636913"/>
            <a:ext cx="7772400" cy="1470025"/>
          </a:xfrm>
        </p:spPr>
        <p:txBody>
          <a:bodyPr>
            <a:normAutofit/>
          </a:bodyPr>
          <a:lstStyle/>
          <a:p>
            <a:r>
              <a:rPr lang="en-GB" dirty="0"/>
              <a:t>Questions</a:t>
            </a:r>
            <a:endParaRPr lang="en-GB" sz="3600" dirty="0"/>
          </a:p>
        </p:txBody>
      </p:sp>
      <p:sp>
        <p:nvSpPr>
          <p:cNvPr id="5" name="Subtitle 4"/>
          <p:cNvSpPr>
            <a:spLocks noGrp="1"/>
          </p:cNvSpPr>
          <p:nvPr>
            <p:ph type="subTitle" idx="1"/>
          </p:nvPr>
        </p:nvSpPr>
        <p:spPr/>
        <p:txBody>
          <a:bodyPr>
            <a:normAutofit/>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@jesip999</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2577" y="5899093"/>
            <a:ext cx="476769" cy="386776"/>
          </a:xfrm>
          <a:prstGeom prst="rect">
            <a:avLst/>
          </a:prstGeom>
        </p:spPr>
      </p:pic>
    </p:spTree>
    <p:extLst>
      <p:ext uri="{BB962C8B-B14F-4D97-AF65-F5344CB8AC3E}">
        <p14:creationId xmlns:p14="http://schemas.microsoft.com/office/powerpoint/2010/main" val="663242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6EEE23-7E9A-43A7-8EAB-9B161D3078AA}"/>
              </a:ext>
            </a:extLst>
          </p:cNvPr>
          <p:cNvSpPr>
            <a:spLocks noGrp="1"/>
          </p:cNvSpPr>
          <p:nvPr>
            <p:ph type="title"/>
          </p:nvPr>
        </p:nvSpPr>
        <p:spPr/>
        <p:txBody>
          <a:bodyPr/>
          <a:lstStyle/>
          <a:p>
            <a:endParaRPr lang="en-GB" dirty="0"/>
          </a:p>
        </p:txBody>
      </p:sp>
      <p:sp>
        <p:nvSpPr>
          <p:cNvPr id="3" name="TextBox 2">
            <a:extLst>
              <a:ext uri="{FF2B5EF4-FFF2-40B4-BE49-F238E27FC236}">
                <a16:creationId xmlns:a16="http://schemas.microsoft.com/office/drawing/2014/main" xmlns="" id="{1831360D-B8F0-4045-867D-9E343B34107E}"/>
              </a:ext>
            </a:extLst>
          </p:cNvPr>
          <p:cNvSpPr txBox="1"/>
          <p:nvPr/>
        </p:nvSpPr>
        <p:spPr>
          <a:xfrm>
            <a:off x="1979712" y="3140968"/>
            <a:ext cx="5832648" cy="1107996"/>
          </a:xfrm>
          <a:prstGeom prst="rect">
            <a:avLst/>
          </a:prstGeom>
          <a:noFill/>
        </p:spPr>
        <p:txBody>
          <a:bodyPr wrap="square" rtlCol="0">
            <a:spAutoFit/>
          </a:bodyPr>
          <a:lstStyle/>
          <a:p>
            <a:pPr algn="ctr"/>
            <a:r>
              <a:rPr lang="en-GB" sz="6600" dirty="0"/>
              <a:t>Break!</a:t>
            </a:r>
          </a:p>
        </p:txBody>
      </p:sp>
    </p:spTree>
    <p:extLst>
      <p:ext uri="{BB962C8B-B14F-4D97-AF65-F5344CB8AC3E}">
        <p14:creationId xmlns:p14="http://schemas.microsoft.com/office/powerpoint/2010/main" val="3203547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3FFFD-67AC-4B85-97B5-473E3E94C52B}"/>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xmlns="" id="{9D66799A-7950-4D6A-A477-4AFCDFEC89EB}"/>
              </a:ext>
            </a:extLst>
          </p:cNvPr>
          <p:cNvSpPr>
            <a:spLocks noGrp="1"/>
          </p:cNvSpPr>
          <p:nvPr>
            <p:ph idx="1"/>
          </p:nvPr>
        </p:nvSpPr>
        <p:spPr/>
        <p:txBody>
          <a:bodyPr>
            <a:normAutofit/>
          </a:bodyPr>
          <a:lstStyle/>
          <a:p>
            <a:pPr marL="0" indent="0">
              <a:buNone/>
            </a:pPr>
            <a:r>
              <a:rPr lang="en-GB" dirty="0"/>
              <a:t>Q2. What are the challenges that prevent multi-agency debriefs being shared on JOL Online as a matter of routine?</a:t>
            </a:r>
          </a:p>
          <a:p>
            <a:pPr marL="0" indent="0">
              <a:buNone/>
            </a:pPr>
            <a:endParaRPr lang="en-GB" dirty="0"/>
          </a:p>
          <a:p>
            <a:pPr marL="0" indent="0">
              <a:buNone/>
            </a:pPr>
            <a:endParaRPr lang="en-GB" dirty="0"/>
          </a:p>
          <a:p>
            <a:pPr marL="0" indent="0" algn="ctr">
              <a:buNone/>
            </a:pPr>
            <a:r>
              <a:rPr lang="en-GB" b="1" dirty="0">
                <a:solidFill>
                  <a:srgbClr val="FF0000"/>
                </a:solidFill>
              </a:rPr>
              <a:t>5 mins to answer </a:t>
            </a:r>
          </a:p>
          <a:p>
            <a:pPr marL="0" indent="0" algn="ctr">
              <a:buNone/>
            </a:pPr>
            <a:r>
              <a:rPr lang="en-GB" b="1" dirty="0">
                <a:solidFill>
                  <a:srgbClr val="FF0000"/>
                </a:solidFill>
              </a:rPr>
              <a:t>15 mins to feedback </a:t>
            </a:r>
          </a:p>
        </p:txBody>
      </p:sp>
      <p:pic>
        <p:nvPicPr>
          <p:cNvPr id="5" name="Picture 4">
            <a:extLst>
              <a:ext uri="{FF2B5EF4-FFF2-40B4-BE49-F238E27FC236}">
                <a16:creationId xmlns:a16="http://schemas.microsoft.com/office/drawing/2014/main" xmlns="" id="{3F1A33E6-451B-4EAF-A8BB-966FED041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612" y="1055324"/>
            <a:ext cx="779867" cy="764931"/>
          </a:xfrm>
          <a:prstGeom prst="rect">
            <a:avLst/>
          </a:prstGeom>
        </p:spPr>
      </p:pic>
    </p:spTree>
    <p:extLst>
      <p:ext uri="{BB962C8B-B14F-4D97-AF65-F5344CB8AC3E}">
        <p14:creationId xmlns:p14="http://schemas.microsoft.com/office/powerpoint/2010/main" val="30430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828" y="1700808"/>
            <a:ext cx="7633648" cy="2084543"/>
          </a:xfrm>
        </p:spPr>
        <p:txBody>
          <a:bodyPr/>
          <a:lstStyle/>
          <a:p>
            <a:pPr algn="ctr"/>
            <a:r>
              <a:rPr lang="en-GB" b="1" dirty="0"/>
              <a:t>Joint Organisational Learning</a:t>
            </a:r>
            <a:br>
              <a:rPr lang="en-GB" b="1" dirty="0"/>
            </a:br>
            <a:r>
              <a:rPr lang="en-GB" b="1" dirty="0"/>
              <a:t> </a:t>
            </a:r>
            <a:br>
              <a:rPr lang="en-GB" b="1" dirty="0"/>
            </a:br>
            <a:r>
              <a:rPr lang="en-GB" b="1" dirty="0"/>
              <a:t>JOL Online</a:t>
            </a:r>
            <a:br>
              <a:rPr lang="en-GB" b="1" dirty="0"/>
            </a:br>
            <a:endParaRPr lang="en-US" sz="3600" b="1" i="1" dirty="0"/>
          </a:p>
        </p:txBody>
      </p:sp>
      <p:sp>
        <p:nvSpPr>
          <p:cNvPr id="3" name="Subtitle 2"/>
          <p:cNvSpPr>
            <a:spLocks noGrp="1"/>
          </p:cNvSpPr>
          <p:nvPr>
            <p:ph type="subTitle" idx="1"/>
          </p:nvPr>
        </p:nvSpPr>
        <p:spPr>
          <a:xfrm>
            <a:off x="576508" y="4477899"/>
            <a:ext cx="7633648" cy="1371840"/>
          </a:xfrm>
        </p:spPr>
        <p:txBody>
          <a:bodyPr>
            <a:normAutofit/>
          </a:bodyPr>
          <a:lstStyle/>
          <a:p>
            <a:pPr algn="ctr"/>
            <a:r>
              <a:rPr lang="en-US" sz="2800" dirty="0"/>
              <a:t>Brian Welsh – JESIP Senior User</a:t>
            </a:r>
          </a:p>
          <a:p>
            <a:pPr algn="ctr"/>
            <a:r>
              <a:rPr lang="en-US" sz="2800" dirty="0"/>
              <a:t>Charis Taylor – JOL Coordinator</a:t>
            </a:r>
          </a:p>
          <a:p>
            <a:pPr algn="ctr"/>
            <a:endParaRPr lang="en-US" sz="2800" dirty="0"/>
          </a:p>
        </p:txBody>
      </p:sp>
      <p:pic>
        <p:nvPicPr>
          <p:cNvPr id="4" name="Picture 3"/>
          <p:cNvPicPr>
            <a:picLocks noChangeAspect="1"/>
          </p:cNvPicPr>
          <p:nvPr/>
        </p:nvPicPr>
        <p:blipFill rotWithShape="1">
          <a:blip r:embed="rId3"/>
          <a:srcRect l="44881" t="31009" r="28344" b="55843"/>
          <a:stretch/>
        </p:blipFill>
        <p:spPr>
          <a:xfrm>
            <a:off x="5724128" y="188640"/>
            <a:ext cx="3096344" cy="819620"/>
          </a:xfrm>
          <a:prstGeom prst="rect">
            <a:avLst/>
          </a:prstGeom>
        </p:spPr>
      </p:pic>
    </p:spTree>
    <p:extLst>
      <p:ext uri="{BB962C8B-B14F-4D97-AF65-F5344CB8AC3E}">
        <p14:creationId xmlns:p14="http://schemas.microsoft.com/office/powerpoint/2010/main" val="4166704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80" t="16579" r="4966" b="17106"/>
          <a:stretch/>
        </p:blipFill>
        <p:spPr>
          <a:xfrm>
            <a:off x="531349" y="5445224"/>
            <a:ext cx="5192779" cy="1152128"/>
          </a:xfrm>
          <a:prstGeom prst="rect">
            <a:avLst/>
          </a:prstGeom>
        </p:spPr>
      </p:pic>
      <p:sp>
        <p:nvSpPr>
          <p:cNvPr id="4" name="Title 3"/>
          <p:cNvSpPr>
            <a:spLocks noGrp="1"/>
          </p:cNvSpPr>
          <p:nvPr>
            <p:ph type="title"/>
          </p:nvPr>
        </p:nvSpPr>
        <p:spPr/>
        <p:txBody>
          <a:bodyPr/>
          <a:lstStyle/>
          <a:p>
            <a:r>
              <a:rPr lang="en-GB" dirty="0"/>
              <a:t>Joint Organisational Learning (JOL)</a:t>
            </a:r>
          </a:p>
        </p:txBody>
      </p:sp>
      <p:sp>
        <p:nvSpPr>
          <p:cNvPr id="5" name="Subtitle 4"/>
          <p:cNvSpPr>
            <a:spLocks noGrp="1"/>
          </p:cNvSpPr>
          <p:nvPr>
            <p:ph sz="half" idx="1"/>
          </p:nvPr>
        </p:nvSpPr>
        <p:spPr>
          <a:xfrm>
            <a:off x="467544" y="2348880"/>
            <a:ext cx="4038600" cy="1900807"/>
          </a:xfrm>
        </p:spPr>
        <p:txBody>
          <a:bodyPr>
            <a:normAutofit fontScale="92500"/>
          </a:bodyPr>
          <a:lstStyle/>
          <a:p>
            <a:pPr marL="0" indent="0" algn="ctr">
              <a:buNone/>
            </a:pPr>
            <a:r>
              <a:rPr lang="en-GB" sz="4000" dirty="0"/>
              <a:t>Final but fundamental piece of the JESIP puzzle</a:t>
            </a:r>
          </a:p>
        </p:txBody>
      </p:sp>
      <p:pic>
        <p:nvPicPr>
          <p:cNvPr id="6" name="Picture 5" descr="Jesip_Portrait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0872">
            <a:off x="4645852" y="2092376"/>
            <a:ext cx="3811234" cy="35810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JESIP Jigsaw piec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8741">
            <a:off x="6954910" y="1757912"/>
            <a:ext cx="706493" cy="678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47868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Joint Organisational Learning </a:t>
            </a:r>
          </a:p>
        </p:txBody>
      </p:sp>
      <p:sp>
        <p:nvSpPr>
          <p:cNvPr id="3" name="Content Placeholder 2"/>
          <p:cNvSpPr>
            <a:spLocks noGrp="1"/>
          </p:cNvSpPr>
          <p:nvPr>
            <p:ph idx="1"/>
          </p:nvPr>
        </p:nvSpPr>
        <p:spPr>
          <a:xfrm>
            <a:off x="611560" y="1600200"/>
            <a:ext cx="8108464" cy="5121275"/>
          </a:xfrm>
        </p:spPr>
        <p:txBody>
          <a:bodyPr>
            <a:normAutofit fontScale="92500" lnSpcReduction="20000"/>
          </a:bodyPr>
          <a:lstStyle/>
          <a:p>
            <a:pPr marL="0" indent="0">
              <a:buNone/>
            </a:pPr>
            <a:r>
              <a:rPr lang="en-GB" dirty="0"/>
              <a:t>The Civil Contingencies Act 2004 and supporting statutory and non statutory guidance  places requirements, through Local Resilience Forums that Category 1 responders must collectively:</a:t>
            </a:r>
          </a:p>
          <a:p>
            <a:pPr marL="0" indent="0">
              <a:buNone/>
            </a:pPr>
            <a:endParaRPr lang="en-GB" dirty="0"/>
          </a:p>
          <a:p>
            <a:pPr marL="257175" indent="-257175"/>
            <a:r>
              <a:rPr lang="en-GB" sz="2800" i="1" dirty="0"/>
              <a:t>Learn and implement lessons from exercises</a:t>
            </a:r>
            <a:endParaRPr lang="en-GB" sz="2800" dirty="0"/>
          </a:p>
          <a:p>
            <a:pPr marL="257175" indent="-257175"/>
            <a:r>
              <a:rPr lang="en-GB" sz="2800" i="1" dirty="0"/>
              <a:t>Share lessons learned from emergencies and exercises in other parts of the UK</a:t>
            </a:r>
            <a:endParaRPr lang="en-GB" sz="2800" dirty="0"/>
          </a:p>
          <a:p>
            <a:pPr marL="257175" indent="-257175"/>
            <a:r>
              <a:rPr lang="en-GB" sz="2800" i="1" dirty="0"/>
              <a:t>Make sure that those lessons are acted on to improve local arrangements</a:t>
            </a:r>
          </a:p>
          <a:p>
            <a:pPr marL="419175" lvl="2" indent="-257175"/>
            <a:endParaRPr lang="en-GB" b="1" dirty="0"/>
          </a:p>
          <a:p>
            <a:pPr marL="809625" lvl="2" indent="90488" algn="ctr">
              <a:buNone/>
            </a:pPr>
            <a:r>
              <a:rPr lang="en-GB" b="1" dirty="0"/>
              <a:t>The key message to responder agencies is that JOL is not about “who” but about “what” and “why”…</a:t>
            </a:r>
            <a:endParaRPr lang="en-GB" dirty="0"/>
          </a:p>
          <a:p>
            <a:pPr marL="257175" indent="-257175"/>
            <a:endParaRPr lang="en-GB" i="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1598E-9D06-4046-8EF2-7702044C4E8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610441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Ministerial Appetite – Scrutiny and Interest </a:t>
            </a:r>
          </a:p>
        </p:txBody>
      </p:sp>
      <p:sp>
        <p:nvSpPr>
          <p:cNvPr id="3" name="Content Placeholder 2"/>
          <p:cNvSpPr>
            <a:spLocks noGrp="1"/>
          </p:cNvSpPr>
          <p:nvPr>
            <p:ph sz="half" idx="1"/>
          </p:nvPr>
        </p:nvSpPr>
        <p:spPr>
          <a:xfrm>
            <a:off x="457200" y="1600200"/>
            <a:ext cx="8262824" cy="4525963"/>
          </a:xfrm>
        </p:spPr>
        <p:txBody>
          <a:bodyPr>
            <a:normAutofit/>
          </a:bodyPr>
          <a:lstStyle/>
          <a:p>
            <a:pPr marL="675000" lvl="3" indent="0" defTabSz="685800">
              <a:spcBef>
                <a:spcPts val="450"/>
              </a:spcBef>
              <a:buNone/>
            </a:pPr>
            <a:endParaRPr lang="en-GB" sz="2400" dirty="0">
              <a:solidFill>
                <a:schemeClr val="tx1">
                  <a:lumMod val="95000"/>
                  <a:lumOff val="5000"/>
                </a:schemeClr>
              </a:solidFill>
              <a:latin typeface="Arial" pitchFamily="34" charset="0"/>
            </a:endParaRPr>
          </a:p>
          <a:p>
            <a:pPr marL="257175" lvl="0" indent="-257175" defTabSz="685800">
              <a:spcBef>
                <a:spcPts val="900"/>
              </a:spcBef>
            </a:pPr>
            <a:r>
              <a:rPr lang="en-GB" sz="2400" dirty="0">
                <a:solidFill>
                  <a:schemeClr val="tx1">
                    <a:lumMod val="95000"/>
                    <a:lumOff val="5000"/>
                  </a:schemeClr>
                </a:solidFill>
                <a:latin typeface="Arial" pitchFamily="34" charset="0"/>
              </a:rPr>
              <a:t>Cross Government Ministers increased interest learning</a:t>
            </a:r>
          </a:p>
          <a:p>
            <a:pPr marL="932175" lvl="3" indent="-257175" defTabSz="685800">
              <a:spcBef>
                <a:spcPts val="450"/>
              </a:spcBef>
            </a:pPr>
            <a:r>
              <a:rPr lang="en-GB" sz="2400" i="1" dirty="0">
                <a:solidFill>
                  <a:schemeClr val="tx1">
                    <a:lumMod val="95000"/>
                    <a:lumOff val="5000"/>
                  </a:schemeClr>
                </a:solidFill>
                <a:latin typeface="Arial" pitchFamily="34" charset="0"/>
              </a:rPr>
              <a:t>How do we learn lessons </a:t>
            </a:r>
          </a:p>
          <a:p>
            <a:pPr marL="932175" lvl="3" indent="-257175" defTabSz="685800">
              <a:spcBef>
                <a:spcPts val="450"/>
              </a:spcBef>
            </a:pPr>
            <a:r>
              <a:rPr lang="en-GB" sz="2400" i="1" dirty="0">
                <a:solidFill>
                  <a:schemeClr val="tx1">
                    <a:lumMod val="95000"/>
                    <a:lumOff val="5000"/>
                  </a:schemeClr>
                </a:solidFill>
                <a:latin typeface="Arial" pitchFamily="34" charset="0"/>
              </a:rPr>
              <a:t>Are we actually learning Lessons </a:t>
            </a:r>
          </a:p>
          <a:p>
            <a:pPr marL="675000" lvl="3" indent="0" defTabSz="685800">
              <a:spcBef>
                <a:spcPts val="450"/>
              </a:spcBef>
              <a:buNone/>
            </a:pPr>
            <a:endParaRPr lang="en-GB" sz="2400" dirty="0">
              <a:solidFill>
                <a:schemeClr val="tx1">
                  <a:lumMod val="95000"/>
                  <a:lumOff val="5000"/>
                </a:schemeClr>
              </a:solidFill>
              <a:latin typeface="Arial" pitchFamily="34" charset="0"/>
            </a:endParaRPr>
          </a:p>
          <a:p>
            <a:pPr marL="257175" lvl="1" indent="-257175" defTabSz="685800">
              <a:spcBef>
                <a:spcPts val="450"/>
              </a:spcBef>
              <a:buFont typeface="Arial" panose="020B0604020202020204" pitchFamily="34" charset="0"/>
              <a:buChar char="•"/>
            </a:pPr>
            <a:r>
              <a:rPr lang="en-GB" dirty="0">
                <a:solidFill>
                  <a:schemeClr val="tx1">
                    <a:lumMod val="95000"/>
                    <a:lumOff val="5000"/>
                  </a:schemeClr>
                </a:solidFill>
                <a:latin typeface="Arial" pitchFamily="34" charset="0"/>
              </a:rPr>
              <a:t>2015 Floods </a:t>
            </a:r>
          </a:p>
          <a:p>
            <a:pPr marL="257175" lvl="1" indent="-257175" defTabSz="685800">
              <a:spcBef>
                <a:spcPts val="450"/>
              </a:spcBef>
              <a:buFont typeface="Arial" panose="020B0604020202020204" pitchFamily="34" charset="0"/>
              <a:buChar char="•"/>
            </a:pPr>
            <a:r>
              <a:rPr lang="en-GB" dirty="0">
                <a:solidFill>
                  <a:schemeClr val="tx1">
                    <a:lumMod val="95000"/>
                    <a:lumOff val="5000"/>
                  </a:schemeClr>
                </a:solidFill>
                <a:latin typeface="Arial" pitchFamily="34" charset="0"/>
              </a:rPr>
              <a:t>2017 Terrorist attacks </a:t>
            </a:r>
          </a:p>
          <a:p>
            <a:pPr marL="257175" lvl="1" indent="-257175" defTabSz="685800">
              <a:spcBef>
                <a:spcPts val="450"/>
              </a:spcBef>
              <a:buFont typeface="Arial" panose="020B0604020202020204" pitchFamily="34" charset="0"/>
              <a:buChar char="•"/>
            </a:pPr>
            <a:r>
              <a:rPr lang="en-GB" dirty="0">
                <a:solidFill>
                  <a:schemeClr val="tx1">
                    <a:lumMod val="95000"/>
                    <a:lumOff val="5000"/>
                  </a:schemeClr>
                </a:solidFill>
                <a:latin typeface="Arial" pitchFamily="34" charset="0"/>
              </a:rPr>
              <a:t>Grenfell and the public inquiry</a:t>
            </a:r>
          </a:p>
          <a:p>
            <a:pPr marL="257175" lvl="1" indent="-257175" defTabSz="685800">
              <a:spcBef>
                <a:spcPts val="450"/>
              </a:spcBef>
              <a:buFont typeface="Arial" panose="020B0604020202020204" pitchFamily="34" charset="0"/>
              <a:buChar char="•"/>
            </a:pPr>
            <a:r>
              <a:rPr lang="en-GB" dirty="0">
                <a:solidFill>
                  <a:schemeClr val="tx1">
                    <a:lumMod val="95000"/>
                    <a:lumOff val="5000"/>
                  </a:schemeClr>
                </a:solidFill>
                <a:latin typeface="Arial" pitchFamily="34" charset="0"/>
              </a:rPr>
              <a:t>Manchester Arena and independent inquiry</a:t>
            </a:r>
          </a:p>
          <a:p>
            <a:pPr marL="257175" lvl="1" indent="-257175" defTabSz="685800">
              <a:spcBef>
                <a:spcPts val="450"/>
              </a:spcBef>
              <a:buFont typeface="Arial" panose="020B0604020202020204" pitchFamily="34" charset="0"/>
              <a:buChar char="•"/>
            </a:pPr>
            <a:r>
              <a:rPr lang="en-GB" dirty="0">
                <a:solidFill>
                  <a:schemeClr val="tx1">
                    <a:lumMod val="95000"/>
                    <a:lumOff val="5000"/>
                  </a:schemeClr>
                </a:solidFill>
                <a:latin typeface="Arial" pitchFamily="34" charset="0"/>
              </a:rPr>
              <a:t>Assurance… </a:t>
            </a:r>
          </a:p>
          <a:p>
            <a:endParaRPr lang="en-GB" dirty="0"/>
          </a:p>
        </p:txBody>
      </p:sp>
    </p:spTree>
    <p:extLst>
      <p:ext uri="{BB962C8B-B14F-4D97-AF65-F5344CB8AC3E}">
        <p14:creationId xmlns:p14="http://schemas.microsoft.com/office/powerpoint/2010/main" val="1541179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about you</a:t>
            </a:r>
          </a:p>
        </p:txBody>
      </p:sp>
      <p:pic>
        <p:nvPicPr>
          <p:cNvPr id="5" name="Picture 4">
            <a:extLst>
              <a:ext uri="{FF2B5EF4-FFF2-40B4-BE49-F238E27FC236}">
                <a16:creationId xmlns:a16="http://schemas.microsoft.com/office/drawing/2014/main" xmlns="" id="{75CBECC8-870C-41E0-977B-9D811498B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987" y="1628800"/>
            <a:ext cx="3511221" cy="4705759"/>
          </a:xfrm>
          <a:prstGeom prst="rect">
            <a:avLst/>
          </a:prstGeom>
        </p:spPr>
      </p:pic>
    </p:spTree>
    <p:extLst>
      <p:ext uri="{BB962C8B-B14F-4D97-AF65-F5344CB8AC3E}">
        <p14:creationId xmlns:p14="http://schemas.microsoft.com/office/powerpoint/2010/main" val="751976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Government commitment to JOL</a:t>
            </a:r>
          </a:p>
        </p:txBody>
      </p:sp>
      <p:sp>
        <p:nvSpPr>
          <p:cNvPr id="3" name="Content Placeholder 2"/>
          <p:cNvSpPr>
            <a:spLocks noGrp="1"/>
          </p:cNvSpPr>
          <p:nvPr>
            <p:ph idx="1"/>
          </p:nvPr>
        </p:nvSpPr>
        <p:spPr/>
        <p:txBody>
          <a:bodyPr>
            <a:normAutofit fontScale="92500" lnSpcReduction="20000"/>
          </a:bodyPr>
          <a:lstStyle/>
          <a:p>
            <a:pPr marL="257175" indent="-257175"/>
            <a:r>
              <a:rPr lang="en-GB" dirty="0"/>
              <a:t>Government Procurement Process </a:t>
            </a:r>
          </a:p>
          <a:p>
            <a:pPr marL="419175" lvl="2" indent="-257175"/>
            <a:r>
              <a:rPr lang="en-GB" i="1" dirty="0"/>
              <a:t>Open and transparent </a:t>
            </a:r>
          </a:p>
          <a:p>
            <a:pPr marL="419175" lvl="2" indent="-257175"/>
            <a:r>
              <a:rPr lang="en-GB" i="1" dirty="0"/>
              <a:t>Value for money </a:t>
            </a:r>
          </a:p>
          <a:p>
            <a:pPr marL="257175" indent="-257175"/>
            <a:r>
              <a:rPr lang="en-GB" dirty="0"/>
              <a:t>Security </a:t>
            </a:r>
          </a:p>
          <a:p>
            <a:pPr marL="419175" lvl="2" indent="-257175"/>
            <a:r>
              <a:rPr lang="en-GB" i="1" dirty="0"/>
              <a:t>Pen Testing – GCHQ approval </a:t>
            </a:r>
          </a:p>
          <a:p>
            <a:pPr marL="419175" lvl="2" indent="-257175"/>
            <a:r>
              <a:rPr lang="en-GB" i="1" dirty="0"/>
              <a:t>Senior Information Officer </a:t>
            </a:r>
          </a:p>
          <a:p>
            <a:pPr marL="419175" lvl="2" indent="-257175"/>
            <a:r>
              <a:rPr lang="en-GB" b="1" i="1" dirty="0"/>
              <a:t>ResilienceDirect</a:t>
            </a:r>
            <a:r>
              <a:rPr lang="en-GB" i="1" dirty="0"/>
              <a:t> conditions and user acceptance process  </a:t>
            </a:r>
          </a:p>
          <a:p>
            <a:pPr marL="257175" indent="-257175"/>
            <a:r>
              <a:rPr lang="en-GB" dirty="0"/>
              <a:t>Freedom of Information </a:t>
            </a:r>
          </a:p>
          <a:p>
            <a:pPr marL="419175" lvl="2" indent="-257175"/>
            <a:r>
              <a:rPr lang="en-GB" i="1" dirty="0"/>
              <a:t>Same FOI laws apply to your systems as the Cabinet Office </a:t>
            </a:r>
          </a:p>
          <a:p>
            <a:pPr marL="419175" lvl="2" indent="-257175"/>
            <a:r>
              <a:rPr lang="en-GB" i="1" dirty="0"/>
              <a:t>Public Interest</a:t>
            </a:r>
          </a:p>
          <a:p>
            <a:pPr marL="419175" lvl="2" indent="-257175"/>
            <a:r>
              <a:rPr lang="en-GB" i="1" dirty="0"/>
              <a:t>Data Protection Act – JOL Online has been reviewed by Cabinet Office to ensure GDPR compliant…</a:t>
            </a:r>
          </a:p>
          <a:p>
            <a:pPr marL="257175" indent="-257175"/>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1598E-9D06-4046-8EF2-7702044C4E8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45337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670" y="4839462"/>
            <a:ext cx="1255014" cy="2331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a:ea typeface="+mn-ea"/>
                <a:cs typeface="+mn-cs"/>
              </a:rPr>
              <a:t>JOL SPOC</a:t>
            </a:r>
          </a:p>
        </p:txBody>
      </p:sp>
      <p:sp>
        <p:nvSpPr>
          <p:cNvPr id="5" name="Rectangle 4"/>
          <p:cNvSpPr/>
          <p:nvPr/>
        </p:nvSpPr>
        <p:spPr>
          <a:xfrm>
            <a:off x="2411730" y="4839462"/>
            <a:ext cx="1255014" cy="23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RD Generic User </a:t>
            </a:r>
          </a:p>
        </p:txBody>
      </p:sp>
      <p:sp>
        <p:nvSpPr>
          <p:cNvPr id="6" name="Rectangle 5"/>
          <p:cNvSpPr/>
          <p:nvPr/>
        </p:nvSpPr>
        <p:spPr>
          <a:xfrm>
            <a:off x="4034790" y="4839462"/>
            <a:ext cx="1255014" cy="23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RD Generic User </a:t>
            </a:r>
          </a:p>
        </p:txBody>
      </p:sp>
      <p:sp>
        <p:nvSpPr>
          <p:cNvPr id="7" name="Rectangle 6"/>
          <p:cNvSpPr/>
          <p:nvPr/>
        </p:nvSpPr>
        <p:spPr>
          <a:xfrm>
            <a:off x="5657850" y="4837176"/>
            <a:ext cx="1255014" cy="23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RD Generic User </a:t>
            </a:r>
          </a:p>
        </p:txBody>
      </p:sp>
      <p:sp>
        <p:nvSpPr>
          <p:cNvPr id="8" name="Rounded Rectangle 7"/>
          <p:cNvSpPr/>
          <p:nvPr/>
        </p:nvSpPr>
        <p:spPr>
          <a:xfrm>
            <a:off x="3239262" y="2958846"/>
            <a:ext cx="1591056" cy="7132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a:ea typeface="+mn-ea"/>
                <a:cs typeface="+mn-cs"/>
              </a:rPr>
              <a:t>JOL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a:ea typeface="+mn-ea"/>
                <a:cs typeface="+mn-cs"/>
              </a:rPr>
              <a:t>JOL Working Group </a:t>
            </a:r>
          </a:p>
        </p:txBody>
      </p:sp>
      <p:grpSp>
        <p:nvGrpSpPr>
          <p:cNvPr id="34" name="Group 33"/>
          <p:cNvGrpSpPr/>
          <p:nvPr/>
        </p:nvGrpSpPr>
        <p:grpSpPr>
          <a:xfrm>
            <a:off x="788670" y="3672077"/>
            <a:ext cx="6124194" cy="1167385"/>
            <a:chOff x="1051560" y="3753103"/>
            <a:chExt cx="8165592" cy="1556513"/>
          </a:xfrm>
        </p:grpSpPr>
        <p:cxnSp>
          <p:nvCxnSpPr>
            <p:cNvPr id="12" name="Straight Arrow Connector 11"/>
            <p:cNvCxnSpPr/>
            <p:nvPr/>
          </p:nvCxnSpPr>
          <p:spPr>
            <a:xfrm flipV="1">
              <a:off x="1051560" y="3753104"/>
              <a:ext cx="3281172" cy="1553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440424" y="3753104"/>
              <a:ext cx="2776728" cy="1553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0"/>
              <a:endCxn id="8" idx="2"/>
            </p:cNvCxnSpPr>
            <p:nvPr/>
          </p:nvCxnSpPr>
          <p:spPr>
            <a:xfrm flipV="1">
              <a:off x="4052316" y="3753104"/>
              <a:ext cx="1327404" cy="15565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8" idx="2"/>
            </p:cNvCxnSpPr>
            <p:nvPr/>
          </p:nvCxnSpPr>
          <p:spPr>
            <a:xfrm flipH="1" flipV="1">
              <a:off x="5379720" y="3753104"/>
              <a:ext cx="836676" cy="15565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416177" y="3672078"/>
            <a:ext cx="4869180" cy="1167384"/>
            <a:chOff x="1888236" y="3753087"/>
            <a:chExt cx="6492240" cy="1556515"/>
          </a:xfrm>
        </p:grpSpPr>
        <p:cxnSp>
          <p:nvCxnSpPr>
            <p:cNvPr id="22" name="Straight Arrow Connector 21"/>
            <p:cNvCxnSpPr>
              <a:stCxn id="4" idx="0"/>
            </p:cNvCxnSpPr>
            <p:nvPr/>
          </p:nvCxnSpPr>
          <p:spPr>
            <a:xfrm flipV="1">
              <a:off x="1888236" y="3753087"/>
              <a:ext cx="2430780" cy="15565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2"/>
            </p:cNvCxnSpPr>
            <p:nvPr/>
          </p:nvCxnSpPr>
          <p:spPr>
            <a:xfrm flipV="1">
              <a:off x="3229356" y="3753088"/>
              <a:ext cx="2150364" cy="15534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8" idx="2"/>
            </p:cNvCxnSpPr>
            <p:nvPr/>
          </p:nvCxnSpPr>
          <p:spPr>
            <a:xfrm flipH="1" flipV="1">
              <a:off x="5379720" y="3753088"/>
              <a:ext cx="1673352" cy="15534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p:cNvCxnSpPr>
            <p:nvPr/>
          </p:nvCxnSpPr>
          <p:spPr>
            <a:xfrm flipH="1" flipV="1">
              <a:off x="6469380" y="3753088"/>
              <a:ext cx="1911096" cy="15534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3316" y="5582546"/>
            <a:ext cx="2758440" cy="685800"/>
            <a:chOff x="8046720" y="1188720"/>
            <a:chExt cx="3677920" cy="914400"/>
          </a:xfrm>
        </p:grpSpPr>
        <p:grpSp>
          <p:nvGrpSpPr>
            <p:cNvPr id="38" name="Group 37"/>
            <p:cNvGrpSpPr/>
            <p:nvPr/>
          </p:nvGrpSpPr>
          <p:grpSpPr>
            <a:xfrm>
              <a:off x="8280400" y="1422400"/>
              <a:ext cx="1432560" cy="396240"/>
              <a:chOff x="8280400" y="1422400"/>
              <a:chExt cx="1432560" cy="396240"/>
            </a:xfrm>
          </p:grpSpPr>
          <p:cxnSp>
            <p:nvCxnSpPr>
              <p:cNvPr id="36" name="Straight Arrow Connector 35"/>
              <p:cNvCxnSpPr/>
              <p:nvPr/>
            </p:nvCxnSpPr>
            <p:spPr>
              <a:xfrm flipV="1">
                <a:off x="8280400" y="1422400"/>
                <a:ext cx="1422400" cy="1016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90560" y="1808480"/>
                <a:ext cx="1422400" cy="101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8046720" y="1188720"/>
              <a:ext cx="367792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p:cNvSpPr/>
            <p:nvPr/>
          </p:nvSpPr>
          <p:spPr>
            <a:xfrm>
              <a:off x="9712960" y="1310640"/>
              <a:ext cx="1920240" cy="5892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Publish to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Publish to Closed Group </a:t>
              </a:r>
            </a:p>
          </p:txBody>
        </p:sp>
      </p:grpSp>
      <p:grpSp>
        <p:nvGrpSpPr>
          <p:cNvPr id="56" name="Group 55"/>
          <p:cNvGrpSpPr/>
          <p:nvPr/>
        </p:nvGrpSpPr>
        <p:grpSpPr>
          <a:xfrm>
            <a:off x="1340358" y="1948306"/>
            <a:ext cx="5662422" cy="2886584"/>
            <a:chOff x="1787144" y="1454742"/>
            <a:chExt cx="7549896" cy="3848778"/>
          </a:xfrm>
        </p:grpSpPr>
        <p:sp>
          <p:nvSpPr>
            <p:cNvPr id="47" name="Freeform 46"/>
            <p:cNvSpPr/>
            <p:nvPr/>
          </p:nvSpPr>
          <p:spPr>
            <a:xfrm>
              <a:off x="5388356" y="1454742"/>
              <a:ext cx="3948684"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50" name="Freeform 49"/>
            <p:cNvSpPr/>
            <p:nvPr/>
          </p:nvSpPr>
          <p:spPr>
            <a:xfrm>
              <a:off x="5398516" y="1475062"/>
              <a:ext cx="947420"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50"/>
            <p:cNvSpPr/>
            <p:nvPr/>
          </p:nvSpPr>
          <p:spPr>
            <a:xfrm flipH="1">
              <a:off x="3943096" y="1475062"/>
              <a:ext cx="1201420"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55" name="Freeform 54"/>
            <p:cNvSpPr/>
            <p:nvPr/>
          </p:nvSpPr>
          <p:spPr>
            <a:xfrm flipH="1">
              <a:off x="1787144" y="1475062"/>
              <a:ext cx="3367532"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58" name="Rectangle 57"/>
          <p:cNvSpPr/>
          <p:nvPr/>
        </p:nvSpPr>
        <p:spPr>
          <a:xfrm>
            <a:off x="80010" y="2660142"/>
            <a:ext cx="1255014" cy="2331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a:ea typeface="+mn-ea"/>
                <a:cs typeface="+mn-cs"/>
              </a:rPr>
              <a:t>Closed Group</a:t>
            </a:r>
          </a:p>
        </p:txBody>
      </p:sp>
      <p:grpSp>
        <p:nvGrpSpPr>
          <p:cNvPr id="67" name="Group 66"/>
          <p:cNvGrpSpPr/>
          <p:nvPr/>
        </p:nvGrpSpPr>
        <p:grpSpPr>
          <a:xfrm>
            <a:off x="792480" y="1653183"/>
            <a:ext cx="3177540" cy="3181707"/>
            <a:chOff x="1056640" y="1061244"/>
            <a:chExt cx="4236720" cy="4242276"/>
          </a:xfrm>
        </p:grpSpPr>
        <p:sp>
          <p:nvSpPr>
            <p:cNvPr id="44" name="Freeform 43"/>
            <p:cNvSpPr/>
            <p:nvPr/>
          </p:nvSpPr>
          <p:spPr>
            <a:xfrm>
              <a:off x="1056640" y="1475062"/>
              <a:ext cx="4211828"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49" name="Freeform 48"/>
            <p:cNvSpPr/>
            <p:nvPr/>
          </p:nvSpPr>
          <p:spPr>
            <a:xfrm>
              <a:off x="2724912" y="1475062"/>
              <a:ext cx="2543556"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64" name="Freeform 63"/>
            <p:cNvSpPr/>
            <p:nvPr/>
          </p:nvSpPr>
          <p:spPr>
            <a:xfrm>
              <a:off x="1107440" y="1061244"/>
              <a:ext cx="4185920" cy="1753076"/>
            </a:xfrm>
            <a:custGeom>
              <a:avLst/>
              <a:gdLst>
                <a:gd name="connsiteX0" fmla="*/ 4185920 w 4185920"/>
                <a:gd name="connsiteY0" fmla="*/ 1753076 h 1753076"/>
                <a:gd name="connsiteX1" fmla="*/ 1310640 w 4185920"/>
                <a:gd name="connsiteY1" fmla="*/ 5556 h 1753076"/>
                <a:gd name="connsiteX2" fmla="*/ 0 w 4185920"/>
                <a:gd name="connsiteY2" fmla="*/ 1306036 h 1753076"/>
              </a:gdLst>
              <a:ahLst/>
              <a:cxnLst>
                <a:cxn ang="0">
                  <a:pos x="connsiteX0" y="connsiteY0"/>
                </a:cxn>
                <a:cxn ang="0">
                  <a:pos x="connsiteX1" y="connsiteY1"/>
                </a:cxn>
                <a:cxn ang="0">
                  <a:pos x="connsiteX2" y="connsiteY2"/>
                </a:cxn>
              </a:cxnLst>
              <a:rect l="l" t="t" r="r" b="b"/>
              <a:pathLst>
                <a:path w="4185920" h="1753076">
                  <a:moveTo>
                    <a:pt x="4185920" y="1753076"/>
                  </a:moveTo>
                  <a:cubicBezTo>
                    <a:pt x="3097106" y="916569"/>
                    <a:pt x="2008293" y="80063"/>
                    <a:pt x="1310640" y="5556"/>
                  </a:cubicBezTo>
                  <a:cubicBezTo>
                    <a:pt x="612987" y="-68951"/>
                    <a:pt x="306493" y="618542"/>
                    <a:pt x="0" y="1306036"/>
                  </a:cubicBezTo>
                </a:path>
              </a:pathLst>
            </a:custGeom>
            <a:noFill/>
            <a:ln w="254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65" name="12-Point Star 64"/>
          <p:cNvSpPr/>
          <p:nvPr/>
        </p:nvSpPr>
        <p:spPr>
          <a:xfrm>
            <a:off x="3721227" y="3074670"/>
            <a:ext cx="530733" cy="498348"/>
          </a:xfrm>
          <a:prstGeom prst="star12">
            <a:avLst/>
          </a:prstGeom>
          <a:solidFill>
            <a:srgbClr val="92D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42" name="Title 1"/>
          <p:cNvSpPr txBox="1">
            <a:spLocks/>
          </p:cNvSpPr>
          <p:nvPr/>
        </p:nvSpPr>
        <p:spPr>
          <a:xfrm>
            <a:off x="237960" y="952945"/>
            <a:ext cx="8028000" cy="648072"/>
          </a:xfrm>
          <a:prstGeom prst="rect">
            <a:avLst/>
          </a:prstGeom>
        </p:spPr>
        <p:txBody>
          <a:bodyPr vert="horz" lIns="0" tIns="0" rIns="0" bIns="0" rtlCol="0" anchor="t" anchorCtr="0">
            <a:noAutofit/>
          </a:bodyPr>
          <a:lstStyle>
            <a:lvl1pPr algn="l" defTabSz="914400" rtl="0" eaLnBrk="1" latinLnBrk="0" hangingPunct="1">
              <a:spcBef>
                <a:spcPct val="0"/>
              </a:spcBef>
              <a:buNone/>
              <a:defRPr sz="3600" kern="1200" spc="-150" baseline="0">
                <a:solidFill>
                  <a:schemeClr val="tx2"/>
                </a:solidFill>
                <a:latin typeface="Arial"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sng" strike="noStrike" kern="1200" cap="none" spc="-150" normalizeH="0" baseline="0" noProof="0" dirty="0">
                <a:ln>
                  <a:noFill/>
                </a:ln>
                <a:solidFill>
                  <a:srgbClr val="005ABB"/>
                </a:solidFill>
                <a:effectLst/>
                <a:uLnTx/>
                <a:uFillTx/>
                <a:latin typeface="Arial" pitchFamily="34" charset="0"/>
                <a:ea typeface="+mj-ea"/>
                <a:cs typeface="+mj-cs"/>
              </a:rPr>
              <a:t>      Information Flow Generic (all) RD users JOL SPOCS</a:t>
            </a:r>
            <a:endParaRPr kumimoji="0" lang="en-GB" sz="2800" b="0" i="0" u="none" strike="noStrike" kern="1200" cap="none" spc="-150" normalizeH="0" baseline="0" noProof="0" dirty="0">
              <a:ln>
                <a:noFill/>
              </a:ln>
              <a:solidFill>
                <a:srgbClr val="005ABB"/>
              </a:solidFill>
              <a:effectLst/>
              <a:uLnTx/>
              <a:uFillTx/>
              <a:latin typeface="Arial" pitchFamily="34" charset="0"/>
              <a:ea typeface="+mj-ea"/>
              <a:cs typeface="+mj-cs"/>
            </a:endParaRPr>
          </a:p>
        </p:txBody>
      </p:sp>
      <p:sp>
        <p:nvSpPr>
          <p:cNvPr id="43" name="Slide Number Placeholder 3"/>
          <p:cNvSpPr>
            <a:spLocks noGrp="1"/>
          </p:cNvSpPr>
          <p:nvPr>
            <p:ph type="sldNum" sz="quarter" idx="12"/>
          </p:nvPr>
        </p:nvSpPr>
        <p:spPr>
          <a:xfrm>
            <a:off x="0" y="6309320"/>
            <a:ext cx="9144000" cy="5486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1598E-9D06-4046-8EF2-7702044C4E8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6660232" y="1718991"/>
            <a:ext cx="1944216" cy="646331"/>
          </a:xfrm>
          <a:prstGeom prst="rect">
            <a:avLst/>
          </a:prstGeom>
          <a:solidFill>
            <a:srgbClr val="00B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Lead Government departments</a:t>
            </a:r>
          </a:p>
        </p:txBody>
      </p:sp>
      <p:sp>
        <p:nvSpPr>
          <p:cNvPr id="11" name="Freeform 10"/>
          <p:cNvSpPr/>
          <p:nvPr/>
        </p:nvSpPr>
        <p:spPr>
          <a:xfrm>
            <a:off x="3948303" y="1464028"/>
            <a:ext cx="2723950" cy="1492915"/>
          </a:xfrm>
          <a:custGeom>
            <a:avLst/>
            <a:gdLst>
              <a:gd name="connsiteX0" fmla="*/ 0 w 2723950"/>
              <a:gd name="connsiteY0" fmla="*/ 1492915 h 1492915"/>
              <a:gd name="connsiteX1" fmla="*/ 1559293 w 2723950"/>
              <a:gd name="connsiteY1" fmla="*/ 78001 h 1492915"/>
              <a:gd name="connsiteX2" fmla="*/ 2723950 w 2723950"/>
              <a:gd name="connsiteY2" fmla="*/ 309008 h 1492915"/>
            </a:gdLst>
            <a:ahLst/>
            <a:cxnLst>
              <a:cxn ang="0">
                <a:pos x="connsiteX0" y="connsiteY0"/>
              </a:cxn>
              <a:cxn ang="0">
                <a:pos x="connsiteX1" y="connsiteY1"/>
              </a:cxn>
              <a:cxn ang="0">
                <a:pos x="connsiteX2" y="connsiteY2"/>
              </a:cxn>
            </a:cxnLst>
            <a:rect l="l" t="t" r="r" b="b"/>
            <a:pathLst>
              <a:path w="2723950" h="1492915">
                <a:moveTo>
                  <a:pt x="0" y="1492915"/>
                </a:moveTo>
                <a:cubicBezTo>
                  <a:pt x="552650" y="884117"/>
                  <a:pt x="1105301" y="275319"/>
                  <a:pt x="1559293" y="78001"/>
                </a:cubicBezTo>
                <a:cubicBezTo>
                  <a:pt x="2013285" y="-119317"/>
                  <a:pt x="2368617" y="94845"/>
                  <a:pt x="2723950" y="309008"/>
                </a:cubicBezTo>
              </a:path>
            </a:pathLst>
          </a:custGeom>
          <a:noFill/>
          <a:ln w="2857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6638109" y="2871163"/>
            <a:ext cx="1944216" cy="338554"/>
          </a:xfrm>
          <a:prstGeom prst="rect">
            <a:avLst/>
          </a:prstGeom>
          <a:solidFill>
            <a:srgbClr val="7030A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a:ea typeface="+mn-ea"/>
                <a:cs typeface="+mn-cs"/>
              </a:rPr>
              <a:t>Other organisations</a:t>
            </a:r>
          </a:p>
        </p:txBody>
      </p:sp>
      <p:sp>
        <p:nvSpPr>
          <p:cNvPr id="15" name="Freeform 14"/>
          <p:cNvSpPr/>
          <p:nvPr/>
        </p:nvSpPr>
        <p:spPr>
          <a:xfrm>
            <a:off x="3946358" y="1462712"/>
            <a:ext cx="2675823" cy="1482619"/>
          </a:xfrm>
          <a:custGeom>
            <a:avLst/>
            <a:gdLst>
              <a:gd name="connsiteX0" fmla="*/ 0 w 2675823"/>
              <a:gd name="connsiteY0" fmla="*/ 1482619 h 1482619"/>
              <a:gd name="connsiteX1" fmla="*/ 875899 w 2675823"/>
              <a:gd name="connsiteY1" fmla="*/ 328 h 1482619"/>
              <a:gd name="connsiteX2" fmla="*/ 2675823 w 2675823"/>
              <a:gd name="connsiteY2" fmla="*/ 1376741 h 1482619"/>
            </a:gdLst>
            <a:ahLst/>
            <a:cxnLst>
              <a:cxn ang="0">
                <a:pos x="connsiteX0" y="connsiteY0"/>
              </a:cxn>
              <a:cxn ang="0">
                <a:pos x="connsiteX1" y="connsiteY1"/>
              </a:cxn>
              <a:cxn ang="0">
                <a:pos x="connsiteX2" y="connsiteY2"/>
              </a:cxn>
            </a:cxnLst>
            <a:rect l="l" t="t" r="r" b="b"/>
            <a:pathLst>
              <a:path w="2675823" h="1482619">
                <a:moveTo>
                  <a:pt x="0" y="1482619"/>
                </a:moveTo>
                <a:cubicBezTo>
                  <a:pt x="214964" y="750296"/>
                  <a:pt x="429929" y="17974"/>
                  <a:pt x="875899" y="328"/>
                </a:cubicBezTo>
                <a:cubicBezTo>
                  <a:pt x="1321869" y="-17318"/>
                  <a:pt x="1998846" y="679711"/>
                  <a:pt x="2675823" y="1376741"/>
                </a:cubicBezTo>
              </a:path>
            </a:pathLst>
          </a:custGeom>
          <a:noFill/>
          <a:ln w="317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36958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22" presetClass="exit" presetSubtype="4" fill="hold" nodeType="withEffect">
                                  <p:stCondLst>
                                    <p:cond delay="0"/>
                                  </p:stCondLst>
                                  <p:childTnLst>
                                    <p:animEffect transition="out" filter="wipe(down)">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childTnLst>
                          </p:cTn>
                        </p:par>
                        <p:par>
                          <p:cTn id="19" fill="hold">
                            <p:stCondLst>
                              <p:cond delay="500"/>
                            </p:stCondLst>
                            <p:childTnLst>
                              <p:par>
                                <p:cTn id="20" presetID="22" presetClass="exit" presetSubtype="4" fill="hold" nodeType="afterEffect">
                                  <p:stCondLst>
                                    <p:cond delay="0"/>
                                  </p:stCondLst>
                                  <p:childTnLst>
                                    <p:animEffect transition="out" filter="wipe(down)">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65"/>
                                        </p:tgtEl>
                                        <p:attrNameLst>
                                          <p:attrName>r</p:attrName>
                                        </p:attrNameLst>
                                      </p:cBhvr>
                                    </p:animRot>
                                  </p:childTnLst>
                                </p:cTn>
                              </p:par>
                              <p:par>
                                <p:cTn id="27" presetID="22" presetClass="entr" presetSubtype="1"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up)">
                                      <p:cBhvr>
                                        <p:cTn id="29" dur="500"/>
                                        <p:tgtEl>
                                          <p:spTgt spid="5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35" presetClass="exit" presetSubtype="0" fill="hold" grpId="2" nodeType="withEffect">
                                  <p:stCondLst>
                                    <p:cond delay="0"/>
                                  </p:stCondLst>
                                  <p:childTnLst>
                                    <p:animEffect transition="out" filter="fade">
                                      <p:cBhvr>
                                        <p:cTn id="37" dur="2000"/>
                                        <p:tgtEl>
                                          <p:spTgt spid="65"/>
                                        </p:tgtEl>
                                      </p:cBhvr>
                                    </p:animEffect>
                                    <p:anim calcmode="lin" valueType="num">
                                      <p:cBhvr>
                                        <p:cTn id="38" dur="2000"/>
                                        <p:tgtEl>
                                          <p:spTgt spid="65"/>
                                        </p:tgtEl>
                                        <p:attrNameLst>
                                          <p:attrName>style.rotation</p:attrName>
                                        </p:attrNameLst>
                                      </p:cBhvr>
                                      <p:tavLst>
                                        <p:tav tm="0">
                                          <p:val>
                                            <p:fltVal val="0"/>
                                          </p:val>
                                        </p:tav>
                                        <p:tav tm="100000">
                                          <p:val>
                                            <p:fltVal val="720"/>
                                          </p:val>
                                        </p:tav>
                                      </p:tavLst>
                                    </p:anim>
                                    <p:anim calcmode="lin" valueType="num">
                                      <p:cBhvr>
                                        <p:cTn id="39" dur="2000"/>
                                        <p:tgtEl>
                                          <p:spTgt spid="65"/>
                                        </p:tgtEl>
                                        <p:attrNameLst>
                                          <p:attrName>ppt_h</p:attrName>
                                        </p:attrNameLst>
                                      </p:cBhvr>
                                      <p:tavLst>
                                        <p:tav tm="0">
                                          <p:val>
                                            <p:strVal val="ppt_h"/>
                                          </p:val>
                                        </p:tav>
                                        <p:tav tm="100000">
                                          <p:val>
                                            <p:fltVal val="0"/>
                                          </p:val>
                                        </p:tav>
                                      </p:tavLst>
                                    </p:anim>
                                    <p:anim calcmode="lin" valueType="num">
                                      <p:cBhvr>
                                        <p:cTn id="40" dur="2000"/>
                                        <p:tgtEl>
                                          <p:spTgt spid="65"/>
                                        </p:tgtEl>
                                        <p:attrNameLst>
                                          <p:attrName>ppt_w</p:attrName>
                                        </p:attrNameLst>
                                      </p:cBhvr>
                                      <p:tavLst>
                                        <p:tav tm="0">
                                          <p:val>
                                            <p:strVal val="ppt_w"/>
                                          </p:val>
                                        </p:tav>
                                        <p:tav tm="100000">
                                          <p:val>
                                            <p:fltVal val="0"/>
                                          </p:val>
                                        </p:tav>
                                      </p:tavLst>
                                    </p:anim>
                                    <p:set>
                                      <p:cBhvr>
                                        <p:cTn id="41" dur="1" fill="hold">
                                          <p:stCondLst>
                                            <p:cond delay="1999"/>
                                          </p:stCondLst>
                                        </p:cTn>
                                        <p:tgtEl>
                                          <p:spTgt spid="6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5" grpId="2" animBg="1"/>
      <p:bldP spid="11"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1" name="Straight Arrow Connector 200">
            <a:extLst>
              <a:ext uri="{FF2B5EF4-FFF2-40B4-BE49-F238E27FC236}">
                <a16:creationId xmlns:a16="http://schemas.microsoft.com/office/drawing/2014/main" xmlns="" id="{3980E80F-B3CF-460C-8009-F39F8AA88AF6}"/>
              </a:ext>
            </a:extLst>
          </p:cNvPr>
          <p:cNvCxnSpPr>
            <a:cxnSpLocks/>
            <a:stCxn id="14" idx="1"/>
          </p:cNvCxnSpPr>
          <p:nvPr/>
        </p:nvCxnSpPr>
        <p:spPr>
          <a:xfrm flipH="1" flipV="1">
            <a:off x="4333376" y="4703579"/>
            <a:ext cx="2118412" cy="10329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F9F41727-C8C9-4FAC-A83B-6210180D322B}"/>
              </a:ext>
            </a:extLst>
          </p:cNvPr>
          <p:cNvSpPr>
            <a:spLocks noGrp="1"/>
          </p:cNvSpPr>
          <p:nvPr>
            <p:ph type="title"/>
          </p:nvPr>
        </p:nvSpPr>
        <p:spPr>
          <a:xfrm>
            <a:off x="611560" y="274638"/>
            <a:ext cx="8108464" cy="1143000"/>
          </a:xfrm>
        </p:spPr>
        <p:txBody>
          <a:bodyPr/>
          <a:lstStyle/>
          <a:p>
            <a:r>
              <a:rPr lang="en-GB" dirty="0"/>
              <a:t>Areas of Learning</a:t>
            </a:r>
          </a:p>
        </p:txBody>
      </p:sp>
      <p:sp>
        <p:nvSpPr>
          <p:cNvPr id="11" name="Rectangle: Rounded Corners 10">
            <a:extLst>
              <a:ext uri="{FF2B5EF4-FFF2-40B4-BE49-F238E27FC236}">
                <a16:creationId xmlns:a16="http://schemas.microsoft.com/office/drawing/2014/main" xmlns="" id="{F20080A9-0319-4C69-8D19-074DB7518AC3}"/>
              </a:ext>
            </a:extLst>
          </p:cNvPr>
          <p:cNvSpPr/>
          <p:nvPr/>
        </p:nvSpPr>
        <p:spPr>
          <a:xfrm>
            <a:off x="6451788" y="1312178"/>
            <a:ext cx="2368684" cy="658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Incidents</a:t>
            </a:r>
          </a:p>
        </p:txBody>
      </p:sp>
      <p:sp>
        <p:nvSpPr>
          <p:cNvPr id="12" name="Rectangle: Rounded Corners 11">
            <a:extLst>
              <a:ext uri="{FF2B5EF4-FFF2-40B4-BE49-F238E27FC236}">
                <a16:creationId xmlns:a16="http://schemas.microsoft.com/office/drawing/2014/main" xmlns="" id="{0B48469B-5727-47F1-A08F-7FF543484C85}"/>
              </a:ext>
            </a:extLst>
          </p:cNvPr>
          <p:cNvSpPr/>
          <p:nvPr/>
        </p:nvSpPr>
        <p:spPr>
          <a:xfrm>
            <a:off x="6444208" y="2636911"/>
            <a:ext cx="2368684" cy="70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Testing and Exercising</a:t>
            </a:r>
          </a:p>
        </p:txBody>
      </p:sp>
      <p:sp>
        <p:nvSpPr>
          <p:cNvPr id="13" name="Rectangle: Rounded Corners 12">
            <a:extLst>
              <a:ext uri="{FF2B5EF4-FFF2-40B4-BE49-F238E27FC236}">
                <a16:creationId xmlns:a16="http://schemas.microsoft.com/office/drawing/2014/main" xmlns="" id="{4E14A548-B5B2-4527-A2B6-D72139C26EBC}"/>
              </a:ext>
            </a:extLst>
          </p:cNvPr>
          <p:cNvSpPr/>
          <p:nvPr/>
        </p:nvSpPr>
        <p:spPr>
          <a:xfrm>
            <a:off x="6444208" y="4005063"/>
            <a:ext cx="2368684" cy="70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Training</a:t>
            </a:r>
          </a:p>
        </p:txBody>
      </p:sp>
      <p:sp>
        <p:nvSpPr>
          <p:cNvPr id="14" name="Rectangle: Rounded Corners 13">
            <a:extLst>
              <a:ext uri="{FF2B5EF4-FFF2-40B4-BE49-F238E27FC236}">
                <a16:creationId xmlns:a16="http://schemas.microsoft.com/office/drawing/2014/main" xmlns="" id="{47BCCA4B-819A-4041-BE7A-835758C83D2F}"/>
              </a:ext>
            </a:extLst>
          </p:cNvPr>
          <p:cNvSpPr/>
          <p:nvPr/>
        </p:nvSpPr>
        <p:spPr>
          <a:xfrm>
            <a:off x="6451788" y="5379686"/>
            <a:ext cx="2361104" cy="713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Doctrine</a:t>
            </a:r>
          </a:p>
        </p:txBody>
      </p:sp>
      <p:cxnSp>
        <p:nvCxnSpPr>
          <p:cNvPr id="51" name="Straight Arrow Connector 50">
            <a:extLst>
              <a:ext uri="{FF2B5EF4-FFF2-40B4-BE49-F238E27FC236}">
                <a16:creationId xmlns:a16="http://schemas.microsoft.com/office/drawing/2014/main" xmlns="" id="{ED482FB8-AE2C-4645-9C55-0184CF91586D}"/>
              </a:ext>
            </a:extLst>
          </p:cNvPr>
          <p:cNvCxnSpPr>
            <a:stCxn id="13" idx="0"/>
            <a:endCxn id="12" idx="2"/>
          </p:cNvCxnSpPr>
          <p:nvPr/>
        </p:nvCxnSpPr>
        <p:spPr>
          <a:xfrm flipV="1">
            <a:off x="7628550" y="3338661"/>
            <a:ext cx="0" cy="666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xmlns="" id="{C78433FB-525E-45B8-877A-C86FDE4FD32A}"/>
              </a:ext>
            </a:extLst>
          </p:cNvPr>
          <p:cNvCxnSpPr>
            <a:cxnSpLocks/>
            <a:stCxn id="12" idx="0"/>
            <a:endCxn id="11" idx="2"/>
          </p:cNvCxnSpPr>
          <p:nvPr/>
        </p:nvCxnSpPr>
        <p:spPr>
          <a:xfrm flipV="1">
            <a:off x="7628550" y="1970509"/>
            <a:ext cx="7580" cy="666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0" name="Picture 59">
            <a:extLst>
              <a:ext uri="{FF2B5EF4-FFF2-40B4-BE49-F238E27FC236}">
                <a16:creationId xmlns:a16="http://schemas.microsoft.com/office/drawing/2014/main" xmlns="" id="{252451F6-AAD3-4121-A431-82879A4865DD}"/>
              </a:ext>
            </a:extLst>
          </p:cNvPr>
          <p:cNvPicPr>
            <a:picLocks noChangeAspect="1"/>
          </p:cNvPicPr>
          <p:nvPr/>
        </p:nvPicPr>
        <p:blipFill rotWithShape="1">
          <a:blip r:embed="rId3">
            <a:extLst>
              <a:ext uri="{28A0092B-C50C-407E-A947-70E740481C1C}">
                <a14:useLocalDpi xmlns:a14="http://schemas.microsoft.com/office/drawing/2010/main" val="0"/>
              </a:ext>
            </a:extLst>
          </a:blip>
          <a:srcRect l="11225" r="9076" b="16099"/>
          <a:stretch/>
        </p:blipFill>
        <p:spPr>
          <a:xfrm>
            <a:off x="3069872" y="2834604"/>
            <a:ext cx="2222208" cy="1800201"/>
          </a:xfrm>
          <a:prstGeom prst="rect">
            <a:avLst/>
          </a:prstGeom>
        </p:spPr>
      </p:pic>
      <p:cxnSp>
        <p:nvCxnSpPr>
          <p:cNvPr id="21" name="Straight Arrow Connector 20">
            <a:extLst>
              <a:ext uri="{FF2B5EF4-FFF2-40B4-BE49-F238E27FC236}">
                <a16:creationId xmlns:a16="http://schemas.microsoft.com/office/drawing/2014/main" xmlns="" id="{F076C828-2342-4E1D-8627-B58BEB67F727}"/>
              </a:ext>
            </a:extLst>
          </p:cNvPr>
          <p:cNvCxnSpPr>
            <a:cxnSpLocks/>
          </p:cNvCxnSpPr>
          <p:nvPr/>
        </p:nvCxnSpPr>
        <p:spPr>
          <a:xfrm flipH="1" flipV="1">
            <a:off x="5187969" y="4202757"/>
            <a:ext cx="1263821" cy="1424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xmlns="" id="{64B7C2B4-D336-4202-9051-B368A6CBD5A6}"/>
              </a:ext>
            </a:extLst>
          </p:cNvPr>
          <p:cNvCxnSpPr>
            <a:cxnSpLocks/>
          </p:cNvCxnSpPr>
          <p:nvPr/>
        </p:nvCxnSpPr>
        <p:spPr>
          <a:xfrm flipH="1">
            <a:off x="5187969" y="2941821"/>
            <a:ext cx="1223839" cy="959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xmlns="" id="{7996FFB3-925A-4ED7-BD84-FE6D2F4BE271}"/>
              </a:ext>
            </a:extLst>
          </p:cNvPr>
          <p:cNvCxnSpPr>
            <a:cxnSpLocks/>
            <a:stCxn id="11" idx="1"/>
          </p:cNvCxnSpPr>
          <p:nvPr/>
        </p:nvCxnSpPr>
        <p:spPr>
          <a:xfrm flipH="1">
            <a:off x="4389420" y="1641344"/>
            <a:ext cx="2062368" cy="13556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67" name="Content Placeholder 11">
            <a:extLst>
              <a:ext uri="{FF2B5EF4-FFF2-40B4-BE49-F238E27FC236}">
                <a16:creationId xmlns:a16="http://schemas.microsoft.com/office/drawing/2014/main" xmlns="" id="{3603A64E-B889-4AC3-B68D-9C96E4D5E8EF}"/>
              </a:ext>
            </a:extLst>
          </p:cNvPr>
          <p:cNvPicPr>
            <a:picLocks noGrp="1"/>
          </p:cNvPicPr>
          <p:nvPr>
            <p:ph idx="1"/>
          </p:nvPr>
        </p:nvPicPr>
        <p:blipFill rotWithShape="1">
          <a:blip r:embed="rId4"/>
          <a:srcRect t="6129" b="7445"/>
          <a:stretch/>
        </p:blipFill>
        <p:spPr>
          <a:xfrm>
            <a:off x="3224453" y="3038298"/>
            <a:ext cx="1851603" cy="1062566"/>
          </a:xfrm>
          <a:prstGeom prst="rect">
            <a:avLst/>
          </a:prstGeom>
        </p:spPr>
      </p:pic>
      <p:pic>
        <p:nvPicPr>
          <p:cNvPr id="36" name="Graphic 35" descr="Single gear">
            <a:extLst>
              <a:ext uri="{FF2B5EF4-FFF2-40B4-BE49-F238E27FC236}">
                <a16:creationId xmlns:a16="http://schemas.microsoft.com/office/drawing/2014/main" xmlns="" id="{C0CCC0D7-7DF2-410A-92B5-B33EFB75DA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68469" y="3136307"/>
            <a:ext cx="955125" cy="955125"/>
          </a:xfrm>
          <a:prstGeom prst="rect">
            <a:avLst/>
          </a:prstGeom>
        </p:spPr>
      </p:pic>
      <p:pic>
        <p:nvPicPr>
          <p:cNvPr id="37" name="Graphic 36" descr="Single gear">
            <a:extLst>
              <a:ext uri="{FF2B5EF4-FFF2-40B4-BE49-F238E27FC236}">
                <a16:creationId xmlns:a16="http://schemas.microsoft.com/office/drawing/2014/main" xmlns="" id="{E2AEBA8A-BF4D-4063-AB5B-ED6EFC2A07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16541" y="3038298"/>
            <a:ext cx="894784" cy="894784"/>
          </a:xfrm>
          <a:prstGeom prst="rect">
            <a:avLst/>
          </a:prstGeom>
        </p:spPr>
      </p:pic>
      <p:cxnSp>
        <p:nvCxnSpPr>
          <p:cNvPr id="95" name="Connector: Elbow 94">
            <a:extLst>
              <a:ext uri="{FF2B5EF4-FFF2-40B4-BE49-F238E27FC236}">
                <a16:creationId xmlns:a16="http://schemas.microsoft.com/office/drawing/2014/main" xmlns="" id="{B9B28AA2-B58B-4E6C-A5AC-4CD95C9BF9A4}"/>
              </a:ext>
            </a:extLst>
          </p:cNvPr>
          <p:cNvCxnSpPr>
            <a:cxnSpLocks/>
            <a:stCxn id="60" idx="1"/>
            <a:endCxn id="168" idx="2"/>
          </p:cNvCxnSpPr>
          <p:nvPr/>
        </p:nvCxnSpPr>
        <p:spPr>
          <a:xfrm rot="10800000">
            <a:off x="2812078" y="2458527"/>
            <a:ext cx="257794" cy="1276178"/>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pic>
        <p:nvPicPr>
          <p:cNvPr id="122" name="Picture 121">
            <a:extLst>
              <a:ext uri="{FF2B5EF4-FFF2-40B4-BE49-F238E27FC236}">
                <a16:creationId xmlns:a16="http://schemas.microsoft.com/office/drawing/2014/main" xmlns="" id="{8A64AB57-78F9-4A07-99EF-7072E03BB7CA}"/>
              </a:ext>
            </a:extLst>
          </p:cNvPr>
          <p:cNvPicPr>
            <a:picLocks noChangeAspect="1"/>
          </p:cNvPicPr>
          <p:nvPr/>
        </p:nvPicPr>
        <p:blipFill rotWithShape="1">
          <a:blip r:embed="rId8"/>
          <a:srcRect l="25588" t="18141" r="43665" b="6579"/>
          <a:stretch/>
        </p:blipFill>
        <p:spPr>
          <a:xfrm>
            <a:off x="706138" y="3573016"/>
            <a:ext cx="2025961" cy="2788807"/>
          </a:xfrm>
          <a:prstGeom prst="rect">
            <a:avLst/>
          </a:prstGeom>
        </p:spPr>
      </p:pic>
      <p:cxnSp>
        <p:nvCxnSpPr>
          <p:cNvPr id="129" name="Straight Arrow Connector 128">
            <a:extLst>
              <a:ext uri="{FF2B5EF4-FFF2-40B4-BE49-F238E27FC236}">
                <a16:creationId xmlns:a16="http://schemas.microsoft.com/office/drawing/2014/main" xmlns="" id="{A0655253-7C65-4B67-A8AC-B8DBC885F143}"/>
              </a:ext>
            </a:extLst>
          </p:cNvPr>
          <p:cNvCxnSpPr>
            <a:stCxn id="14" idx="1"/>
            <a:endCxn id="60" idx="2"/>
          </p:cNvCxnSpPr>
          <p:nvPr/>
        </p:nvCxnSpPr>
        <p:spPr>
          <a:xfrm flipH="1" flipV="1">
            <a:off x="4180976" y="4634805"/>
            <a:ext cx="2270812" cy="1101686"/>
          </a:xfrm>
          <a:prstGeom prst="straightConnector1">
            <a:avLst/>
          </a:prstGeom>
          <a:ln>
            <a:prstDash val="sysDash"/>
            <a:tailEnd type="triangle"/>
          </a:ln>
        </p:spPr>
        <p:style>
          <a:lnRef idx="3">
            <a:schemeClr val="accent2"/>
          </a:lnRef>
          <a:fillRef idx="0">
            <a:schemeClr val="accent2"/>
          </a:fillRef>
          <a:effectRef idx="2">
            <a:schemeClr val="accent2"/>
          </a:effectRef>
          <a:fontRef idx="minor">
            <a:schemeClr val="tx1"/>
          </a:fontRef>
        </p:style>
      </p:cxnSp>
      <p:pic>
        <p:nvPicPr>
          <p:cNvPr id="136" name="Picture 135">
            <a:extLst>
              <a:ext uri="{FF2B5EF4-FFF2-40B4-BE49-F238E27FC236}">
                <a16:creationId xmlns:a16="http://schemas.microsoft.com/office/drawing/2014/main" xmlns="" id="{4D246B92-2025-4A21-BDEC-128B2EA966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498" y="4401528"/>
            <a:ext cx="1488941" cy="2481569"/>
          </a:xfrm>
          <a:prstGeom prst="rect">
            <a:avLst/>
          </a:prstGeom>
        </p:spPr>
      </p:pic>
      <p:sp>
        <p:nvSpPr>
          <p:cNvPr id="137" name="Rectangle 136">
            <a:extLst>
              <a:ext uri="{FF2B5EF4-FFF2-40B4-BE49-F238E27FC236}">
                <a16:creationId xmlns:a16="http://schemas.microsoft.com/office/drawing/2014/main" xmlns="" id="{285551EF-6FE2-455E-928F-C6C3BB63A026}"/>
              </a:ext>
            </a:extLst>
          </p:cNvPr>
          <p:cNvSpPr/>
          <p:nvPr/>
        </p:nvSpPr>
        <p:spPr>
          <a:xfrm>
            <a:off x="1867799" y="4574761"/>
            <a:ext cx="2704201" cy="323379"/>
          </a:xfrm>
          <a:prstGeom prst="rect">
            <a:avLst/>
          </a:prstGeom>
          <a:ln w="28575">
            <a:solidFill>
              <a:schemeClr val="tx1">
                <a:lumMod val="85000"/>
                <a:lumOff val="1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Included in local policies &amp; Procedures</a:t>
            </a:r>
          </a:p>
        </p:txBody>
      </p:sp>
      <p:sp>
        <p:nvSpPr>
          <p:cNvPr id="138" name="Rectangle 137">
            <a:extLst>
              <a:ext uri="{FF2B5EF4-FFF2-40B4-BE49-F238E27FC236}">
                <a16:creationId xmlns:a16="http://schemas.microsoft.com/office/drawing/2014/main" xmlns="" id="{C6CC3B77-50BE-4346-9622-8E89BC74AE82}"/>
              </a:ext>
            </a:extLst>
          </p:cNvPr>
          <p:cNvSpPr/>
          <p:nvPr/>
        </p:nvSpPr>
        <p:spPr>
          <a:xfrm>
            <a:off x="1867800" y="5037295"/>
            <a:ext cx="2704200" cy="306362"/>
          </a:xfrm>
          <a:prstGeom prst="rect">
            <a:avLst/>
          </a:prstGeom>
          <a:ln w="28575">
            <a:solidFill>
              <a:schemeClr val="tx1">
                <a:lumMod val="85000"/>
                <a:lumOff val="1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Included in local training &amp; exercises</a:t>
            </a:r>
          </a:p>
        </p:txBody>
      </p:sp>
      <p:sp>
        <p:nvSpPr>
          <p:cNvPr id="139" name="Rectangle 138">
            <a:extLst>
              <a:ext uri="{FF2B5EF4-FFF2-40B4-BE49-F238E27FC236}">
                <a16:creationId xmlns:a16="http://schemas.microsoft.com/office/drawing/2014/main" xmlns="" id="{8F614AB0-FC78-4DD2-BEB1-093D321CA0E6}"/>
              </a:ext>
            </a:extLst>
          </p:cNvPr>
          <p:cNvSpPr/>
          <p:nvPr/>
        </p:nvSpPr>
        <p:spPr>
          <a:xfrm>
            <a:off x="1867800" y="5510865"/>
            <a:ext cx="2704200" cy="323367"/>
          </a:xfrm>
          <a:prstGeom prst="rect">
            <a:avLst/>
          </a:prstGeom>
          <a:ln w="28575">
            <a:solidFill>
              <a:schemeClr val="tx1">
                <a:lumMod val="85000"/>
                <a:lumOff val="1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Provided briefings for staff</a:t>
            </a:r>
          </a:p>
        </p:txBody>
      </p:sp>
      <p:sp>
        <p:nvSpPr>
          <p:cNvPr id="140" name="Rectangle 139">
            <a:extLst>
              <a:ext uri="{FF2B5EF4-FFF2-40B4-BE49-F238E27FC236}">
                <a16:creationId xmlns:a16="http://schemas.microsoft.com/office/drawing/2014/main" xmlns="" id="{9432FD9D-470F-4CF4-9CF9-3288075E136E}"/>
              </a:ext>
            </a:extLst>
          </p:cNvPr>
          <p:cNvSpPr/>
          <p:nvPr/>
        </p:nvSpPr>
        <p:spPr>
          <a:xfrm>
            <a:off x="1867800" y="5954272"/>
            <a:ext cx="2704200" cy="310198"/>
          </a:xfrm>
          <a:prstGeom prst="rect">
            <a:avLst/>
          </a:prstGeom>
          <a:ln w="28575">
            <a:solidFill>
              <a:schemeClr val="tx1">
                <a:lumMod val="85000"/>
                <a:lumOff val="1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Recorded who has been briefed &amp; when</a:t>
            </a:r>
          </a:p>
        </p:txBody>
      </p:sp>
      <p:cxnSp>
        <p:nvCxnSpPr>
          <p:cNvPr id="156" name="Connector: Elbow 155">
            <a:extLst>
              <a:ext uri="{FF2B5EF4-FFF2-40B4-BE49-F238E27FC236}">
                <a16:creationId xmlns:a16="http://schemas.microsoft.com/office/drawing/2014/main" xmlns="" id="{9813BAF9-2278-4761-9371-7308C5A8E322}"/>
              </a:ext>
            </a:extLst>
          </p:cNvPr>
          <p:cNvCxnSpPr>
            <a:cxnSpLocks/>
            <a:stCxn id="224" idx="2"/>
            <a:endCxn id="122" idx="0"/>
          </p:cNvCxnSpPr>
          <p:nvPr/>
        </p:nvCxnSpPr>
        <p:spPr>
          <a:xfrm rot="5400000">
            <a:off x="1641429" y="2426570"/>
            <a:ext cx="1224136" cy="1068756"/>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pic>
        <p:nvPicPr>
          <p:cNvPr id="168" name="Picture 167">
            <a:extLst>
              <a:ext uri="{FF2B5EF4-FFF2-40B4-BE49-F238E27FC236}">
                <a16:creationId xmlns:a16="http://schemas.microsoft.com/office/drawing/2014/main" xmlns="" id="{CE88AB37-8BA1-4C5A-9B1B-8BC98BC27C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990" y="1177479"/>
            <a:ext cx="3872176" cy="1281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85" name="Connector: Elbow 184">
            <a:extLst>
              <a:ext uri="{FF2B5EF4-FFF2-40B4-BE49-F238E27FC236}">
                <a16:creationId xmlns:a16="http://schemas.microsoft.com/office/drawing/2014/main" xmlns="" id="{11A834EB-7457-46AC-A5D1-CF7755DA4D09}"/>
              </a:ext>
            </a:extLst>
          </p:cNvPr>
          <p:cNvCxnSpPr>
            <a:cxnSpLocks/>
            <a:stCxn id="122" idx="2"/>
            <a:endCxn id="14" idx="2"/>
          </p:cNvCxnSpPr>
          <p:nvPr/>
        </p:nvCxnSpPr>
        <p:spPr>
          <a:xfrm rot="5400000" flipH="1" flipV="1">
            <a:off x="4541465" y="3270949"/>
            <a:ext cx="268527" cy="5913221"/>
          </a:xfrm>
          <a:prstGeom prst="bentConnector3">
            <a:avLst>
              <a:gd name="adj1" fmla="val -85131"/>
            </a:avLst>
          </a:prstGeom>
          <a:ln>
            <a:tailEnd type="triangle"/>
          </a:ln>
        </p:spPr>
        <p:style>
          <a:lnRef idx="3">
            <a:schemeClr val="dk1"/>
          </a:lnRef>
          <a:fillRef idx="0">
            <a:schemeClr val="dk1"/>
          </a:fillRef>
          <a:effectRef idx="2">
            <a:schemeClr val="dk1"/>
          </a:effectRef>
          <a:fontRef idx="minor">
            <a:schemeClr val="tx1"/>
          </a:fontRef>
        </p:style>
      </p:cxnSp>
      <p:cxnSp>
        <p:nvCxnSpPr>
          <p:cNvPr id="188" name="Straight Arrow Connector 187">
            <a:extLst>
              <a:ext uri="{FF2B5EF4-FFF2-40B4-BE49-F238E27FC236}">
                <a16:creationId xmlns:a16="http://schemas.microsoft.com/office/drawing/2014/main" xmlns="" id="{99820BE9-70F4-4C9B-882F-DA96BCAC825F}"/>
              </a:ext>
            </a:extLst>
          </p:cNvPr>
          <p:cNvCxnSpPr>
            <a:stCxn id="14" idx="0"/>
            <a:endCxn id="13" idx="2"/>
          </p:cNvCxnSpPr>
          <p:nvPr/>
        </p:nvCxnSpPr>
        <p:spPr>
          <a:xfrm flipH="1" flipV="1">
            <a:off x="7628550" y="4706813"/>
            <a:ext cx="3790" cy="6728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1" name="Straight Arrow Connector 190">
            <a:extLst>
              <a:ext uri="{FF2B5EF4-FFF2-40B4-BE49-F238E27FC236}">
                <a16:creationId xmlns:a16="http://schemas.microsoft.com/office/drawing/2014/main" xmlns="" id="{BD3A46CA-1CAB-44EA-ABAF-AC6A5508C01C}"/>
              </a:ext>
            </a:extLst>
          </p:cNvPr>
          <p:cNvCxnSpPr>
            <a:cxnSpLocks/>
          </p:cNvCxnSpPr>
          <p:nvPr/>
        </p:nvCxnSpPr>
        <p:spPr>
          <a:xfrm flipH="1" flipV="1">
            <a:off x="5187969" y="4202757"/>
            <a:ext cx="1263821" cy="1424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2" name="Straight Arrow Connector 191">
            <a:extLst>
              <a:ext uri="{FF2B5EF4-FFF2-40B4-BE49-F238E27FC236}">
                <a16:creationId xmlns:a16="http://schemas.microsoft.com/office/drawing/2014/main" xmlns="" id="{2D55F05A-60B0-487C-B77C-8AAABA8C6317}"/>
              </a:ext>
            </a:extLst>
          </p:cNvPr>
          <p:cNvCxnSpPr>
            <a:cxnSpLocks/>
          </p:cNvCxnSpPr>
          <p:nvPr/>
        </p:nvCxnSpPr>
        <p:spPr>
          <a:xfrm flipH="1">
            <a:off x="5220072" y="2924944"/>
            <a:ext cx="1223839" cy="959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3" name="Straight Arrow Connector 192">
            <a:extLst>
              <a:ext uri="{FF2B5EF4-FFF2-40B4-BE49-F238E27FC236}">
                <a16:creationId xmlns:a16="http://schemas.microsoft.com/office/drawing/2014/main" xmlns="" id="{0F4D75B8-788F-40A7-A22E-45FAB0374EB8}"/>
              </a:ext>
            </a:extLst>
          </p:cNvPr>
          <p:cNvCxnSpPr>
            <a:cxnSpLocks/>
          </p:cNvCxnSpPr>
          <p:nvPr/>
        </p:nvCxnSpPr>
        <p:spPr>
          <a:xfrm flipH="1">
            <a:off x="4463933" y="1599998"/>
            <a:ext cx="1957133" cy="13597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6" name="Connector: Elbow 205">
            <a:extLst>
              <a:ext uri="{FF2B5EF4-FFF2-40B4-BE49-F238E27FC236}">
                <a16:creationId xmlns:a16="http://schemas.microsoft.com/office/drawing/2014/main" xmlns="" id="{5DDA295B-9364-4A15-B33B-CBC84BBCA3BD}"/>
              </a:ext>
            </a:extLst>
          </p:cNvPr>
          <p:cNvCxnSpPr>
            <a:cxnSpLocks/>
            <a:endCxn id="224" idx="1"/>
          </p:cNvCxnSpPr>
          <p:nvPr/>
        </p:nvCxnSpPr>
        <p:spPr>
          <a:xfrm rot="16200000" flipV="1">
            <a:off x="-239450" y="2921434"/>
            <a:ext cx="2490785" cy="356716"/>
          </a:xfrm>
          <a:prstGeom prst="bentConnector4">
            <a:avLst>
              <a:gd name="adj1" fmla="val 40074"/>
              <a:gd name="adj2" fmla="val 164085"/>
            </a:avLst>
          </a:prstGeom>
          <a:ln>
            <a:tailEnd type="triangle"/>
          </a:ln>
        </p:spPr>
        <p:style>
          <a:lnRef idx="3">
            <a:schemeClr val="accent2"/>
          </a:lnRef>
          <a:fillRef idx="0">
            <a:schemeClr val="accent2"/>
          </a:fillRef>
          <a:effectRef idx="2">
            <a:schemeClr val="accent2"/>
          </a:effectRef>
          <a:fontRef idx="minor">
            <a:schemeClr val="tx1"/>
          </a:fontRef>
        </p:style>
      </p:cxnSp>
      <p:sp>
        <p:nvSpPr>
          <p:cNvPr id="86" name="Rectangle: Rounded Corners 85">
            <a:extLst>
              <a:ext uri="{FF2B5EF4-FFF2-40B4-BE49-F238E27FC236}">
                <a16:creationId xmlns:a16="http://schemas.microsoft.com/office/drawing/2014/main" xmlns="" id="{DCD33A71-EAB1-40DF-B566-46D536D75120}"/>
              </a:ext>
            </a:extLst>
          </p:cNvPr>
          <p:cNvSpPr/>
          <p:nvPr/>
        </p:nvSpPr>
        <p:spPr>
          <a:xfrm>
            <a:off x="1184300" y="1167193"/>
            <a:ext cx="3284057" cy="329340"/>
          </a:xfrm>
          <a:prstGeom prst="roundRect">
            <a:avLst>
              <a:gd name="adj" fmla="val 50000"/>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Interoperability Board</a:t>
            </a:r>
          </a:p>
        </p:txBody>
      </p:sp>
      <p:sp>
        <p:nvSpPr>
          <p:cNvPr id="224" name="Rectangle: Rounded Corners 223">
            <a:extLst>
              <a:ext uri="{FF2B5EF4-FFF2-40B4-BE49-F238E27FC236}">
                <a16:creationId xmlns:a16="http://schemas.microsoft.com/office/drawing/2014/main" xmlns="" id="{E62851E2-F7DD-410C-8C4C-FA2019FA6FB4}"/>
              </a:ext>
            </a:extLst>
          </p:cNvPr>
          <p:cNvSpPr/>
          <p:nvPr/>
        </p:nvSpPr>
        <p:spPr>
          <a:xfrm>
            <a:off x="827584" y="1359918"/>
            <a:ext cx="3920582" cy="988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Interoperability Board</a:t>
            </a:r>
          </a:p>
        </p:txBody>
      </p:sp>
    </p:spTree>
    <p:extLst>
      <p:ext uri="{BB962C8B-B14F-4D97-AF65-F5344CB8AC3E}">
        <p14:creationId xmlns:p14="http://schemas.microsoft.com/office/powerpoint/2010/main" val="758341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28" presetID="22" presetClass="entr" presetSubtype="2"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31" presetID="22" presetClass="entr" presetSubtype="2"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22" presetClass="entr" presetSubtype="2"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wipe(right)">
                                      <p:cBhvr>
                                        <p:cTn id="41" dur="500"/>
                                        <p:tgtEl>
                                          <p:spTgt spid="129"/>
                                        </p:tgtEl>
                                      </p:cBhvr>
                                    </p:animEffect>
                                  </p:childTnLst>
                                  <p:subTnLst>
                                    <p:set>
                                      <p:cBhvr override="childStyle">
                                        <p:cTn dur="1" fill="hold" display="0" masterRel="nextClick" afterEffect="1"/>
                                        <p:tgtEl>
                                          <p:spTgt spid="12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1000" fill="hold"/>
                                        <p:tgtEl>
                                          <p:spTgt spid="36"/>
                                        </p:tgtEl>
                                        <p:attrNameLst>
                                          <p:attrName>ppt_w</p:attrName>
                                        </p:attrNameLst>
                                      </p:cBhvr>
                                      <p:tavLst>
                                        <p:tav tm="0">
                                          <p:val>
                                            <p:fltVal val="0"/>
                                          </p:val>
                                        </p:tav>
                                        <p:tav tm="100000">
                                          <p:val>
                                            <p:strVal val="#ppt_w"/>
                                          </p:val>
                                        </p:tav>
                                      </p:tavLst>
                                    </p:anim>
                                    <p:anim calcmode="lin" valueType="num">
                                      <p:cBhvr>
                                        <p:cTn id="53" dur="1000" fill="hold"/>
                                        <p:tgtEl>
                                          <p:spTgt spid="36"/>
                                        </p:tgtEl>
                                        <p:attrNameLst>
                                          <p:attrName>ppt_h</p:attrName>
                                        </p:attrNameLst>
                                      </p:cBhvr>
                                      <p:tavLst>
                                        <p:tav tm="0">
                                          <p:val>
                                            <p:fltVal val="0"/>
                                          </p:val>
                                        </p:tav>
                                        <p:tav tm="100000">
                                          <p:val>
                                            <p:strVal val="#ppt_h"/>
                                          </p:val>
                                        </p:tav>
                                      </p:tavLst>
                                    </p:anim>
                                    <p:anim calcmode="lin" valueType="num">
                                      <p:cBhvr>
                                        <p:cTn id="54" dur="1000" fill="hold"/>
                                        <p:tgtEl>
                                          <p:spTgt spid="36"/>
                                        </p:tgtEl>
                                        <p:attrNameLst>
                                          <p:attrName>style.rotation</p:attrName>
                                        </p:attrNameLst>
                                      </p:cBhvr>
                                      <p:tavLst>
                                        <p:tav tm="0">
                                          <p:val>
                                            <p:fltVal val="90"/>
                                          </p:val>
                                        </p:tav>
                                        <p:tav tm="100000">
                                          <p:val>
                                            <p:fltVal val="0"/>
                                          </p:val>
                                        </p:tav>
                                      </p:tavLst>
                                    </p:anim>
                                    <p:animEffect transition="in" filter="fade">
                                      <p:cBhvr>
                                        <p:cTn id="55" dur="1000"/>
                                        <p:tgtEl>
                                          <p:spTgt spid="36"/>
                                        </p:tgtEl>
                                      </p:cBhvr>
                                    </p:animEffect>
                                  </p:childTnLst>
                                </p:cTn>
                              </p:par>
                            </p:childTnLst>
                          </p:cTn>
                        </p:par>
                        <p:par>
                          <p:cTn id="56" fill="hold">
                            <p:stCondLst>
                              <p:cond delay="1000"/>
                            </p:stCondLst>
                            <p:childTnLst>
                              <p:par>
                                <p:cTn id="57" presetID="8" presetClass="emph" presetSubtype="0" fill="hold" nodeType="afterEffect">
                                  <p:stCondLst>
                                    <p:cond delay="0"/>
                                  </p:stCondLst>
                                  <p:childTnLst>
                                    <p:animRot by="21600000">
                                      <p:cBhvr>
                                        <p:cTn id="58" dur="2000" fill="hold"/>
                                        <p:tgtEl>
                                          <p:spTgt spid="37"/>
                                        </p:tgtEl>
                                        <p:attrNameLst>
                                          <p:attrName>r</p:attrName>
                                        </p:attrNameLst>
                                      </p:cBhvr>
                                    </p:animRot>
                                  </p:childTnLst>
                                  <p:subTnLst>
                                    <p:set>
                                      <p:cBhvr override="childStyle">
                                        <p:cTn dur="1" fill="hold" display="0" masterRel="nextClick" afterEffect="1"/>
                                        <p:tgtEl>
                                          <p:spTgt spid="37"/>
                                        </p:tgtEl>
                                        <p:attrNameLst>
                                          <p:attrName>style.visibility</p:attrName>
                                        </p:attrNameLst>
                                      </p:cBhvr>
                                      <p:to>
                                        <p:strVal val="hidden"/>
                                      </p:to>
                                    </p:set>
                                  </p:subTnLst>
                                </p:cTn>
                              </p:par>
                              <p:par>
                                <p:cTn id="59" presetID="8" presetClass="emph" presetSubtype="0" fill="hold" nodeType="withEffect">
                                  <p:stCondLst>
                                    <p:cond delay="0"/>
                                  </p:stCondLst>
                                  <p:childTnLst>
                                    <p:animRot by="21600000">
                                      <p:cBhvr>
                                        <p:cTn id="60" dur="2000" fill="hold"/>
                                        <p:tgtEl>
                                          <p:spTgt spid="36"/>
                                        </p:tgtEl>
                                        <p:attrNameLst>
                                          <p:attrName>r</p:attrName>
                                        </p:attrNameLst>
                                      </p:cBhvr>
                                    </p:animRo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down)">
                                      <p:cBhvr>
                                        <p:cTn id="64" dur="500"/>
                                        <p:tgtEl>
                                          <p:spTgt spid="95"/>
                                        </p:tgtEl>
                                      </p:cBhvr>
                                    </p:animEffect>
                                  </p:childTnLst>
                                  <p:subTnLst>
                                    <p:set>
                                      <p:cBhvr override="childStyle">
                                        <p:cTn dur="1" fill="hold" display="0" masterRel="nextClick" afterEffect="1"/>
                                        <p:tgtEl>
                                          <p:spTgt spid="95"/>
                                        </p:tgtEl>
                                        <p:attrNameLst>
                                          <p:attrName>style.visibility</p:attrName>
                                        </p:attrNameLst>
                                      </p:cBhvr>
                                      <p:to>
                                        <p:strVal val="hidden"/>
                                      </p:to>
                                    </p:set>
                                  </p:sub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subTnLst>
                                    <p:set>
                                      <p:cBhvr override="childStyle">
                                        <p:cTn dur="1" fill="hold" display="0" masterRel="nextClick" afterEffect="1"/>
                                        <p:tgtEl>
                                          <p:spTgt spid="86"/>
                                        </p:tgtEl>
                                        <p:attrNameLst>
                                          <p:attrName>style.visibility</p:attrName>
                                        </p:attrNameLst>
                                      </p:cBhvr>
                                      <p:to>
                                        <p:strVal val="hidden"/>
                                      </p:to>
                                    </p:set>
                                  </p:subTnLst>
                                </p:cTn>
                              </p:par>
                              <p:par>
                                <p:cTn id="68" presetID="1" presetClass="entr" presetSubtype="0" fill="hold" nodeType="withEffect">
                                  <p:stCondLst>
                                    <p:cond delay="0"/>
                                  </p:stCondLst>
                                  <p:childTnLst>
                                    <p:set>
                                      <p:cBhvr>
                                        <p:cTn id="69" dur="1" fill="hold">
                                          <p:stCondLst>
                                            <p:cond delay="0"/>
                                          </p:stCondLst>
                                        </p:cTn>
                                        <p:tgtEl>
                                          <p:spTgt spid="168"/>
                                        </p:tgtEl>
                                        <p:attrNameLst>
                                          <p:attrName>style.visibility</p:attrName>
                                        </p:attrNameLst>
                                      </p:cBhvr>
                                      <p:to>
                                        <p:strVal val="visible"/>
                                      </p:to>
                                    </p:set>
                                  </p:childTnLst>
                                  <p:subTnLst>
                                    <p:set>
                                      <p:cBhvr override="childStyle">
                                        <p:cTn dur="1" fill="hold" display="0" masterRel="nextClick" afterEffect="1"/>
                                        <p:tgtEl>
                                          <p:spTgt spid="168"/>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4"/>
                                        </p:tgtEl>
                                        <p:attrNameLst>
                                          <p:attrName>style.visibility</p:attrName>
                                        </p:attrNameLst>
                                      </p:cBhvr>
                                      <p:to>
                                        <p:strVal val="visible"/>
                                      </p:to>
                                    </p:set>
                                  </p:childTnLst>
                                </p:cTn>
                              </p:par>
                            </p:childTnLst>
                          </p:cTn>
                        </p:par>
                        <p:par>
                          <p:cTn id="74" fill="hold">
                            <p:stCondLst>
                              <p:cond delay="0"/>
                            </p:stCondLst>
                            <p:childTnLst>
                              <p:par>
                                <p:cTn id="75" presetID="22" presetClass="entr" presetSubtype="1" fill="hold" nodeType="after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wipe(up)">
                                      <p:cBhvr>
                                        <p:cTn id="77" dur="500"/>
                                        <p:tgtEl>
                                          <p:spTgt spid="156"/>
                                        </p:tgtEl>
                                      </p:cBhvr>
                                    </p:animEffect>
                                  </p:childTnLst>
                                  <p:subTnLst>
                                    <p:set>
                                      <p:cBhvr override="childStyle">
                                        <p:cTn dur="1" fill="hold" display="0" masterRel="nextClick" afterEffect="1"/>
                                        <p:tgtEl>
                                          <p:spTgt spid="156"/>
                                        </p:tgtEl>
                                        <p:attrNameLst>
                                          <p:attrName>style.visibility</p:attrName>
                                        </p:attrNameLst>
                                      </p:cBhvr>
                                      <p:to>
                                        <p:strVal val="hidden"/>
                                      </p:to>
                                    </p:set>
                                  </p:subTnLst>
                                </p:cTn>
                              </p:par>
                              <p:par>
                                <p:cTn id="78" presetID="10" presetClass="entr" presetSubtype="0" fill="hold" nodeType="with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500"/>
                                        <p:tgtEl>
                                          <p:spTgt spid="122"/>
                                        </p:tgtEl>
                                      </p:cBhvr>
                                    </p:animEffect>
                                  </p:childTnLst>
                                  <p:subTnLst>
                                    <p:set>
                                      <p:cBhvr override="childStyle">
                                        <p:cTn dur="1" fill="hold" display="0" masterRel="nextClick" afterEffect="1"/>
                                        <p:tgtEl>
                                          <p:spTgt spid="122"/>
                                        </p:tgtEl>
                                        <p:attrNameLst>
                                          <p:attrName>style.visibility</p:attrName>
                                        </p:attrNameLst>
                                      </p:cBhvr>
                                      <p:to>
                                        <p:strVal val="hidden"/>
                                      </p:to>
                                    </p:set>
                                  </p:subTnLst>
                                </p:cTn>
                              </p:par>
                              <p:par>
                                <p:cTn id="81" presetID="22" presetClass="entr" presetSubtype="8" fill="hold" nodeType="withEffect">
                                  <p:stCondLst>
                                    <p:cond delay="0"/>
                                  </p:stCondLst>
                                  <p:childTnLst>
                                    <p:set>
                                      <p:cBhvr>
                                        <p:cTn id="82" dur="1" fill="hold">
                                          <p:stCondLst>
                                            <p:cond delay="0"/>
                                          </p:stCondLst>
                                        </p:cTn>
                                        <p:tgtEl>
                                          <p:spTgt spid="185"/>
                                        </p:tgtEl>
                                        <p:attrNameLst>
                                          <p:attrName>style.visibility</p:attrName>
                                        </p:attrNameLst>
                                      </p:cBhvr>
                                      <p:to>
                                        <p:strVal val="visible"/>
                                      </p:to>
                                    </p:set>
                                    <p:animEffect transition="in" filter="wipe(left)">
                                      <p:cBhvr>
                                        <p:cTn id="83" dur="500"/>
                                        <p:tgtEl>
                                          <p:spTgt spid="185"/>
                                        </p:tgtEl>
                                      </p:cBhvr>
                                    </p:animEffect>
                                  </p:childTnLst>
                                  <p:subTnLst>
                                    <p:set>
                                      <p:cBhvr override="childStyle">
                                        <p:cTn dur="1" fill="hold" display="0" masterRel="nextClick" afterEffect="1"/>
                                        <p:tgtEl>
                                          <p:spTgt spid="185"/>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88"/>
                                        </p:tgtEl>
                                        <p:attrNameLst>
                                          <p:attrName>style.visibility</p:attrName>
                                        </p:attrNameLst>
                                      </p:cBhvr>
                                      <p:to>
                                        <p:strVal val="visible"/>
                                      </p:to>
                                    </p:set>
                                    <p:animEffect transition="in" filter="wipe(down)">
                                      <p:cBhvr>
                                        <p:cTn id="88" dur="500"/>
                                        <p:tgtEl>
                                          <p:spTgt spid="188"/>
                                        </p:tgtEl>
                                      </p:cBhvr>
                                    </p:animEffect>
                                  </p:childTnLst>
                                  <p:subTnLst>
                                    <p:set>
                                      <p:cBhvr override="childStyle">
                                        <p:cTn dur="1" fill="hold" display="0" masterRel="nextClick" afterEffect="1"/>
                                        <p:tgtEl>
                                          <p:spTgt spid="188"/>
                                        </p:tgtEl>
                                        <p:attrNameLst>
                                          <p:attrName>style.visibility</p:attrName>
                                        </p:attrNameLst>
                                      </p:cBhvr>
                                      <p:to>
                                        <p:strVal val="hidden"/>
                                      </p:to>
                                    </p:set>
                                  </p:subTnLst>
                                </p:cTn>
                              </p:par>
                              <p:par>
                                <p:cTn id="89" presetID="22" presetClass="entr" presetSubtype="4"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down)">
                                      <p:cBhvr>
                                        <p:cTn id="91" dur="10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par>
                                <p:cTn id="92" presetID="22" presetClass="entr" presetSubtype="4"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down)">
                                      <p:cBhvr>
                                        <p:cTn id="94" dur="10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193"/>
                                        </p:tgtEl>
                                        <p:attrNameLst>
                                          <p:attrName>style.visibility</p:attrName>
                                        </p:attrNameLst>
                                      </p:cBhvr>
                                      <p:to>
                                        <p:strVal val="visible"/>
                                      </p:to>
                                    </p:set>
                                    <p:animEffect transition="in" filter="wipe(right)">
                                      <p:cBhvr>
                                        <p:cTn id="99" dur="10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par>
                                <p:cTn id="100" presetID="22" presetClass="entr" presetSubtype="2" fill="hold" nodeType="withEffect">
                                  <p:stCondLst>
                                    <p:cond delay="0"/>
                                  </p:stCondLst>
                                  <p:childTnLst>
                                    <p:set>
                                      <p:cBhvr>
                                        <p:cTn id="101" dur="1" fill="hold">
                                          <p:stCondLst>
                                            <p:cond delay="0"/>
                                          </p:stCondLst>
                                        </p:cTn>
                                        <p:tgtEl>
                                          <p:spTgt spid="192"/>
                                        </p:tgtEl>
                                        <p:attrNameLst>
                                          <p:attrName>style.visibility</p:attrName>
                                        </p:attrNameLst>
                                      </p:cBhvr>
                                      <p:to>
                                        <p:strVal val="visible"/>
                                      </p:to>
                                    </p:set>
                                    <p:animEffect transition="in" filter="wipe(right)">
                                      <p:cBhvr>
                                        <p:cTn id="102" dur="1000"/>
                                        <p:tgtEl>
                                          <p:spTgt spid="192"/>
                                        </p:tgtEl>
                                      </p:cBhvr>
                                    </p:animEffect>
                                  </p:childTnLst>
                                  <p:subTnLst>
                                    <p:set>
                                      <p:cBhvr override="childStyle">
                                        <p:cTn dur="1" fill="hold" display="0" masterRel="nextClick" afterEffect="1"/>
                                        <p:tgtEl>
                                          <p:spTgt spid="192"/>
                                        </p:tgtEl>
                                        <p:attrNameLst>
                                          <p:attrName>style.visibility</p:attrName>
                                        </p:attrNameLst>
                                      </p:cBhvr>
                                      <p:to>
                                        <p:strVal val="hidden"/>
                                      </p:to>
                                    </p:set>
                                  </p:subTnLst>
                                </p:cTn>
                              </p:par>
                              <p:par>
                                <p:cTn id="103" presetID="22" presetClass="entr" presetSubtype="2" fill="hold" nodeType="withEffect">
                                  <p:stCondLst>
                                    <p:cond delay="0"/>
                                  </p:stCondLst>
                                  <p:childTnLst>
                                    <p:set>
                                      <p:cBhvr>
                                        <p:cTn id="104" dur="1" fill="hold">
                                          <p:stCondLst>
                                            <p:cond delay="0"/>
                                          </p:stCondLst>
                                        </p:cTn>
                                        <p:tgtEl>
                                          <p:spTgt spid="191"/>
                                        </p:tgtEl>
                                        <p:attrNameLst>
                                          <p:attrName>style.visibility</p:attrName>
                                        </p:attrNameLst>
                                      </p:cBhvr>
                                      <p:to>
                                        <p:strVal val="visible"/>
                                      </p:to>
                                    </p:set>
                                    <p:animEffect transition="in" filter="wipe(right)">
                                      <p:cBhvr>
                                        <p:cTn id="105" dur="1000"/>
                                        <p:tgtEl>
                                          <p:spTgt spid="191"/>
                                        </p:tgtEl>
                                      </p:cBhvr>
                                    </p:animEffect>
                                  </p:childTnLst>
                                  <p:subTnLst>
                                    <p:set>
                                      <p:cBhvr override="childStyle">
                                        <p:cTn dur="1" fill="hold" display="0" masterRel="nextClick" afterEffect="1"/>
                                        <p:tgtEl>
                                          <p:spTgt spid="191"/>
                                        </p:tgtEl>
                                        <p:attrNameLst>
                                          <p:attrName>style.visibility</p:attrName>
                                        </p:attrNameLst>
                                      </p:cBhvr>
                                      <p:to>
                                        <p:strVal val="hidden"/>
                                      </p:to>
                                    </p:set>
                                  </p:subTnLst>
                                </p:cTn>
                              </p:par>
                              <p:par>
                                <p:cTn id="106" presetID="22" presetClass="entr" presetSubtype="2" fill="hold" nodeType="withEffect">
                                  <p:stCondLst>
                                    <p:cond delay="0"/>
                                  </p:stCondLst>
                                  <p:childTnLst>
                                    <p:set>
                                      <p:cBhvr>
                                        <p:cTn id="107" dur="1" fill="hold">
                                          <p:stCondLst>
                                            <p:cond delay="0"/>
                                          </p:stCondLst>
                                        </p:cTn>
                                        <p:tgtEl>
                                          <p:spTgt spid="201"/>
                                        </p:tgtEl>
                                        <p:attrNameLst>
                                          <p:attrName>style.visibility</p:attrName>
                                        </p:attrNameLst>
                                      </p:cBhvr>
                                      <p:to>
                                        <p:strVal val="visible"/>
                                      </p:to>
                                    </p:set>
                                    <p:animEffect transition="in" filter="wipe(right)">
                                      <p:cBhvr>
                                        <p:cTn id="108" dur="1000"/>
                                        <p:tgtEl>
                                          <p:spTgt spid="201"/>
                                        </p:tgtEl>
                                      </p:cBhvr>
                                    </p:animEffect>
                                  </p:childTnLst>
                                  <p:subTnLst>
                                    <p:set>
                                      <p:cBhvr override="childStyle">
                                        <p:cTn dur="1" fill="hold" display="0" masterRel="nextClick" afterEffect="1"/>
                                        <p:tgtEl>
                                          <p:spTgt spid="201"/>
                                        </p:tgtEl>
                                        <p:attrNameLst>
                                          <p:attrName>style.visibility</p:attrName>
                                        </p:attrNameLst>
                                      </p:cBhvr>
                                      <p:to>
                                        <p:strVal val="hidden"/>
                                      </p:to>
                                    </p:set>
                                  </p:subTnLst>
                                </p:cTn>
                              </p:par>
                            </p:childTnLst>
                          </p:cTn>
                        </p:par>
                        <p:par>
                          <p:cTn id="109" fill="hold">
                            <p:stCondLst>
                              <p:cond delay="1000"/>
                            </p:stCondLst>
                            <p:childTnLst>
                              <p:par>
                                <p:cTn id="110" presetID="10" presetClass="entr" presetSubtype="0" fill="hold" nodeType="afterEffect">
                                  <p:stCondLst>
                                    <p:cond delay="0"/>
                                  </p:stCondLst>
                                  <p:childTnLst>
                                    <p:set>
                                      <p:cBhvr>
                                        <p:cTn id="111" dur="1" fill="hold">
                                          <p:stCondLst>
                                            <p:cond delay="0"/>
                                          </p:stCondLst>
                                        </p:cTn>
                                        <p:tgtEl>
                                          <p:spTgt spid="136"/>
                                        </p:tgtEl>
                                        <p:attrNameLst>
                                          <p:attrName>style.visibility</p:attrName>
                                        </p:attrNameLst>
                                      </p:cBhvr>
                                      <p:to>
                                        <p:strVal val="visible"/>
                                      </p:to>
                                    </p:set>
                                    <p:animEffect transition="in" filter="fade">
                                      <p:cBhvr>
                                        <p:cTn id="112" dur="500"/>
                                        <p:tgtEl>
                                          <p:spTgt spid="13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7">
                                            <p:bg/>
                                          </p:spTgt>
                                        </p:tgtEl>
                                        <p:attrNameLst>
                                          <p:attrName>style.visibility</p:attrName>
                                        </p:attrNameLst>
                                      </p:cBhvr>
                                      <p:to>
                                        <p:strVal val="visible"/>
                                      </p:to>
                                    </p:set>
                                    <p:animEffect transition="in" filter="fade">
                                      <p:cBhvr>
                                        <p:cTn id="115" dur="1000"/>
                                        <p:tgtEl>
                                          <p:spTgt spid="137">
                                            <p:bg/>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7">
                                            <p:txEl>
                                              <p:pRg st="0" end="0"/>
                                            </p:txEl>
                                          </p:spTgt>
                                        </p:tgtEl>
                                        <p:attrNameLst>
                                          <p:attrName>style.visibility</p:attrName>
                                        </p:attrNameLst>
                                      </p:cBhvr>
                                      <p:to>
                                        <p:strVal val="visible"/>
                                      </p:to>
                                    </p:set>
                                    <p:animEffect transition="in" filter="fade">
                                      <p:cBhvr>
                                        <p:cTn id="118" dur="1000"/>
                                        <p:tgtEl>
                                          <p:spTgt spid="137">
                                            <p:txEl>
                                              <p:pRg st="0" end="0"/>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38">
                                            <p:bg/>
                                          </p:spTgt>
                                        </p:tgtEl>
                                        <p:attrNameLst>
                                          <p:attrName>style.visibility</p:attrName>
                                        </p:attrNameLst>
                                      </p:cBhvr>
                                      <p:to>
                                        <p:strVal val="visible"/>
                                      </p:to>
                                    </p:set>
                                    <p:animEffect transition="in" filter="fade">
                                      <p:cBhvr>
                                        <p:cTn id="121" dur="1000"/>
                                        <p:tgtEl>
                                          <p:spTgt spid="138">
                                            <p:bg/>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8">
                                            <p:txEl>
                                              <p:pRg st="0" end="0"/>
                                            </p:txEl>
                                          </p:spTgt>
                                        </p:tgtEl>
                                        <p:attrNameLst>
                                          <p:attrName>style.visibility</p:attrName>
                                        </p:attrNameLst>
                                      </p:cBhvr>
                                      <p:to>
                                        <p:strVal val="visible"/>
                                      </p:to>
                                    </p:set>
                                    <p:animEffect transition="in" filter="fade">
                                      <p:cBhvr>
                                        <p:cTn id="124" dur="1000"/>
                                        <p:tgtEl>
                                          <p:spTgt spid="138">
                                            <p:txEl>
                                              <p:pRg st="0" end="0"/>
                                            </p:txEl>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9">
                                            <p:bg/>
                                          </p:spTgt>
                                        </p:tgtEl>
                                        <p:attrNameLst>
                                          <p:attrName>style.visibility</p:attrName>
                                        </p:attrNameLst>
                                      </p:cBhvr>
                                      <p:to>
                                        <p:strVal val="visible"/>
                                      </p:to>
                                    </p:set>
                                    <p:animEffect transition="in" filter="fade">
                                      <p:cBhvr>
                                        <p:cTn id="127" dur="1000"/>
                                        <p:tgtEl>
                                          <p:spTgt spid="139">
                                            <p:bg/>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39">
                                            <p:txEl>
                                              <p:pRg st="0" end="0"/>
                                            </p:txEl>
                                          </p:spTgt>
                                        </p:tgtEl>
                                        <p:attrNameLst>
                                          <p:attrName>style.visibility</p:attrName>
                                        </p:attrNameLst>
                                      </p:cBhvr>
                                      <p:to>
                                        <p:strVal val="visible"/>
                                      </p:to>
                                    </p:set>
                                    <p:animEffect transition="in" filter="fade">
                                      <p:cBhvr>
                                        <p:cTn id="130" dur="1000"/>
                                        <p:tgtEl>
                                          <p:spTgt spid="139">
                                            <p:txEl>
                                              <p:pRg st="0" end="0"/>
                                            </p:txEl>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0">
                                            <p:bg/>
                                          </p:spTgt>
                                        </p:tgtEl>
                                        <p:attrNameLst>
                                          <p:attrName>style.visibility</p:attrName>
                                        </p:attrNameLst>
                                      </p:cBhvr>
                                      <p:to>
                                        <p:strVal val="visible"/>
                                      </p:to>
                                    </p:set>
                                    <p:animEffect transition="in" filter="fade">
                                      <p:cBhvr>
                                        <p:cTn id="133" dur="1000"/>
                                        <p:tgtEl>
                                          <p:spTgt spid="140">
                                            <p:bg/>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0">
                                            <p:txEl>
                                              <p:pRg st="0" end="0"/>
                                            </p:txEl>
                                          </p:spTgt>
                                        </p:tgtEl>
                                        <p:attrNameLst>
                                          <p:attrName>style.visibility</p:attrName>
                                        </p:attrNameLst>
                                      </p:cBhvr>
                                      <p:to>
                                        <p:strVal val="visible"/>
                                      </p:to>
                                    </p:set>
                                    <p:animEffect transition="in" filter="fade">
                                      <p:cBhvr>
                                        <p:cTn id="136" dur="1000"/>
                                        <p:tgtEl>
                                          <p:spTgt spid="140">
                                            <p:txEl>
                                              <p:pRg st="0" end="0"/>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206"/>
                                        </p:tgtEl>
                                        <p:attrNameLst>
                                          <p:attrName>style.visibility</p:attrName>
                                        </p:attrNameLst>
                                      </p:cBhvr>
                                      <p:to>
                                        <p:strVal val="visible"/>
                                      </p:to>
                                    </p:set>
                                    <p:animEffect transition="in" filter="wipe(down)">
                                      <p:cBhvr>
                                        <p:cTn id="141"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37" grpId="0" build="p" animBg="1"/>
      <p:bldP spid="138" grpId="0" build="p" animBg="1"/>
      <p:bldP spid="139" grpId="0" build="p" animBg="1"/>
      <p:bldP spid="140" grpId="0" build="p" animBg="1"/>
      <p:bldP spid="86" grpId="0" animBg="1"/>
      <p:bldP spid="2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 what do we put onto JOL Online?</a:t>
            </a:r>
          </a:p>
        </p:txBody>
      </p:sp>
      <p:sp>
        <p:nvSpPr>
          <p:cNvPr id="3" name="Content Placeholder 2"/>
          <p:cNvSpPr>
            <a:spLocks noGrp="1"/>
          </p:cNvSpPr>
          <p:nvPr>
            <p:ph idx="1"/>
          </p:nvPr>
        </p:nvSpPr>
        <p:spPr/>
        <p:txBody>
          <a:bodyPr/>
          <a:lstStyle/>
          <a:p>
            <a:pPr marL="257175" indent="-257175"/>
            <a:r>
              <a:rPr lang="en-GB" dirty="0"/>
              <a:t>JOL guidance -scope</a:t>
            </a:r>
          </a:p>
          <a:p>
            <a:pPr marL="257175" indent="-257175"/>
            <a:r>
              <a:rPr lang="en-GB" dirty="0"/>
              <a:t>Nationally recognised Risks </a:t>
            </a:r>
          </a:p>
          <a:p>
            <a:pPr marL="257175" indent="-257175"/>
            <a:r>
              <a:rPr lang="en-GB" dirty="0"/>
              <a:t>Nationally Recognised Risk Categories </a:t>
            </a:r>
          </a:p>
          <a:p>
            <a:pPr marL="257175" indent="-257175"/>
            <a:r>
              <a:rPr lang="en-GB" dirty="0"/>
              <a:t>Influence Government and Specialist thinking (numbers, capability for responders </a:t>
            </a:r>
            <a:r>
              <a:rPr lang="en-GB" dirty="0" err="1"/>
              <a:t>etc</a:t>
            </a:r>
            <a:r>
              <a:rPr lang="en-GB" dirty="0"/>
              <a:t>)</a:t>
            </a:r>
          </a:p>
          <a:p>
            <a:pPr marL="257175" indent="-257175"/>
            <a:r>
              <a:rPr lang="en-GB" dirty="0"/>
              <a:t>National Planning Assumptions – linking in with local planning assumptions</a:t>
            </a:r>
          </a:p>
          <a:p>
            <a:pPr marL="257175" indent="-257175"/>
            <a:r>
              <a:rPr lang="en-GB" dirty="0"/>
              <a:t>BREXIT…</a:t>
            </a:r>
          </a:p>
          <a:p>
            <a:pPr marL="257175" indent="-257175"/>
            <a:endParaRPr lang="en-GB" dirty="0"/>
          </a:p>
          <a:p>
            <a:pPr marL="257175" indent="-257175"/>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1598E-9D06-4046-8EF2-7702044C4E8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3049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successful had JOL been?</a:t>
            </a:r>
          </a:p>
        </p:txBody>
      </p:sp>
      <p:sp>
        <p:nvSpPr>
          <p:cNvPr id="3" name="Content Placeholder 2"/>
          <p:cNvSpPr>
            <a:spLocks noGrp="1"/>
          </p:cNvSpPr>
          <p:nvPr>
            <p:ph idx="1"/>
          </p:nvPr>
        </p:nvSpPr>
        <p:spPr>
          <a:xfrm>
            <a:off x="611560" y="1600200"/>
            <a:ext cx="8108464" cy="4997152"/>
          </a:xfrm>
        </p:spPr>
        <p:txBody>
          <a:bodyPr>
            <a:normAutofit/>
          </a:bodyPr>
          <a:lstStyle/>
          <a:p>
            <a:r>
              <a:rPr lang="en-GB" dirty="0"/>
              <a:t>First national system for capturing and sharing multi agency lessons – JOL Online (government sponsored web based service)</a:t>
            </a:r>
          </a:p>
          <a:p>
            <a:r>
              <a:rPr lang="en-GB" dirty="0"/>
              <a:t>National cadre of Strategic, Training and JOL </a:t>
            </a:r>
            <a:r>
              <a:rPr lang="en-GB" dirty="0" err="1"/>
              <a:t>SPoCs</a:t>
            </a:r>
            <a:r>
              <a:rPr lang="en-GB" dirty="0"/>
              <a:t> across emergency services and Local Resilience Forums</a:t>
            </a:r>
          </a:p>
          <a:p>
            <a:r>
              <a:rPr lang="en-GB" dirty="0"/>
              <a:t>Interoperability Board released six JOL Action Notes….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492704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11560" y="692696"/>
            <a:ext cx="8108464" cy="5904656"/>
          </a:xfrm>
        </p:spPr>
        <p:txBody>
          <a:bodyPr>
            <a:normAutofit fontScale="85000" lnSpcReduction="10000"/>
          </a:bodyPr>
          <a:lstStyle/>
          <a:p>
            <a:r>
              <a:rPr lang="en-GB" dirty="0"/>
              <a:t>Changing how we debrief and capture interoperability lessons</a:t>
            </a:r>
          </a:p>
          <a:p>
            <a:endParaRPr lang="en-GB" dirty="0"/>
          </a:p>
          <a:p>
            <a:pPr marL="257175" indent="-257175"/>
            <a:r>
              <a:rPr lang="en-GB" dirty="0"/>
              <a:t>Introduction of Resilience Standards in partnership with Cabinet Office (CCS)</a:t>
            </a:r>
          </a:p>
          <a:p>
            <a:pPr marL="657225" lvl="1" indent="-257175"/>
            <a:r>
              <a:rPr lang="en-GB" i="1" dirty="0"/>
              <a:t>12 Resilience Standards No 7 – Interoperability</a:t>
            </a:r>
          </a:p>
          <a:p>
            <a:pPr marL="657225" lvl="1" indent="-257175"/>
            <a:r>
              <a:rPr lang="en-GB" i="1" dirty="0"/>
              <a:t>Tranche 2, August 2018 – Joint Organisational Learning</a:t>
            </a:r>
          </a:p>
          <a:p>
            <a:pPr marL="0" indent="0">
              <a:buNone/>
            </a:pPr>
            <a:endParaRPr lang="en-GB" dirty="0"/>
          </a:p>
          <a:p>
            <a:r>
              <a:rPr lang="en-GB" dirty="0"/>
              <a:t>Supported multi agency response to terrorist incidents through doctrine reviews.</a:t>
            </a:r>
          </a:p>
          <a:p>
            <a:pPr lvl="1"/>
            <a:r>
              <a:rPr lang="en-GB" i="1" dirty="0"/>
              <a:t>Command and Control at Major CT Incidents</a:t>
            </a:r>
          </a:p>
          <a:p>
            <a:pPr lvl="1"/>
            <a:r>
              <a:rPr lang="en-GB" i="1" dirty="0"/>
              <a:t>Command and Control at CT Siege</a:t>
            </a:r>
          </a:p>
          <a:p>
            <a:pPr lvl="1"/>
            <a:r>
              <a:rPr lang="en-GB" i="1" dirty="0" err="1"/>
              <a:t>CBRNe</a:t>
            </a:r>
            <a:r>
              <a:rPr lang="en-GB" i="1" dirty="0"/>
              <a:t> (JOPS)</a:t>
            </a:r>
          </a:p>
          <a:p>
            <a:pPr lvl="1"/>
            <a:r>
              <a:rPr lang="en-GB" i="1" dirty="0"/>
              <a:t>Responding to a MTFA and terrorist siege (JOPS)…</a:t>
            </a:r>
          </a:p>
          <a:p>
            <a:pPr marL="457200" lvl="1" indent="0">
              <a:buNone/>
            </a:pPr>
            <a:endParaRPr lang="en-GB" dirty="0"/>
          </a:p>
          <a:p>
            <a:pPr lvl="1"/>
            <a:endParaRPr lang="en-GB" dirty="0"/>
          </a:p>
        </p:txBody>
      </p:sp>
    </p:spTree>
    <p:extLst>
      <p:ext uri="{BB962C8B-B14F-4D97-AF65-F5344CB8AC3E}">
        <p14:creationId xmlns:p14="http://schemas.microsoft.com/office/powerpoint/2010/main" val="961587143"/>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74638"/>
            <a:ext cx="8108464" cy="6583362"/>
          </a:xfrm>
        </p:spPr>
        <p:txBody>
          <a:bodyPr>
            <a:normAutofit/>
          </a:bodyPr>
          <a:lstStyle/>
          <a:p>
            <a:r>
              <a:rPr lang="en-GB" dirty="0"/>
              <a:t>National Incident Management for HMPPS</a:t>
            </a:r>
          </a:p>
          <a:p>
            <a:pPr lvl="1"/>
            <a:r>
              <a:rPr lang="en-GB" i="1" dirty="0"/>
              <a:t>Alignment of incident command with JESIP joint doctrine</a:t>
            </a:r>
          </a:p>
          <a:p>
            <a:r>
              <a:rPr lang="en-GB" dirty="0"/>
              <a:t>Combined Tactical Air Cell (CTAC) guidance</a:t>
            </a:r>
          </a:p>
          <a:p>
            <a:pPr lvl="1"/>
            <a:r>
              <a:rPr lang="en-GB" i="1" dirty="0"/>
              <a:t>Alignment of guidance with JESIP joint doctrine</a:t>
            </a:r>
          </a:p>
          <a:p>
            <a:pPr lvl="1"/>
            <a:endParaRPr lang="en-GB" i="1" dirty="0"/>
          </a:p>
          <a:p>
            <a:pPr lvl="1"/>
            <a:endParaRPr lang="en-GB" dirty="0"/>
          </a:p>
          <a:p>
            <a:r>
              <a:rPr lang="en-GB" dirty="0"/>
              <a:t>CONTEST June 2018</a:t>
            </a:r>
          </a:p>
          <a:p>
            <a:pPr marL="0" indent="0">
              <a:buNone/>
            </a:pPr>
            <a:r>
              <a:rPr lang="en-GB" sz="2800" b="1" i="1" dirty="0"/>
              <a:t>Prepare</a:t>
            </a:r>
          </a:p>
          <a:p>
            <a:pPr marL="0" indent="0">
              <a:buNone/>
            </a:pPr>
            <a:r>
              <a:rPr lang="en-GB" sz="2800" i="1" dirty="0"/>
              <a:t>Fully embed the Joint Emergency Service Interoperability Principles across the emergency services by 2020, to ensure that they can work together effectively in response to a terrorist attack”…</a:t>
            </a:r>
          </a:p>
          <a:p>
            <a:endParaRPr lang="en-GB" dirty="0"/>
          </a:p>
          <a:p>
            <a:pPr lvl="1"/>
            <a:endParaRPr lang="en-GB" dirty="0"/>
          </a:p>
        </p:txBody>
      </p:sp>
    </p:spTree>
    <p:extLst>
      <p:ext uri="{BB962C8B-B14F-4D97-AF65-F5344CB8AC3E}">
        <p14:creationId xmlns:p14="http://schemas.microsoft.com/office/powerpoint/2010/main" val="35715462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asked, you said, we did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9104" y="1920479"/>
            <a:ext cx="2400300" cy="27432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890" y="3545306"/>
            <a:ext cx="2639975" cy="223674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169" y="2374170"/>
            <a:ext cx="2900567" cy="2289509"/>
          </a:xfrm>
          <a:prstGeom prst="rect">
            <a:avLst/>
          </a:prstGeom>
        </p:spPr>
      </p:pic>
    </p:spTree>
    <p:extLst>
      <p:ext uri="{BB962C8B-B14F-4D97-AF65-F5344CB8AC3E}">
        <p14:creationId xmlns:p14="http://schemas.microsoft.com/office/powerpoint/2010/main" val="3348003794"/>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JOL Online - changes</a:t>
            </a:r>
          </a:p>
        </p:txBody>
      </p:sp>
      <p:sp>
        <p:nvSpPr>
          <p:cNvPr id="3" name="Content Placeholder 2"/>
          <p:cNvSpPr>
            <a:spLocks noGrp="1"/>
          </p:cNvSpPr>
          <p:nvPr>
            <p:ph idx="1"/>
          </p:nvPr>
        </p:nvSpPr>
        <p:spPr>
          <a:xfrm>
            <a:off x="611560" y="1196752"/>
            <a:ext cx="8108464" cy="5661248"/>
          </a:xfrm>
        </p:spPr>
        <p:txBody>
          <a:bodyPr/>
          <a:lstStyle/>
          <a:p>
            <a:pPr marL="0" indent="0">
              <a:buNone/>
            </a:pPr>
            <a:endParaRPr lang="en-GB" dirty="0"/>
          </a:p>
          <a:p>
            <a:pPr lvl="1"/>
            <a:r>
              <a:rPr lang="en-GB" dirty="0"/>
              <a:t>Q - Why did you submit this LI/NP?</a:t>
            </a:r>
          </a:p>
          <a:p>
            <a:pPr lvl="1"/>
            <a:r>
              <a:rPr lang="en-GB" dirty="0"/>
              <a:t>Grey text in ALL free text boxes to assist end users</a:t>
            </a:r>
          </a:p>
          <a:p>
            <a:pPr lvl="1"/>
            <a:r>
              <a:rPr lang="en-GB" dirty="0"/>
              <a:t>Inclusion of LI and NP numbers in search facility</a:t>
            </a:r>
          </a:p>
          <a:p>
            <a:pPr lvl="1"/>
            <a:r>
              <a:rPr lang="en-GB" dirty="0"/>
              <a:t>New questions based on use of briefing models</a:t>
            </a:r>
          </a:p>
          <a:p>
            <a:pPr lvl="1"/>
            <a:r>
              <a:rPr lang="en-GB" dirty="0"/>
              <a:t>Request of location linked to google maps</a:t>
            </a:r>
          </a:p>
          <a:p>
            <a:pPr lvl="1"/>
            <a:r>
              <a:rPr lang="en-GB" dirty="0"/>
              <a:t>Inclusion of reviewers comments (JOL Coordinator) to update LI or NP</a:t>
            </a:r>
          </a:p>
          <a:p>
            <a:pPr lvl="1"/>
            <a:r>
              <a:rPr lang="en-GB" dirty="0"/>
              <a:t>Re formatting of NP to align to JOL guidance…</a:t>
            </a:r>
          </a:p>
        </p:txBody>
      </p:sp>
    </p:spTree>
    <p:extLst>
      <p:ext uri="{BB962C8B-B14F-4D97-AF65-F5344CB8AC3E}">
        <p14:creationId xmlns:p14="http://schemas.microsoft.com/office/powerpoint/2010/main" val="293808858"/>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a:xfrm>
            <a:off x="611560" y="1268760"/>
            <a:ext cx="8108464" cy="5760640"/>
          </a:xfrm>
        </p:spPr>
        <p:txBody>
          <a:bodyPr>
            <a:normAutofit fontScale="92500" lnSpcReduction="20000"/>
          </a:bodyPr>
          <a:lstStyle/>
          <a:p>
            <a:r>
              <a:rPr lang="en-GB" dirty="0"/>
              <a:t>Continue to distribute JOL Monthly newsletter</a:t>
            </a:r>
          </a:p>
          <a:p>
            <a:pPr lvl="1"/>
            <a:r>
              <a:rPr lang="en-GB" sz="3200" i="1" dirty="0"/>
              <a:t> 1</a:t>
            </a:r>
            <a:r>
              <a:rPr lang="en-GB" sz="3200" i="1" baseline="30000" dirty="0"/>
              <a:t>st</a:t>
            </a:r>
            <a:r>
              <a:rPr lang="en-GB" sz="3200" i="1" dirty="0"/>
              <a:t> edition released June 2018</a:t>
            </a:r>
          </a:p>
          <a:p>
            <a:pPr marL="360363" lvl="1" indent="-269875">
              <a:buFont typeface="Arial" panose="020B0604020202020204" pitchFamily="34" charset="0"/>
              <a:buChar char="•"/>
            </a:pPr>
            <a:r>
              <a:rPr lang="en-GB" sz="3200" dirty="0"/>
              <a:t>Production of a quarterly learning and development digest</a:t>
            </a:r>
          </a:p>
          <a:p>
            <a:pPr marL="360363" lvl="1" indent="-269875">
              <a:buFont typeface="Arial" panose="020B0604020202020204" pitchFamily="34" charset="0"/>
              <a:buChar char="•"/>
            </a:pPr>
            <a:r>
              <a:rPr lang="en-GB" sz="3200" dirty="0"/>
              <a:t>Ability to pull of reports based on your filter/search criteria </a:t>
            </a:r>
            <a:r>
              <a:rPr lang="en-GB" sz="3200" i="1" dirty="0"/>
              <a:t>(September 2018)</a:t>
            </a:r>
          </a:p>
          <a:p>
            <a:pPr marL="360363" lvl="1" indent="-269875">
              <a:buFont typeface="Arial" panose="020B0604020202020204" pitchFamily="34" charset="0"/>
              <a:buChar char="•"/>
            </a:pPr>
            <a:r>
              <a:rPr lang="en-GB" sz="3200" dirty="0"/>
              <a:t>Input of 58 </a:t>
            </a:r>
            <a:r>
              <a:rPr lang="en-GB" sz="3200" dirty="0" err="1"/>
              <a:t>Kerslake</a:t>
            </a:r>
            <a:r>
              <a:rPr lang="en-GB" sz="3200" dirty="0"/>
              <a:t> recommendations onto JOL Online</a:t>
            </a:r>
          </a:p>
          <a:p>
            <a:pPr marL="833438" lvl="2" indent="-342900">
              <a:buFont typeface="Calibri" panose="020F0502020204030204" pitchFamily="34" charset="0"/>
              <a:buChar char="–"/>
            </a:pPr>
            <a:r>
              <a:rPr lang="en-GB" sz="3200" i="1" dirty="0"/>
              <a:t>Action owners of 17 multi agency lessons to be confirmed by JESIP team and activity to be overseen by Interoperability Board (complete)</a:t>
            </a:r>
          </a:p>
          <a:p>
            <a:pPr marL="360363" lvl="1" indent="-269875">
              <a:buFont typeface="Arial" panose="020B0604020202020204" pitchFamily="34" charset="0"/>
              <a:buChar char="•"/>
            </a:pPr>
            <a:r>
              <a:rPr lang="en-GB" sz="3200" dirty="0"/>
              <a:t>Ministerial letter to support use of JOL Online (c</a:t>
            </a:r>
            <a:r>
              <a:rPr lang="en-GB" sz="3200" i="1" dirty="0"/>
              <a:t>omplete</a:t>
            </a:r>
            <a:r>
              <a:rPr lang="en-GB" sz="3200" dirty="0"/>
              <a:t>)...</a:t>
            </a:r>
          </a:p>
          <a:p>
            <a:pPr lvl="1"/>
            <a:endParaRPr lang="en-GB" dirty="0"/>
          </a:p>
          <a:p>
            <a:pPr lvl="1"/>
            <a:endParaRPr lang="en-GB" dirty="0"/>
          </a:p>
          <a:p>
            <a:pPr marL="457200" lvl="1" indent="-457200">
              <a:buFont typeface="Arial" panose="020B0604020202020204" pitchFamily="34" charset="0"/>
              <a:buChar char="•"/>
            </a:pPr>
            <a:endParaRPr lang="en-GB" dirty="0"/>
          </a:p>
        </p:txBody>
      </p:sp>
    </p:spTree>
    <p:extLst>
      <p:ext uri="{BB962C8B-B14F-4D97-AF65-F5344CB8AC3E}">
        <p14:creationId xmlns:p14="http://schemas.microsoft.com/office/powerpoint/2010/main" val="258309125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2636913"/>
            <a:ext cx="7772400" cy="1470025"/>
          </a:xfrm>
        </p:spPr>
        <p:txBody>
          <a:bodyPr>
            <a:normAutofit/>
          </a:bodyPr>
          <a:lstStyle/>
          <a:p>
            <a:r>
              <a:rPr lang="en-GB" dirty="0"/>
              <a:t>Enjoy the day</a:t>
            </a:r>
            <a:endParaRPr lang="en-GB" sz="3600" dirty="0"/>
          </a:p>
        </p:txBody>
      </p:sp>
      <p:sp>
        <p:nvSpPr>
          <p:cNvPr id="5" name="Subtitle 4"/>
          <p:cNvSpPr>
            <a:spLocks noGrp="1"/>
          </p:cNvSpPr>
          <p:nvPr>
            <p:ph type="subTitle" idx="1"/>
          </p:nvPr>
        </p:nvSpPr>
        <p:spPr/>
        <p:txBody>
          <a:bodyPr>
            <a:normAutofit/>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@jesip999</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2577" y="5899093"/>
            <a:ext cx="476769" cy="386776"/>
          </a:xfrm>
          <a:prstGeom prst="rect">
            <a:avLst/>
          </a:prstGeom>
        </p:spPr>
      </p:pic>
    </p:spTree>
    <p:extLst>
      <p:ext uri="{BB962C8B-B14F-4D97-AF65-F5344CB8AC3E}">
        <p14:creationId xmlns:p14="http://schemas.microsoft.com/office/powerpoint/2010/main" val="3759638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9776" y="1949081"/>
            <a:ext cx="7772400" cy="1780136"/>
          </a:xfrm>
        </p:spPr>
        <p:txBody>
          <a:bodyPr>
            <a:normAutofit/>
          </a:bodyPr>
          <a:lstStyle/>
          <a:p>
            <a:endParaRPr lang="en-GB" sz="3600" dirty="0"/>
          </a:p>
        </p:txBody>
      </p:sp>
      <p:sp>
        <p:nvSpPr>
          <p:cNvPr id="5" name="Subtitle 4"/>
          <p:cNvSpPr>
            <a:spLocks noGrp="1"/>
          </p:cNvSpPr>
          <p:nvPr>
            <p:ph type="subTitle" idx="1"/>
          </p:nvPr>
        </p:nvSpPr>
        <p:spPr>
          <a:xfrm>
            <a:off x="1555576" y="2924944"/>
            <a:ext cx="6400800" cy="2556873"/>
          </a:xfrm>
        </p:spPr>
        <p:txBody>
          <a:bodyPr>
            <a:normAutofit/>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@jesip999</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2575" y="5445224"/>
            <a:ext cx="476769" cy="38677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2826" y="4711097"/>
            <a:ext cx="4686300" cy="179904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976" y="2322699"/>
            <a:ext cx="1964099" cy="241155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5877" y="2591131"/>
            <a:ext cx="1681099" cy="2143125"/>
          </a:xfrm>
          <a:prstGeom prst="rect">
            <a:avLst/>
          </a:prstGeom>
        </p:spPr>
      </p:pic>
    </p:spTree>
    <p:extLst>
      <p:ext uri="{BB962C8B-B14F-4D97-AF65-F5344CB8AC3E}">
        <p14:creationId xmlns:p14="http://schemas.microsoft.com/office/powerpoint/2010/main" val="3651581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3FFFD-67AC-4B85-97B5-473E3E94C52B}"/>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xmlns="" id="{9D66799A-7950-4D6A-A477-4AFCDFEC89EB}"/>
              </a:ext>
            </a:extLst>
          </p:cNvPr>
          <p:cNvSpPr>
            <a:spLocks noGrp="1"/>
          </p:cNvSpPr>
          <p:nvPr>
            <p:ph idx="1"/>
          </p:nvPr>
        </p:nvSpPr>
        <p:spPr/>
        <p:txBody>
          <a:bodyPr>
            <a:normAutofit/>
          </a:bodyPr>
          <a:lstStyle/>
          <a:p>
            <a:pPr marL="0" indent="0">
              <a:buNone/>
            </a:pPr>
            <a:r>
              <a:rPr lang="en-GB" dirty="0"/>
              <a:t>Q3. What systems and processes could you put in place to assist with the challenges?</a:t>
            </a:r>
          </a:p>
          <a:p>
            <a:pPr marL="0" indent="0">
              <a:buNone/>
            </a:pPr>
            <a:endParaRPr lang="en-GB" dirty="0"/>
          </a:p>
          <a:p>
            <a:pPr marL="0" indent="0" algn="ctr">
              <a:buNone/>
            </a:pPr>
            <a:r>
              <a:rPr lang="en-GB" b="1" dirty="0">
                <a:solidFill>
                  <a:srgbClr val="FF0000"/>
                </a:solidFill>
              </a:rPr>
              <a:t>5 mins to answer</a:t>
            </a:r>
          </a:p>
          <a:p>
            <a:pPr marL="0" indent="0" algn="ctr">
              <a:buNone/>
            </a:pPr>
            <a:r>
              <a:rPr lang="en-GB" b="1" dirty="0">
                <a:solidFill>
                  <a:srgbClr val="FF0000"/>
                </a:solidFill>
              </a:rPr>
              <a:t>15 mins to feedback</a:t>
            </a:r>
          </a:p>
        </p:txBody>
      </p:sp>
      <p:pic>
        <p:nvPicPr>
          <p:cNvPr id="5" name="Picture 4">
            <a:extLst>
              <a:ext uri="{FF2B5EF4-FFF2-40B4-BE49-F238E27FC236}">
                <a16:creationId xmlns:a16="http://schemas.microsoft.com/office/drawing/2014/main" xmlns="" id="{3F1A33E6-451B-4EAF-A8BB-966FED041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612" y="1055324"/>
            <a:ext cx="779867" cy="764931"/>
          </a:xfrm>
          <a:prstGeom prst="rect">
            <a:avLst/>
          </a:prstGeom>
        </p:spPr>
      </p:pic>
    </p:spTree>
    <p:extLst>
      <p:ext uri="{BB962C8B-B14F-4D97-AF65-F5344CB8AC3E}">
        <p14:creationId xmlns:p14="http://schemas.microsoft.com/office/powerpoint/2010/main" val="285581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7473F-62A2-47EC-A006-2B56F3BF2AAD}"/>
              </a:ext>
            </a:extLst>
          </p:cNvPr>
          <p:cNvSpPr>
            <a:spLocks noGrp="1"/>
          </p:cNvSpPr>
          <p:nvPr>
            <p:ph type="title"/>
          </p:nvPr>
        </p:nvSpPr>
        <p:spPr/>
        <p:txBody>
          <a:bodyPr/>
          <a:lstStyle/>
          <a:p>
            <a:r>
              <a:rPr lang="en-GB" dirty="0"/>
              <a:t>over to you</a:t>
            </a:r>
          </a:p>
        </p:txBody>
      </p:sp>
      <p:sp>
        <p:nvSpPr>
          <p:cNvPr id="3" name="Content Placeholder 2">
            <a:extLst>
              <a:ext uri="{FF2B5EF4-FFF2-40B4-BE49-F238E27FC236}">
                <a16:creationId xmlns:a16="http://schemas.microsoft.com/office/drawing/2014/main" xmlns="" id="{A841E050-F7B8-4090-924C-8367E24CC00D}"/>
              </a:ext>
            </a:extLst>
          </p:cNvPr>
          <p:cNvSpPr>
            <a:spLocks noGrp="1"/>
          </p:cNvSpPr>
          <p:nvPr>
            <p:ph idx="1"/>
          </p:nvPr>
        </p:nvSpPr>
        <p:spPr/>
        <p:txBody>
          <a:bodyPr/>
          <a:lstStyle/>
          <a:p>
            <a:pPr marL="0" indent="0">
              <a:buNone/>
            </a:pPr>
            <a:r>
              <a:rPr lang="en-GB" dirty="0"/>
              <a:t>Q4. What will you do differently following this Workshop?</a:t>
            </a:r>
          </a:p>
          <a:p>
            <a:pPr marL="0" indent="0">
              <a:buNone/>
            </a:pPr>
            <a:endParaRPr lang="en-GB" dirty="0"/>
          </a:p>
          <a:p>
            <a:pPr marL="0" indent="0">
              <a:buNone/>
            </a:pPr>
            <a:r>
              <a:rPr lang="en-GB" dirty="0"/>
              <a:t>Q5. What is a good piece of advice you would give to partners about embedding JESIP and JOL? </a:t>
            </a:r>
          </a:p>
          <a:p>
            <a:pPr marL="0" indent="0">
              <a:buNone/>
            </a:pPr>
            <a:endParaRPr lang="en-GB" dirty="0"/>
          </a:p>
          <a:p>
            <a:pPr marL="0" indent="0" algn="ctr">
              <a:buNone/>
            </a:pPr>
            <a:r>
              <a:rPr lang="en-GB" b="1" dirty="0">
                <a:solidFill>
                  <a:srgbClr val="FF0000"/>
                </a:solidFill>
              </a:rPr>
              <a:t>5 mins to answer both questions</a:t>
            </a:r>
          </a:p>
          <a:p>
            <a:pPr marL="0" indent="0" algn="ctr">
              <a:buNone/>
            </a:pPr>
            <a:r>
              <a:rPr lang="en-GB" b="1" dirty="0">
                <a:solidFill>
                  <a:srgbClr val="FF0000"/>
                </a:solidFill>
              </a:rPr>
              <a:t>5 mins to feedback both questions </a:t>
            </a:r>
          </a:p>
          <a:p>
            <a:pPr marL="0" indent="0">
              <a:buNone/>
            </a:pPr>
            <a:endParaRPr lang="en-GB" dirty="0"/>
          </a:p>
        </p:txBody>
      </p:sp>
      <p:pic>
        <p:nvPicPr>
          <p:cNvPr id="4" name="Picture 3">
            <a:extLst>
              <a:ext uri="{FF2B5EF4-FFF2-40B4-BE49-F238E27FC236}">
                <a16:creationId xmlns:a16="http://schemas.microsoft.com/office/drawing/2014/main" xmlns="" id="{3D43786D-3903-4318-9BB7-EB6FB4A9B8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5612" y="1055324"/>
            <a:ext cx="779867" cy="764931"/>
          </a:xfrm>
          <a:prstGeom prst="rect">
            <a:avLst/>
          </a:prstGeom>
        </p:spPr>
      </p:pic>
    </p:spTree>
    <p:extLst>
      <p:ext uri="{BB962C8B-B14F-4D97-AF65-F5344CB8AC3E}">
        <p14:creationId xmlns:p14="http://schemas.microsoft.com/office/powerpoint/2010/main" val="21344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Overview of JESIP Work to Date and Ongoing Challenges </a:t>
            </a:r>
            <a:endParaRPr lang="en-GB" dirty="0"/>
          </a:p>
        </p:txBody>
      </p:sp>
      <p:sp>
        <p:nvSpPr>
          <p:cNvPr id="3" name="Subtitle 2"/>
          <p:cNvSpPr>
            <a:spLocks noGrp="1"/>
          </p:cNvSpPr>
          <p:nvPr>
            <p:ph type="subTitle" idx="1"/>
          </p:nvPr>
        </p:nvSpPr>
        <p:spPr>
          <a:xfrm>
            <a:off x="2087724" y="3861048"/>
            <a:ext cx="5400600" cy="1944216"/>
          </a:xfrm>
        </p:spPr>
        <p:txBody>
          <a:bodyPr>
            <a:normAutofit/>
          </a:bodyPr>
          <a:lstStyle/>
          <a:p>
            <a:r>
              <a:rPr lang="en-GB" dirty="0">
                <a:solidFill>
                  <a:schemeClr val="tx1">
                    <a:lumMod val="65000"/>
                    <a:lumOff val="35000"/>
                  </a:schemeClr>
                </a:solidFill>
              </a:rPr>
              <a:t>Paul Owen</a:t>
            </a:r>
          </a:p>
          <a:p>
            <a:r>
              <a:rPr lang="en-GB" dirty="0">
                <a:solidFill>
                  <a:schemeClr val="tx1">
                    <a:lumMod val="65000"/>
                    <a:lumOff val="35000"/>
                  </a:schemeClr>
                </a:solidFill>
              </a:rPr>
              <a:t>Senior Police User</a:t>
            </a:r>
          </a:p>
          <a:p>
            <a:r>
              <a:rPr lang="en-GB" dirty="0">
                <a:solidFill>
                  <a:schemeClr val="tx1">
                    <a:lumMod val="65000"/>
                    <a:lumOff val="35000"/>
                  </a:schemeClr>
                </a:solidFill>
              </a:rPr>
              <a:t>0753 360 9737</a:t>
            </a:r>
          </a:p>
          <a:p>
            <a:r>
              <a:rPr lang="en-GB" dirty="0">
                <a:solidFill>
                  <a:schemeClr val="tx1">
                    <a:lumMod val="65000"/>
                    <a:lumOff val="35000"/>
                  </a:schemeClr>
                </a:solidFill>
              </a:rPr>
              <a:t>paul.owen@hampshire.pnn.police.uk</a:t>
            </a:r>
          </a:p>
        </p:txBody>
      </p:sp>
    </p:spTree>
    <p:extLst>
      <p:ext uri="{BB962C8B-B14F-4D97-AF65-F5344CB8AC3E}">
        <p14:creationId xmlns:p14="http://schemas.microsoft.com/office/powerpoint/2010/main" val="87246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9BCDE-3884-410C-8FDE-4F0936BDAA23}"/>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xmlns="" id="{93A1DAF4-8513-4747-8A14-66CB8CF23FD2}"/>
              </a:ext>
            </a:extLst>
          </p:cNvPr>
          <p:cNvSpPr>
            <a:spLocks noGrp="1"/>
          </p:cNvSpPr>
          <p:nvPr>
            <p:ph idx="1"/>
          </p:nvPr>
        </p:nvSpPr>
        <p:spPr>
          <a:xfrm>
            <a:off x="611561" y="1754815"/>
            <a:ext cx="8108464" cy="3697059"/>
          </a:xfrm>
        </p:spPr>
        <p:txBody>
          <a:bodyPr>
            <a:normAutofit/>
          </a:bodyPr>
          <a:lstStyle/>
          <a:p>
            <a:r>
              <a:rPr lang="en-GB" dirty="0"/>
              <a:t>The assurance program</a:t>
            </a:r>
          </a:p>
          <a:p>
            <a:endParaRPr lang="en-GB" dirty="0"/>
          </a:p>
          <a:p>
            <a:r>
              <a:rPr lang="en-GB" dirty="0"/>
              <a:t>7 x recommendations</a:t>
            </a:r>
          </a:p>
          <a:p>
            <a:endParaRPr lang="en-GB" dirty="0"/>
          </a:p>
          <a:p>
            <a:r>
              <a:rPr lang="en-GB" dirty="0"/>
              <a:t>Summary of key findings</a:t>
            </a:r>
          </a:p>
          <a:p>
            <a:endParaRPr lang="en-GB" dirty="0"/>
          </a:p>
          <a:p>
            <a:r>
              <a:rPr lang="en-GB" dirty="0"/>
              <a:t>Our favourite Notable Practice</a:t>
            </a:r>
            <a:br>
              <a:rPr lang="en-GB" dirty="0"/>
            </a:br>
            <a:endParaRPr lang="en-GB" dirty="0"/>
          </a:p>
          <a:p>
            <a:pPr marL="0" indent="0">
              <a:buNone/>
            </a:pPr>
            <a:endParaRPr lang="en-GB" dirty="0"/>
          </a:p>
          <a:p>
            <a:endParaRPr lang="en-GB" dirty="0"/>
          </a:p>
          <a:p>
            <a:endParaRPr lang="en-GB" dirty="0"/>
          </a:p>
          <a:p>
            <a:endParaRPr lang="en-GB" dirty="0"/>
          </a:p>
          <a:p>
            <a:pPr marL="0" indent="0">
              <a:buNone/>
            </a:pPr>
            <a:endParaRPr lang="en-GB" b="1" dirty="0">
              <a:solidFill>
                <a:srgbClr val="FF0000"/>
              </a:solidFill>
            </a:endParaRPr>
          </a:p>
          <a:p>
            <a:endParaRPr lang="en-GB" dirty="0"/>
          </a:p>
        </p:txBody>
      </p:sp>
    </p:spTree>
    <p:extLst>
      <p:ext uri="{BB962C8B-B14F-4D97-AF65-F5344CB8AC3E}">
        <p14:creationId xmlns:p14="http://schemas.microsoft.com/office/powerpoint/2010/main" val="4069958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14FA983-6216-4E05-BB86-A2500B715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08820"/>
            <a:ext cx="2143125" cy="4191930"/>
          </a:xfrm>
          <a:prstGeom prst="rect">
            <a:avLst/>
          </a:prstGeom>
        </p:spPr>
      </p:pic>
      <p:sp>
        <p:nvSpPr>
          <p:cNvPr id="2" name="Title 1">
            <a:extLst>
              <a:ext uri="{FF2B5EF4-FFF2-40B4-BE49-F238E27FC236}">
                <a16:creationId xmlns:a16="http://schemas.microsoft.com/office/drawing/2014/main" xmlns="" id="{C7E9BCDE-3884-410C-8FDE-4F0936BDAA23}"/>
              </a:ext>
            </a:extLst>
          </p:cNvPr>
          <p:cNvSpPr>
            <a:spLocks noGrp="1"/>
          </p:cNvSpPr>
          <p:nvPr>
            <p:ph type="title"/>
          </p:nvPr>
        </p:nvSpPr>
        <p:spPr/>
        <p:txBody>
          <a:bodyPr/>
          <a:lstStyle/>
          <a:p>
            <a:r>
              <a:rPr lang="en-GB" dirty="0"/>
              <a:t>The Assurance Programme</a:t>
            </a:r>
          </a:p>
        </p:txBody>
      </p:sp>
      <p:sp>
        <p:nvSpPr>
          <p:cNvPr id="3" name="Content Placeholder 2">
            <a:extLst>
              <a:ext uri="{FF2B5EF4-FFF2-40B4-BE49-F238E27FC236}">
                <a16:creationId xmlns:a16="http://schemas.microsoft.com/office/drawing/2014/main" xmlns="" id="{93A1DAF4-8513-4747-8A14-66CB8CF23FD2}"/>
              </a:ext>
            </a:extLst>
          </p:cNvPr>
          <p:cNvSpPr>
            <a:spLocks noGrp="1"/>
          </p:cNvSpPr>
          <p:nvPr>
            <p:ph idx="1"/>
          </p:nvPr>
        </p:nvSpPr>
        <p:spPr>
          <a:xfrm>
            <a:off x="2411760" y="2057400"/>
            <a:ext cx="6588732" cy="3045786"/>
          </a:xfrm>
        </p:spPr>
        <p:txBody>
          <a:bodyPr>
            <a:normAutofit fontScale="85000" lnSpcReduction="20000"/>
          </a:bodyPr>
          <a:lstStyle/>
          <a:p>
            <a:pPr marL="0" indent="0">
              <a:buNone/>
            </a:pPr>
            <a:endParaRPr lang="en-GB" sz="1275" dirty="0"/>
          </a:p>
          <a:p>
            <a:pPr marL="0" indent="0">
              <a:buNone/>
            </a:pPr>
            <a:r>
              <a:rPr lang="en-GB" dirty="0"/>
              <a:t>Visits took place between January and August 2017</a:t>
            </a:r>
          </a:p>
          <a:p>
            <a:pPr marL="0" indent="0">
              <a:buNone/>
            </a:pPr>
            <a:endParaRPr lang="en-GB" sz="1800" dirty="0"/>
          </a:p>
          <a:p>
            <a:pPr marL="0" indent="0">
              <a:buNone/>
            </a:pPr>
            <a:endParaRPr lang="en-GB" sz="1800" dirty="0"/>
          </a:p>
          <a:p>
            <a:pPr marL="0" indent="0">
              <a:buNone/>
            </a:pPr>
            <a:r>
              <a:rPr lang="en-GB" dirty="0"/>
              <a:t>Based on services self-assessment questionnaire return</a:t>
            </a:r>
          </a:p>
          <a:p>
            <a:pPr marL="0" indent="0">
              <a:buNone/>
            </a:pPr>
            <a:endParaRPr lang="en-GB" sz="2925" dirty="0"/>
          </a:p>
          <a:p>
            <a:pPr marL="0" indent="0">
              <a:buNone/>
            </a:pPr>
            <a:r>
              <a:rPr lang="en-GB" dirty="0"/>
              <a:t>Included interviews with Strategic leads and multi disciplinary focus groups </a:t>
            </a:r>
          </a:p>
          <a:p>
            <a:pPr marL="0" indent="0">
              <a:buNone/>
            </a:pPr>
            <a:endParaRPr lang="en-GB" sz="2175" dirty="0"/>
          </a:p>
          <a:p>
            <a:pPr marL="0" indent="0">
              <a:buNone/>
            </a:pPr>
            <a:r>
              <a:rPr lang="en-GB" dirty="0"/>
              <a:t>Conducted 101 visits and interviewed over 700 people</a:t>
            </a:r>
          </a:p>
        </p:txBody>
      </p:sp>
    </p:spTree>
    <p:extLst>
      <p:ext uri="{BB962C8B-B14F-4D97-AF65-F5344CB8AC3E}">
        <p14:creationId xmlns:p14="http://schemas.microsoft.com/office/powerpoint/2010/main" val="216560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70FCC-E85A-47E9-BC27-15FDEE5E1A47}"/>
              </a:ext>
            </a:extLst>
          </p:cNvPr>
          <p:cNvSpPr>
            <a:spLocks noGrp="1"/>
          </p:cNvSpPr>
          <p:nvPr>
            <p:ph type="title"/>
          </p:nvPr>
        </p:nvSpPr>
        <p:spPr/>
        <p:txBody>
          <a:bodyPr/>
          <a:lstStyle/>
          <a:p>
            <a:r>
              <a:rPr lang="en-GB" dirty="0"/>
              <a:t>Assurance Report Recommendation 1</a:t>
            </a:r>
          </a:p>
        </p:txBody>
      </p:sp>
      <p:sp>
        <p:nvSpPr>
          <p:cNvPr id="3" name="Content Placeholder 2">
            <a:extLst>
              <a:ext uri="{FF2B5EF4-FFF2-40B4-BE49-F238E27FC236}">
                <a16:creationId xmlns:a16="http://schemas.microsoft.com/office/drawing/2014/main" xmlns="" id="{71F240B9-86FF-4A94-B61C-BE32364ACE47}"/>
              </a:ext>
            </a:extLst>
          </p:cNvPr>
          <p:cNvSpPr>
            <a:spLocks noGrp="1"/>
          </p:cNvSpPr>
          <p:nvPr>
            <p:ph idx="1"/>
          </p:nvPr>
        </p:nvSpPr>
        <p:spPr>
          <a:xfrm>
            <a:off x="611561" y="1862827"/>
            <a:ext cx="8108464" cy="4374485"/>
          </a:xfrm>
        </p:spPr>
        <p:txBody>
          <a:bodyPr>
            <a:normAutofit/>
          </a:bodyPr>
          <a:lstStyle/>
          <a:p>
            <a:r>
              <a:rPr lang="en-GB" sz="2250" dirty="0"/>
              <a:t>Services prioritise a review of local policies, plans and procedures based on risk. It should ensure JESIP models and principles are included in all relevant documents and  materials. </a:t>
            </a:r>
            <a:r>
              <a:rPr lang="en-GB" dirty="0"/>
              <a:t/>
            </a:r>
            <a:br>
              <a:rPr lang="en-GB" dirty="0"/>
            </a:br>
            <a:endParaRPr lang="en-GB" dirty="0"/>
          </a:p>
          <a:p>
            <a:pPr marL="342900" lvl="1" indent="0">
              <a:buNone/>
            </a:pPr>
            <a:r>
              <a:rPr lang="en-GB" sz="1800" dirty="0"/>
              <a:t>Are the principles included?</a:t>
            </a:r>
          </a:p>
          <a:p>
            <a:pPr marL="342900" lvl="1" indent="0">
              <a:buNone/>
            </a:pPr>
            <a:r>
              <a:rPr lang="en-GB" sz="1800" dirty="0"/>
              <a:t>Is the JDM used?</a:t>
            </a:r>
          </a:p>
          <a:p>
            <a:pPr marL="342900" lvl="1" indent="0">
              <a:buNone/>
            </a:pPr>
            <a:r>
              <a:rPr lang="en-GB" sz="1800" dirty="0"/>
              <a:t>M/ETHANE?</a:t>
            </a:r>
          </a:p>
          <a:p>
            <a:pPr marL="342900" lvl="1" indent="0">
              <a:buNone/>
            </a:pPr>
            <a:endParaRPr lang="en-GB" dirty="0"/>
          </a:p>
          <a:p>
            <a:pPr marL="0" indent="0">
              <a:buNone/>
            </a:pPr>
            <a:endParaRPr lang="en-GB" dirty="0"/>
          </a:p>
          <a:p>
            <a:pPr marL="0" indent="0">
              <a:buNone/>
            </a:pPr>
            <a:endParaRPr lang="en-GB" dirty="0"/>
          </a:p>
        </p:txBody>
      </p:sp>
      <p:graphicFrame>
        <p:nvGraphicFramePr>
          <p:cNvPr id="4" name="Content Placeholder 3">
            <a:extLst>
              <a:ext uri="{FF2B5EF4-FFF2-40B4-BE49-F238E27FC236}">
                <a16:creationId xmlns:a16="http://schemas.microsoft.com/office/drawing/2014/main" xmlns="" id="{CB5FF841-CF28-4631-B554-710D42D60793}"/>
              </a:ext>
            </a:extLst>
          </p:cNvPr>
          <p:cNvGraphicFramePr>
            <a:graphicFrameLocks/>
          </p:cNvGraphicFramePr>
          <p:nvPr>
            <p:extLst/>
          </p:nvPr>
        </p:nvGraphicFramePr>
        <p:xfrm>
          <a:off x="3761910" y="3106321"/>
          <a:ext cx="5194282" cy="2699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257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JESIP July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JESIP Slide Template 2016</Template>
  <TotalTime>10120</TotalTime>
  <Words>2765</Words>
  <Application>Microsoft Office PowerPoint</Application>
  <PresentationFormat>On-screen Show (4:3)</PresentationFormat>
  <Paragraphs>468</Paragraphs>
  <Slides>52</Slides>
  <Notes>28</Notes>
  <HiddenSlides>5</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52</vt:i4>
      </vt:variant>
    </vt:vector>
  </HeadingPairs>
  <TitlesOfParts>
    <vt:vector size="66" baseType="lpstr">
      <vt:lpstr>Arial</vt:lpstr>
      <vt:lpstr>Bradley Hand ITC</vt:lpstr>
      <vt:lpstr>Calibri</vt:lpstr>
      <vt:lpstr>Calibri Light</vt:lpstr>
      <vt:lpstr>Symbol</vt:lpstr>
      <vt:lpstr>Times New Roman</vt:lpstr>
      <vt:lpstr>JESIP July 2013</vt:lpstr>
      <vt:lpstr>JESIP final</vt:lpstr>
      <vt:lpstr>2_JESIP final</vt:lpstr>
      <vt:lpstr>1_JESIP Transition Slide Theme</vt:lpstr>
      <vt:lpstr>Office Theme</vt:lpstr>
      <vt:lpstr>1_Office Theme</vt:lpstr>
      <vt:lpstr>2_JESIP Transition Slide Theme</vt:lpstr>
      <vt:lpstr>JESIP Transition Slide Theme</vt:lpstr>
      <vt:lpstr>Embedding JESIP</vt:lpstr>
      <vt:lpstr>Welcome</vt:lpstr>
      <vt:lpstr>Request from the Ministers </vt:lpstr>
      <vt:lpstr>This is about you</vt:lpstr>
      <vt:lpstr>Enjoy the day</vt:lpstr>
      <vt:lpstr>Overview of JESIP Work to Date and Ongoing Challenges </vt:lpstr>
      <vt:lpstr>Introduction</vt:lpstr>
      <vt:lpstr>The Assurance Programme</vt:lpstr>
      <vt:lpstr>Assurance Report Recommendation 1</vt:lpstr>
      <vt:lpstr>Assurance Report Recommendation 2</vt:lpstr>
      <vt:lpstr>Assurance Report Recommendation 3</vt:lpstr>
      <vt:lpstr>Training and Awareness</vt:lpstr>
      <vt:lpstr>Assurance Report Recommendation 4</vt:lpstr>
      <vt:lpstr>Assurance Report Recommendation 5</vt:lpstr>
      <vt:lpstr>Exercising</vt:lpstr>
      <vt:lpstr>JOL Usage</vt:lpstr>
      <vt:lpstr>Assurance Report Recommendations 6</vt:lpstr>
      <vt:lpstr>PowerPoint Presentation</vt:lpstr>
      <vt:lpstr>Recommendation 7 –Use the Notable Practice</vt:lpstr>
      <vt:lpstr>Summary</vt:lpstr>
      <vt:lpstr>Thank You</vt:lpstr>
      <vt:lpstr>over to you</vt:lpstr>
      <vt:lpstr>over to you</vt:lpstr>
      <vt:lpstr>Dashboard Reporting</vt:lpstr>
      <vt:lpstr>First off…</vt:lpstr>
      <vt:lpstr>Interoperability Board</vt:lpstr>
      <vt:lpstr>Purpose</vt:lpstr>
      <vt:lpstr>Objectives</vt:lpstr>
      <vt:lpstr>Objectives</vt:lpstr>
      <vt:lpstr>Objectives</vt:lpstr>
      <vt:lpstr>Metrics</vt:lpstr>
      <vt:lpstr>PowerPoint Presentation</vt:lpstr>
      <vt:lpstr>Questions</vt:lpstr>
      <vt:lpstr>PowerPoint Presentation</vt:lpstr>
      <vt:lpstr>over to you</vt:lpstr>
      <vt:lpstr>Joint Organisational Learning   JOL Online </vt:lpstr>
      <vt:lpstr>Joint Organisational Learning (JOL)</vt:lpstr>
      <vt:lpstr>Why Joint Organisational Learning </vt:lpstr>
      <vt:lpstr>Ministerial Appetite – Scrutiny and Interest </vt:lpstr>
      <vt:lpstr>Government commitment to JOL</vt:lpstr>
      <vt:lpstr>PowerPoint Presentation</vt:lpstr>
      <vt:lpstr>Areas of Learning</vt:lpstr>
      <vt:lpstr>So what do we put onto JOL Online?</vt:lpstr>
      <vt:lpstr>How successful had JOL been?</vt:lpstr>
      <vt:lpstr>PowerPoint Presentation</vt:lpstr>
      <vt:lpstr>PowerPoint Presentation</vt:lpstr>
      <vt:lpstr>We asked, you said, we did</vt:lpstr>
      <vt:lpstr>JOL Online - changes</vt:lpstr>
      <vt:lpstr>Next steps</vt:lpstr>
      <vt:lpstr>PowerPoint Presentation</vt:lpstr>
      <vt:lpstr>over to you</vt:lpstr>
      <vt:lpstr>over to you</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Carl Daniels</dc:creator>
  <cp:keywords/>
  <dc:description/>
  <cp:lastModifiedBy>Finola Carey</cp:lastModifiedBy>
  <cp:revision>81</cp:revision>
  <dcterms:created xsi:type="dcterms:W3CDTF">2016-11-21T08:57:01Z</dcterms:created>
  <dcterms:modified xsi:type="dcterms:W3CDTF">2018-09-27T09:10:07Z</dcterms:modified>
  <cp:category/>
</cp:coreProperties>
</file>