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1" r:id="rId2"/>
    <p:sldId id="310" r:id="rId3"/>
    <p:sldId id="295" r:id="rId4"/>
    <p:sldId id="313" r:id="rId5"/>
    <p:sldId id="314" r:id="rId6"/>
    <p:sldId id="315" r:id="rId7"/>
    <p:sldId id="296" r:id="rId8"/>
    <p:sldId id="317" r:id="rId9"/>
    <p:sldId id="300" r:id="rId10"/>
    <p:sldId id="302" r:id="rId11"/>
    <p:sldId id="323" r:id="rId12"/>
    <p:sldId id="325" r:id="rId13"/>
    <p:sldId id="326" r:id="rId14"/>
    <p:sldId id="303" r:id="rId15"/>
    <p:sldId id="318" r:id="rId16"/>
    <p:sldId id="304" r:id="rId17"/>
    <p:sldId id="305" r:id="rId18"/>
    <p:sldId id="319" r:id="rId19"/>
    <p:sldId id="306" r:id="rId20"/>
    <p:sldId id="307" r:id="rId21"/>
    <p:sldId id="311" r:id="rId22"/>
    <p:sldId id="312" r:id="rId23"/>
    <p:sldId id="316" r:id="rId24"/>
  </p:sldIdLst>
  <p:sldSz cx="9144000" cy="6858000" type="screen4x3"/>
  <p:notesSz cx="7099300" cy="1023461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9" autoAdjust="0"/>
    <p:restoredTop sz="87632" autoAdjust="0"/>
  </p:normalViewPr>
  <p:slideViewPr>
    <p:cSldViewPr>
      <p:cViewPr varScale="1">
        <p:scale>
          <a:sx n="65" d="100"/>
          <a:sy n="65" d="100"/>
        </p:scale>
        <p:origin x="1236" y="72"/>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2838"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C36F5F4-D95A-402A-A894-9A39FAE3C4CD}" type="slidenum">
              <a:rPr lang="en-GB" smtClean="0"/>
              <a:t>‹#›</a:t>
            </a:fld>
            <a:endParaRPr lang="en-GB" dirty="0"/>
          </a:p>
        </p:txBody>
      </p:sp>
    </p:spTree>
    <p:custDataLst>
      <p:tags r:id="rId2"/>
    </p:custDataLst>
    <p:extLst>
      <p:ext uri="{BB962C8B-B14F-4D97-AF65-F5344CB8AC3E}">
        <p14:creationId xmlns:p14="http://schemas.microsoft.com/office/powerpoint/2010/main" val="42196927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GB" dirty="0"/>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CBA91BC5-8211-48B9-B176-E14339F020DE}" type="datetimeFigureOut">
              <a:rPr lang="en-GB" smtClean="0"/>
              <a:t>20/12/2017</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n-GB"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75163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r>
              <a:rPr lang="en-US" dirty="0"/>
              <a:t>Lesson Management;</a:t>
            </a:r>
          </a:p>
          <a:p>
            <a:pPr eaLnBrk="1" hangingPunct="1"/>
            <a:endParaRPr lang="en-US" dirty="0"/>
          </a:p>
          <a:p>
            <a:pPr eaLnBrk="1" hangingPunct="1"/>
            <a:r>
              <a:rPr lang="en-US" dirty="0"/>
              <a:t>This</a:t>
            </a:r>
            <a:r>
              <a:rPr lang="en-US" baseline="0" dirty="0"/>
              <a:t> package is designed to support the national JESIP on line all staff awareness package. It has not been possible to produce a control room specific control room package. Control room staff should be asked to complete the online package and then review these 13 slides.</a:t>
            </a:r>
          </a:p>
          <a:p>
            <a:pPr eaLnBrk="1" hangingPunct="1"/>
            <a:endParaRPr lang="en-US" baseline="0" dirty="0"/>
          </a:p>
          <a:p>
            <a:pPr eaLnBrk="1" hangingPunct="1"/>
            <a:r>
              <a:rPr lang="en-US" baseline="0" dirty="0"/>
              <a:t>Note: A sister product is available to give control room staff awareness of JESIP in a face to face environment. This delivers the same learning outcomes as the all staff awareness package and this PowerPoint presentation.</a:t>
            </a:r>
            <a:endParaRPr lang="en-US" dirty="0"/>
          </a:p>
        </p:txBody>
      </p:sp>
      <p:sp>
        <p:nvSpPr>
          <p:cNvPr id="3" name="Date Placeholder 2"/>
          <p:cNvSpPr>
            <a:spLocks noGrp="1"/>
          </p:cNvSpPr>
          <p:nvPr>
            <p:ph type="dt" idx="10"/>
          </p:nvPr>
        </p:nvSpPr>
        <p:spPr/>
        <p:txBody>
          <a:bodyPr/>
          <a:lstStyle/>
          <a:p>
            <a:fld id="{D5CE5579-29F9-4212-87DA-B5A632FCC78D}" type="datetime1">
              <a:rPr lang="en-GB" smtClean="0"/>
              <a:t>20/12/2017</a:t>
            </a:fld>
            <a:endParaRPr lang="en-GB" dirty="0"/>
          </a:p>
        </p:txBody>
      </p:sp>
    </p:spTree>
    <p:extLst>
      <p:ext uri="{BB962C8B-B14F-4D97-AF65-F5344CB8AC3E}">
        <p14:creationId xmlns:p14="http://schemas.microsoft.com/office/powerpoint/2010/main" val="107691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Locally</a:t>
            </a:r>
            <a:r>
              <a:rPr lang="en-GB" baseline="0" dirty="0"/>
              <a:t> services may wish to provide their students with information on responder agency control rooms in their area. This information should be obtained through your LRF, local JESIP training group or similar structure.</a:t>
            </a:r>
            <a:endParaRPr lang="en-GB" dirty="0"/>
          </a:p>
          <a:p>
            <a:endParaRPr lang="en-GB" dirty="0"/>
          </a:p>
        </p:txBody>
      </p:sp>
      <p:sp>
        <p:nvSpPr>
          <p:cNvPr id="4" name="Date Placeholder 3"/>
          <p:cNvSpPr>
            <a:spLocks noGrp="1"/>
          </p:cNvSpPr>
          <p:nvPr>
            <p:ph type="dt" idx="10"/>
          </p:nvPr>
        </p:nvSpPr>
        <p:spPr/>
        <p:txBody>
          <a:bodyPr/>
          <a:lstStyle/>
          <a:p>
            <a:fld id="{5E7C78D5-EE43-45C8-BC2D-0A9096670C64}" type="datetime1">
              <a:rPr lang="en-GB" smtClean="0"/>
              <a:t>20/12/2017</a:t>
            </a:fld>
            <a:endParaRPr lang="en-GB" dirty="0"/>
          </a:p>
        </p:txBody>
      </p:sp>
    </p:spTree>
    <p:extLst>
      <p:ext uri="{BB962C8B-B14F-4D97-AF65-F5344CB8AC3E}">
        <p14:creationId xmlns:p14="http://schemas.microsoft.com/office/powerpoint/2010/main" val="87657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Trainers should remind</a:t>
            </a:r>
            <a:r>
              <a:rPr lang="en-GB" baseline="0" dirty="0"/>
              <a:t> groups that hailing talkgroups should only be used for initial contact</a:t>
            </a:r>
          </a:p>
          <a:p>
            <a:endParaRPr lang="en-GB" baseline="0" dirty="0"/>
          </a:p>
          <a:p>
            <a:r>
              <a:rPr lang="en-GB" baseline="0" dirty="0"/>
              <a:t>The most likely talkgroup to be used will be one of the Emergency Services talkgroups, Normally known as ES 1 to 10 in most of Great Britain. These are normally allocated by the police but use can be requested by any service.</a:t>
            </a:r>
          </a:p>
          <a:p>
            <a:endParaRPr lang="en-GB" baseline="0" dirty="0"/>
          </a:p>
          <a:p>
            <a:r>
              <a:rPr lang="en-GB" baseline="0" dirty="0"/>
              <a:t>Plain English should be used on these talkgroups and call signs should not be used, instead staff and assets should be described by function. Agencies that use the  ‘request to speak’  function for business as usual should not use it on shared talkgroups.</a:t>
            </a:r>
          </a:p>
          <a:p>
            <a:endParaRPr lang="en-GB" baseline="0" dirty="0"/>
          </a:p>
          <a:p>
            <a:r>
              <a:rPr lang="en-GB" baseline="0" dirty="0"/>
              <a:t>A similar system is in place in Northern Ireland but this is not compatible with Airwave.</a:t>
            </a:r>
          </a:p>
          <a:p>
            <a:endParaRPr lang="en-GB" dirty="0"/>
          </a:p>
        </p:txBody>
      </p:sp>
      <p:sp>
        <p:nvSpPr>
          <p:cNvPr id="4" name="Date Placeholder 3"/>
          <p:cNvSpPr>
            <a:spLocks noGrp="1"/>
          </p:cNvSpPr>
          <p:nvPr>
            <p:ph type="dt" idx="10"/>
          </p:nvPr>
        </p:nvSpPr>
        <p:spPr/>
        <p:txBody>
          <a:bodyPr/>
          <a:lstStyle/>
          <a:p>
            <a:fld id="{6C02A006-DDA3-4DF5-9CEA-4D12D5C0F225}" type="datetime1">
              <a:rPr lang="en-GB" smtClean="0"/>
              <a:t>20/12/2017</a:t>
            </a:fld>
            <a:endParaRPr lang="en-GB" dirty="0"/>
          </a:p>
        </p:txBody>
      </p:sp>
    </p:spTree>
    <p:extLst>
      <p:ext uri="{BB962C8B-B14F-4D97-AF65-F5344CB8AC3E}">
        <p14:creationId xmlns:p14="http://schemas.microsoft.com/office/powerpoint/2010/main" val="128464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r>
              <a:rPr lang="en-US" dirty="0"/>
              <a:t>Staff</a:t>
            </a:r>
            <a:r>
              <a:rPr lang="en-US" baseline="0" dirty="0"/>
              <a:t> should complete the national JESIP on line learning products and then review these PowerPoint slides.</a:t>
            </a:r>
            <a:endParaRPr lang="en-US" dirty="0"/>
          </a:p>
        </p:txBody>
      </p:sp>
      <p:sp>
        <p:nvSpPr>
          <p:cNvPr id="3" name="Date Placeholder 2"/>
          <p:cNvSpPr>
            <a:spLocks noGrp="1"/>
          </p:cNvSpPr>
          <p:nvPr>
            <p:ph type="dt" idx="10"/>
          </p:nvPr>
        </p:nvSpPr>
        <p:spPr/>
        <p:txBody>
          <a:bodyPr/>
          <a:lstStyle/>
          <a:p>
            <a:fld id="{D5CE5579-29F9-4212-87DA-B5A632FCC78D}" type="datetime1">
              <a:rPr lang="en-GB" smtClean="0"/>
              <a:t>20/12/2017</a:t>
            </a:fld>
            <a:endParaRPr lang="en-GB" dirty="0"/>
          </a:p>
        </p:txBody>
      </p:sp>
    </p:spTree>
    <p:extLst>
      <p:ext uri="{BB962C8B-B14F-4D97-AF65-F5344CB8AC3E}">
        <p14:creationId xmlns:p14="http://schemas.microsoft.com/office/powerpoint/2010/main" val="107691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Control rooms play a vital role in managing the early</a:t>
            </a:r>
            <a:r>
              <a:rPr lang="en-GB" baseline="0" dirty="0"/>
              <a:t> stages of a multi agency incident. There cannot be a coordinated multi agency response or effective communication if control rooms do not deliver a swift and joint approach to handling them. </a:t>
            </a:r>
          </a:p>
          <a:p>
            <a:endParaRPr lang="en-GB" baseline="0" dirty="0"/>
          </a:p>
          <a:p>
            <a:r>
              <a:rPr lang="en-GB" baseline="0" dirty="0"/>
              <a:t>Control rooms can play a vital role at all stages of managing an incident.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Trainers should describe</a:t>
            </a:r>
            <a:r>
              <a:rPr lang="en-GB" baseline="0" dirty="0"/>
              <a:t> how all responders configure and run their control rooms differently. This section describes these differences at a high level.</a:t>
            </a:r>
            <a:endParaRPr lang="en-GB" dirty="0"/>
          </a:p>
          <a:p>
            <a:endParaRPr lang="en-GB" dirty="0"/>
          </a:p>
        </p:txBody>
      </p:sp>
      <p:sp>
        <p:nvSpPr>
          <p:cNvPr id="4" name="Date Placeholder 3"/>
          <p:cNvSpPr>
            <a:spLocks noGrp="1"/>
          </p:cNvSpPr>
          <p:nvPr>
            <p:ph type="dt" idx="10"/>
          </p:nvPr>
        </p:nvSpPr>
        <p:spPr/>
        <p:txBody>
          <a:bodyPr/>
          <a:lstStyle/>
          <a:p>
            <a:fld id="{27EB49E1-7EB7-401F-AA04-70DE8F5787A6}" type="datetime1">
              <a:rPr lang="en-GB" smtClean="0"/>
              <a:t>20/12/2017</a:t>
            </a:fld>
            <a:endParaRPr lang="en-GB" dirty="0"/>
          </a:p>
        </p:txBody>
      </p:sp>
    </p:spTree>
    <p:extLst>
      <p:ext uri="{BB962C8B-B14F-4D97-AF65-F5344CB8AC3E}">
        <p14:creationId xmlns:p14="http://schemas.microsoft.com/office/powerpoint/2010/main" val="182992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Trainers</a:t>
            </a:r>
            <a:r>
              <a:rPr lang="en-GB" baseline="0" dirty="0"/>
              <a:t> should explain that, outside metropolitan areas, ambulance control rooms will tend to cover a wider geographic area that police and fire. Ambulance control rooms will be larger than fire control rooms and  similar in size to police control rooms although they will cover a wider geographic area. </a:t>
            </a:r>
          </a:p>
          <a:p>
            <a:endParaRPr lang="en-GB" baseline="0" dirty="0"/>
          </a:p>
          <a:p>
            <a:r>
              <a:rPr lang="en-GB" baseline="0" dirty="0"/>
              <a:t>Mobile data is the primary means for dispatching ambulances and updating command and control systems. When Airwave is used, the  point to point feature is the normal means of voice communication.</a:t>
            </a:r>
            <a:endParaRPr lang="en-GB" dirty="0"/>
          </a:p>
        </p:txBody>
      </p:sp>
      <p:sp>
        <p:nvSpPr>
          <p:cNvPr id="4" name="Date Placeholder 3"/>
          <p:cNvSpPr>
            <a:spLocks noGrp="1"/>
          </p:cNvSpPr>
          <p:nvPr>
            <p:ph type="dt" idx="10"/>
          </p:nvPr>
        </p:nvSpPr>
        <p:spPr/>
        <p:txBody>
          <a:bodyPr/>
          <a:lstStyle/>
          <a:p>
            <a:fld id="{42F433C7-92AD-45A8-A808-2DADAB45650D}" type="datetime1">
              <a:rPr lang="en-GB" smtClean="0"/>
              <a:t>20/12/2017</a:t>
            </a:fld>
            <a:endParaRPr lang="en-GB" dirty="0"/>
          </a:p>
        </p:txBody>
      </p:sp>
    </p:spTree>
    <p:extLst>
      <p:ext uri="{BB962C8B-B14F-4D97-AF65-F5344CB8AC3E}">
        <p14:creationId xmlns:p14="http://schemas.microsoft.com/office/powerpoint/2010/main" val="141166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Locally</a:t>
            </a:r>
            <a:r>
              <a:rPr lang="en-GB" baseline="0" dirty="0"/>
              <a:t> services may wish to provide their students with information on responder agency control rooms in their area. This information should be obtained through your LRF, local JESIP training group or similar structure.</a:t>
            </a:r>
            <a:endParaRPr lang="en-GB" dirty="0"/>
          </a:p>
        </p:txBody>
      </p:sp>
      <p:sp>
        <p:nvSpPr>
          <p:cNvPr id="4" name="Date Placeholder 3"/>
          <p:cNvSpPr>
            <a:spLocks noGrp="1"/>
          </p:cNvSpPr>
          <p:nvPr>
            <p:ph type="dt" idx="10"/>
          </p:nvPr>
        </p:nvSpPr>
        <p:spPr/>
        <p:txBody>
          <a:bodyPr/>
          <a:lstStyle/>
          <a:p>
            <a:fld id="{CBD7C434-9691-4758-A6D2-1B4CA0EE501D}" type="datetime1">
              <a:rPr lang="en-GB" smtClean="0"/>
              <a:t>20/12/2017</a:t>
            </a:fld>
            <a:endParaRPr lang="en-GB" dirty="0"/>
          </a:p>
        </p:txBody>
      </p:sp>
    </p:spTree>
    <p:extLst>
      <p:ext uri="{BB962C8B-B14F-4D97-AF65-F5344CB8AC3E}">
        <p14:creationId xmlns:p14="http://schemas.microsoft.com/office/powerpoint/2010/main" val="355711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a:t>
            </a:r>
            <a:r>
              <a:rPr lang="en-GB" baseline="0" dirty="0"/>
              <a:t> of the regional Coast Guard control rooms covers a geographic area. When a large incident occurs the operations centre  covering that area will focus on that incident and another operations centre will take on business as usual for the area.</a:t>
            </a:r>
          </a:p>
          <a:p>
            <a:endParaRPr lang="en-GB" baseline="0" dirty="0"/>
          </a:p>
          <a:p>
            <a:r>
              <a:rPr lang="en-GB" baseline="0" dirty="0"/>
              <a:t>The Coast Guard is different to the other emergency services as the Operations Centres will  often task non- Coast Guard assets to respond. This could include Royal National life Boat Institution assets, merchant shipping, private yachts or military vessels and aircraft,</a:t>
            </a:r>
          </a:p>
          <a:p>
            <a:r>
              <a:rPr lang="en-GB" baseline="0" dirty="0"/>
              <a:t> </a:t>
            </a:r>
            <a:endParaRPr lang="en-GB" dirty="0"/>
          </a:p>
        </p:txBody>
      </p:sp>
      <p:sp>
        <p:nvSpPr>
          <p:cNvPr id="4" name="Date Placeholder 3"/>
          <p:cNvSpPr>
            <a:spLocks noGrp="1"/>
          </p:cNvSpPr>
          <p:nvPr>
            <p:ph type="dt" idx="10"/>
          </p:nvPr>
        </p:nvSpPr>
        <p:spPr/>
        <p:txBody>
          <a:bodyPr/>
          <a:lstStyle/>
          <a:p>
            <a:fld id="{8858FFCE-A9DC-468A-AB05-757F4325C66A}" type="datetime1">
              <a:rPr lang="en-GB" smtClean="0"/>
              <a:t>20/12/2017</a:t>
            </a:fld>
            <a:endParaRPr lang="en-GB" dirty="0"/>
          </a:p>
        </p:txBody>
      </p:sp>
    </p:spTree>
    <p:extLst>
      <p:ext uri="{BB962C8B-B14F-4D97-AF65-F5344CB8AC3E}">
        <p14:creationId xmlns:p14="http://schemas.microsoft.com/office/powerpoint/2010/main" val="173697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Typically a fire control room will</a:t>
            </a:r>
            <a:r>
              <a:rPr lang="en-GB" baseline="0" dirty="0"/>
              <a:t> be significantly smaller that the police and ambulance control rooms for a similar area. This is primarily due to the lower call volumes taken by fire and rescue services than their counterparts.</a:t>
            </a:r>
          </a:p>
          <a:p>
            <a:endParaRPr lang="en-GB" baseline="0" dirty="0"/>
          </a:p>
          <a:p>
            <a:r>
              <a:rPr lang="en-GB" baseline="0" dirty="0"/>
              <a:t>In most fire control rooms all staff are trained to perform all roles. Unlike ambulance and police control rooms normally there are not different roles for call takers and radio dispatchers.</a:t>
            </a:r>
          </a:p>
          <a:p>
            <a:endParaRPr lang="en-GB" baseline="0" dirty="0"/>
          </a:p>
          <a:p>
            <a:r>
              <a:rPr lang="en-GB" baseline="0" dirty="0"/>
              <a:t>Most fire control rooms do not have a command function. There role is to allocate and dispatch resources with command always being delivered at the incident ground.</a:t>
            </a:r>
            <a:endParaRPr lang="en-GB" dirty="0"/>
          </a:p>
        </p:txBody>
      </p:sp>
      <p:sp>
        <p:nvSpPr>
          <p:cNvPr id="4" name="Date Placeholder 3"/>
          <p:cNvSpPr>
            <a:spLocks noGrp="1"/>
          </p:cNvSpPr>
          <p:nvPr>
            <p:ph type="dt" idx="10"/>
          </p:nvPr>
        </p:nvSpPr>
        <p:spPr/>
        <p:txBody>
          <a:bodyPr/>
          <a:lstStyle/>
          <a:p>
            <a:fld id="{CE97A364-433C-4ED8-A4B7-12F58681B825}" type="datetime1">
              <a:rPr lang="en-GB" smtClean="0"/>
              <a:t>20/12/2017</a:t>
            </a:fld>
            <a:endParaRPr lang="en-GB" dirty="0"/>
          </a:p>
        </p:txBody>
      </p:sp>
    </p:spTree>
    <p:extLst>
      <p:ext uri="{BB962C8B-B14F-4D97-AF65-F5344CB8AC3E}">
        <p14:creationId xmlns:p14="http://schemas.microsoft.com/office/powerpoint/2010/main" val="55037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Locally</a:t>
            </a:r>
            <a:r>
              <a:rPr lang="en-GB" baseline="0" dirty="0"/>
              <a:t> services may wish to provide their students with information on responder agency control rooms in their area. This information should be obtained through your LRF, local JESIP training group or similar structure.</a:t>
            </a:r>
            <a:endParaRPr lang="en-GB" dirty="0"/>
          </a:p>
        </p:txBody>
      </p:sp>
      <p:sp>
        <p:nvSpPr>
          <p:cNvPr id="4" name="Date Placeholder 3"/>
          <p:cNvSpPr>
            <a:spLocks noGrp="1"/>
          </p:cNvSpPr>
          <p:nvPr>
            <p:ph type="dt" idx="10"/>
          </p:nvPr>
        </p:nvSpPr>
        <p:spPr/>
        <p:txBody>
          <a:bodyPr/>
          <a:lstStyle/>
          <a:p>
            <a:fld id="{490FFB5C-2B93-4E6D-995A-D306FB4F2093}" type="datetime1">
              <a:rPr lang="en-GB" smtClean="0"/>
              <a:t>20/12/2017</a:t>
            </a:fld>
            <a:endParaRPr lang="en-GB" dirty="0"/>
          </a:p>
        </p:txBody>
      </p:sp>
    </p:spTree>
    <p:extLst>
      <p:ext uri="{BB962C8B-B14F-4D97-AF65-F5344CB8AC3E}">
        <p14:creationId xmlns:p14="http://schemas.microsoft.com/office/powerpoint/2010/main" val="90945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a:t>
            </a:r>
            <a:r>
              <a:rPr lang="en-GB" baseline="0" dirty="0"/>
              <a:t> in police control rooms will be trained to different levels. Some may only answer non- emergency calls, some may take emergency calls and some will be trained to work as radio dispatchers.</a:t>
            </a:r>
          </a:p>
          <a:p>
            <a:endParaRPr lang="en-GB" baseline="0" dirty="0"/>
          </a:p>
          <a:p>
            <a:r>
              <a:rPr lang="en-GB" baseline="0" dirty="0"/>
              <a:t>In some forces the call handling centre will be remote from the radio dispatch control room and in some forces they may be co-located. Some police force control rooms also perform a crime recording and telephone investigation function </a:t>
            </a:r>
          </a:p>
          <a:p>
            <a:endParaRPr lang="en-GB" baseline="0" dirty="0"/>
          </a:p>
          <a:p>
            <a:r>
              <a:rPr lang="en-GB" baseline="0" dirty="0"/>
              <a:t>There is a significant command capability in a police control. Dispatchers will command smaller incidents whilst vehicle pursuits will be commanded by control room supervisors. The majority of police firearms deployments will be commanded from police control rooms.</a:t>
            </a:r>
          </a:p>
          <a:p>
            <a:endParaRPr lang="en-GB" baseline="0" dirty="0"/>
          </a:p>
          <a:p>
            <a:endParaRPr lang="en-GB" dirty="0"/>
          </a:p>
        </p:txBody>
      </p:sp>
      <p:sp>
        <p:nvSpPr>
          <p:cNvPr id="4" name="Date Placeholder 3"/>
          <p:cNvSpPr>
            <a:spLocks noGrp="1"/>
          </p:cNvSpPr>
          <p:nvPr>
            <p:ph type="dt" idx="10"/>
          </p:nvPr>
        </p:nvSpPr>
        <p:spPr/>
        <p:txBody>
          <a:bodyPr/>
          <a:lstStyle/>
          <a:p>
            <a:fld id="{8C673A46-1180-46D3-8EF8-76B80CBAE9FD}" type="datetime1">
              <a:rPr lang="en-GB" smtClean="0"/>
              <a:t>20/12/2017</a:t>
            </a:fld>
            <a:endParaRPr lang="en-GB" dirty="0"/>
          </a:p>
        </p:txBody>
      </p:sp>
    </p:spTree>
    <p:extLst>
      <p:ext uri="{BB962C8B-B14F-4D97-AF65-F5344CB8AC3E}">
        <p14:creationId xmlns:p14="http://schemas.microsoft.com/office/powerpoint/2010/main" val="3415410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dirty="0">
              <a:solidFill>
                <a:srgbClr val="7F7F7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26773567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108464" cy="1143000"/>
          </a:xfrm>
          <a:prstGeom prst="rect">
            <a:avLst/>
          </a:prstGeom>
        </p:spPr>
        <p:txBody>
          <a:bodyPr>
            <a:normAutofit/>
          </a:bodyPr>
          <a:lstStyle>
            <a:lvl1pPr>
              <a:defRPr sz="3600"/>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5897043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dirty="0">
              <a:solidFill>
                <a:srgbClr val="7F7F7F"/>
              </a:solidFill>
              <a:latin typeface="Arial"/>
            </a:endParaRPr>
          </a:p>
        </p:txBody>
      </p:sp>
      <p:sp>
        <p:nvSpPr>
          <p:cNvPr id="12"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dirty="0">
              <a:solidFill>
                <a:srgbClr val="7F7F7F"/>
              </a:solidFill>
              <a:latin typeface="Arial"/>
            </a:endParaRPr>
          </a:p>
        </p:txBody>
      </p:sp>
    </p:spTree>
    <p:custDataLst>
      <p:tags r:id="rId4"/>
    </p:custDataLst>
    <p:extLst>
      <p:ext uri="{BB962C8B-B14F-4D97-AF65-F5344CB8AC3E}">
        <p14:creationId xmlns:p14="http://schemas.microsoft.com/office/powerpoint/2010/main" val="3087907973"/>
      </p:ext>
    </p:extLst>
  </p:cSld>
  <p:clrMap bg1="lt1" tx1="dk1" bg2="lt2" tx2="dk2" accent1="accent1" accent2="accent2" accent3="accent3" accent4="accent4" accent5="accent5" accent6="accent6" hlink="hlink" folHlink="folHlink"/>
  <p:sldLayoutIdLst>
    <p:sldLayoutId id="2147483661" r:id="rId1"/>
    <p:sldLayoutId id="2147483666" r:id="rId2"/>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ext Box 4"/>
          <p:cNvSpPr>
            <a:spLocks noGrp="1" noChangeArrowheads="1"/>
          </p:cNvSpPr>
          <p:nvPr>
            <p:ph type="ctrTitle"/>
          </p:nvPr>
        </p:nvSpPr>
        <p:spPr>
          <a:xfrm>
            <a:off x="467544" y="1196752"/>
            <a:ext cx="5760640" cy="792088"/>
          </a:xfrm>
          <a:extLst>
            <a:ext uri="{909E8E84-426E-40DD-AFC4-6F175D3DCCD1}">
              <a14:hiddenFill xmlns:a14="http://schemas.microsoft.com/office/drawing/2010/main">
                <a:solidFill>
                  <a:srgbClr val="FFFF99"/>
                </a:solidFill>
              </a14:hiddenFill>
            </a:ext>
          </a:extLst>
        </p:spPr>
        <p:txBody>
          <a:bodyPr>
            <a:noAutofit/>
          </a:bodyPr>
          <a:lstStyle/>
          <a:p>
            <a:pPr algn="l"/>
            <a:r>
              <a:rPr lang="en-GB" sz="3600" b="1" dirty="0">
                <a:solidFill>
                  <a:srgbClr val="575755"/>
                </a:solidFill>
                <a:latin typeface="Arial Narrow" charset="0"/>
                <a:ea typeface="Arial Narrow" charset="0"/>
                <a:cs typeface="Arial Narrow" charset="0"/>
              </a:rPr>
              <a:t>CONTROL ROOM STAFF</a:t>
            </a:r>
          </a:p>
        </p:txBody>
      </p:sp>
      <p:sp>
        <p:nvSpPr>
          <p:cNvPr id="5" name="Text Box 4"/>
          <p:cNvSpPr txBox="1">
            <a:spLocks noChangeArrowheads="1"/>
          </p:cNvSpPr>
          <p:nvPr/>
        </p:nvSpPr>
        <p:spPr>
          <a:xfrm>
            <a:off x="467544" y="1844824"/>
            <a:ext cx="4680520" cy="93610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575755"/>
                </a:solidFill>
                <a:latin typeface="Arial Narrow" charset="0"/>
                <a:ea typeface="Arial Narrow" charset="0"/>
                <a:cs typeface="Arial Narrow" charset="0"/>
              </a:rPr>
              <a:t>JESIP AWARENESS DISTANCE LEARNING </a:t>
            </a:r>
            <a:r>
              <a:rPr lang="en-GB" sz="2000" dirty="0">
                <a:solidFill>
                  <a:srgbClr val="575755"/>
                </a:solidFill>
                <a:latin typeface="Arial Narrow" charset="0"/>
                <a:ea typeface="Arial Narrow" charset="0"/>
                <a:cs typeface="Arial Narrow" charset="0"/>
              </a:rPr>
              <a:t>SUPPLEMENTARY MATERIAL</a:t>
            </a:r>
          </a:p>
        </p:txBody>
      </p:sp>
    </p:spTree>
    <p:custDataLst>
      <p:tags r:id="rId1"/>
    </p:custDataLst>
    <p:extLst>
      <p:ext uri="{BB962C8B-B14F-4D97-AF65-F5344CB8AC3E}">
        <p14:creationId xmlns:p14="http://schemas.microsoft.com/office/powerpoint/2010/main" val="11163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a:xfrm>
            <a:off x="467544" y="692696"/>
            <a:ext cx="6552728" cy="720080"/>
          </a:xfrm>
          <a:prstGeom prst="rect">
            <a:avLst/>
          </a:prstGeom>
          <a:extLst>
            <a:ext uri="{909E8E84-426E-40DD-AFC4-6F175D3DCCD1}">
              <a14:hiddenFill xmlns:a14="http://schemas.microsoft.com/office/drawing/2010/main">
                <a:solidFill>
                  <a:srgbClr val="FFFF99"/>
                </a:solidFill>
              </a14:hiddenFill>
            </a:ext>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COAST GUARD  CONTROL ROOMS</a:t>
            </a:r>
            <a:endParaRPr lang="en-GB" sz="3000" dirty="0">
              <a:solidFill>
                <a:srgbClr val="575755"/>
              </a:solidFill>
              <a:latin typeface="Arial Narrow" charset="0"/>
              <a:ea typeface="Arial Narrow" charset="0"/>
              <a:cs typeface="Arial Narrow" charset="0"/>
            </a:endParaRPr>
          </a:p>
        </p:txBody>
      </p:sp>
      <p:sp>
        <p:nvSpPr>
          <p:cNvPr id="8"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 National Structure</a:t>
            </a:r>
          </a:p>
          <a:p>
            <a:pPr algn="l">
              <a:lnSpc>
                <a:spcPct val="150000"/>
              </a:lnSpc>
            </a:pPr>
            <a:r>
              <a:rPr lang="en-GB" sz="2000" dirty="0">
                <a:solidFill>
                  <a:srgbClr val="575755"/>
                </a:solidFill>
                <a:latin typeface="Arial Narrow" charset="0"/>
                <a:ea typeface="Arial Narrow" charset="0"/>
                <a:cs typeface="Arial Narrow" charset="0"/>
              </a:rPr>
              <a:t>• 9 Regional Coast Guard Operation Centres (23 Staff in each)</a:t>
            </a:r>
          </a:p>
          <a:p>
            <a:pPr algn="l">
              <a:lnSpc>
                <a:spcPct val="150000"/>
              </a:lnSpc>
            </a:pPr>
            <a:r>
              <a:rPr lang="en-GB" sz="2000" dirty="0">
                <a:solidFill>
                  <a:srgbClr val="575755"/>
                </a:solidFill>
                <a:latin typeface="Arial Narrow" charset="0"/>
                <a:ea typeface="Arial Narrow" charset="0"/>
                <a:cs typeface="Arial Narrow" charset="0"/>
              </a:rPr>
              <a:t>• 1 National maritime Operations Centre (90 staff)</a:t>
            </a:r>
          </a:p>
          <a:p>
            <a:pPr algn="l">
              <a:lnSpc>
                <a:spcPct val="150000"/>
              </a:lnSpc>
            </a:pPr>
            <a:r>
              <a:rPr lang="en-GB" sz="2000" dirty="0">
                <a:solidFill>
                  <a:srgbClr val="575755"/>
                </a:solidFill>
                <a:latin typeface="Arial Narrow" charset="0"/>
                <a:ea typeface="Arial Narrow" charset="0"/>
                <a:cs typeface="Arial Narrow" charset="0"/>
              </a:rPr>
              <a:t>• Mobilisation and tasking of resources (coast Guard and other agency)</a:t>
            </a:r>
          </a:p>
          <a:p>
            <a:pPr algn="l">
              <a:lnSpc>
                <a:spcPct val="150000"/>
              </a:lnSpc>
            </a:pPr>
            <a:r>
              <a:rPr lang="en-GB" sz="2000" dirty="0">
                <a:solidFill>
                  <a:srgbClr val="575755"/>
                </a:solidFill>
                <a:latin typeface="Arial Narrow" charset="0"/>
                <a:ea typeface="Arial Narrow" charset="0"/>
                <a:cs typeface="Arial Narrow" charset="0"/>
              </a:rPr>
              <a:t>• Tasking of  Coast Guard Aircraft</a:t>
            </a:r>
          </a:p>
          <a:p>
            <a:pPr algn="l">
              <a:lnSpc>
                <a:spcPct val="150000"/>
              </a:lnSpc>
            </a:pPr>
            <a:r>
              <a:rPr lang="en-GB" sz="2000" dirty="0">
                <a:solidFill>
                  <a:srgbClr val="575755"/>
                </a:solidFill>
                <a:latin typeface="Arial Narrow" charset="0"/>
                <a:ea typeface="Arial Narrow" charset="0"/>
                <a:cs typeface="Arial Narrow" charset="0"/>
              </a:rPr>
              <a:t>• Command and Control  is embedded in control room</a:t>
            </a:r>
          </a:p>
          <a:p>
            <a:pPr algn="l">
              <a:lnSpc>
                <a:spcPct val="150000"/>
              </a:lnSpc>
            </a:pPr>
            <a:r>
              <a:rPr lang="en-GB" sz="2000" dirty="0">
                <a:solidFill>
                  <a:srgbClr val="575755"/>
                </a:solidFill>
                <a:latin typeface="Arial Narrow" charset="0"/>
                <a:ea typeface="Arial Narrow" charset="0"/>
                <a:cs typeface="Arial Narrow" charset="0"/>
              </a:rPr>
              <a:t>• Take 999 and maritime distress  calls</a:t>
            </a:r>
          </a:p>
        </p:txBody>
      </p:sp>
    </p:spTree>
    <p:extLst>
      <p:ext uri="{BB962C8B-B14F-4D97-AF65-F5344CB8AC3E}">
        <p14:creationId xmlns:p14="http://schemas.microsoft.com/office/powerpoint/2010/main" val="194166769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1456"/>
          <a:stretch/>
        </p:blipFill>
        <p:spPr>
          <a:xfrm>
            <a:off x="0" y="0"/>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49824"/>
            <a:ext cx="4748784" cy="1408176"/>
          </a:xfrm>
          <a:prstGeom prst="rect">
            <a:avLst/>
          </a:prstGeom>
        </p:spPr>
      </p:pic>
      <p:sp>
        <p:nvSpPr>
          <p:cNvPr id="6" name="Text Box 4"/>
          <p:cNvSpPr txBox="1">
            <a:spLocks noChangeArrowheads="1"/>
          </p:cNvSpPr>
          <p:nvPr/>
        </p:nvSpPr>
        <p:spPr>
          <a:xfrm>
            <a:off x="467544" y="5733256"/>
            <a:ext cx="5112568" cy="119675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b="1" dirty="0">
                <a:solidFill>
                  <a:srgbClr val="575755"/>
                </a:solidFill>
                <a:latin typeface="Arial Narrow" charset="0"/>
                <a:ea typeface="Arial Narrow" charset="0"/>
                <a:cs typeface="Arial Narrow" charset="0"/>
              </a:rPr>
              <a:t>JESIP CONTROL ROOM </a:t>
            </a:r>
          </a:p>
          <a:p>
            <a:pPr algn="l"/>
            <a:r>
              <a:rPr lang="en-GB" sz="1600" dirty="0">
                <a:solidFill>
                  <a:srgbClr val="575755"/>
                </a:solidFill>
                <a:latin typeface="Arial Narrow" charset="0"/>
                <a:ea typeface="Arial Narrow" charset="0"/>
                <a:cs typeface="Arial Narrow" charset="0"/>
              </a:rPr>
              <a:t>COMMANDERS MANAGERS AND </a:t>
            </a:r>
          </a:p>
          <a:p>
            <a:pPr algn="l"/>
            <a:r>
              <a:rPr lang="en-GB" sz="1600" dirty="0">
                <a:solidFill>
                  <a:srgbClr val="575755"/>
                </a:solidFill>
                <a:latin typeface="Arial Narrow" charset="0"/>
                <a:ea typeface="Arial Narrow" charset="0"/>
                <a:cs typeface="Arial Narrow" charset="0"/>
              </a:rPr>
              <a:t>SUPERVISORS COURSE 2017 </a:t>
            </a:r>
          </a:p>
        </p:txBody>
      </p:sp>
    </p:spTree>
    <p:extLst>
      <p:ext uri="{BB962C8B-B14F-4D97-AF65-F5344CB8AC3E}">
        <p14:creationId xmlns:p14="http://schemas.microsoft.com/office/powerpoint/2010/main" val="60761930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125" b="3889"/>
          <a:stretch/>
        </p:blipFill>
        <p:spPr>
          <a:xfrm>
            <a:off x="0" y="-1"/>
            <a:ext cx="9144000" cy="68580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49824"/>
            <a:ext cx="4748784" cy="1408176"/>
          </a:xfrm>
          <a:prstGeom prst="rect">
            <a:avLst/>
          </a:prstGeom>
        </p:spPr>
      </p:pic>
      <p:sp>
        <p:nvSpPr>
          <p:cNvPr id="7" name="Text Box 4"/>
          <p:cNvSpPr txBox="1">
            <a:spLocks noChangeArrowheads="1"/>
          </p:cNvSpPr>
          <p:nvPr/>
        </p:nvSpPr>
        <p:spPr>
          <a:xfrm>
            <a:off x="467544" y="5733256"/>
            <a:ext cx="5112568" cy="119675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b="1" dirty="0">
                <a:solidFill>
                  <a:srgbClr val="575755"/>
                </a:solidFill>
                <a:latin typeface="Arial Narrow" charset="0"/>
                <a:ea typeface="Arial Narrow" charset="0"/>
                <a:cs typeface="Arial Narrow" charset="0"/>
              </a:rPr>
              <a:t>JESIP CONTROL ROOM </a:t>
            </a:r>
          </a:p>
          <a:p>
            <a:pPr algn="l"/>
            <a:r>
              <a:rPr lang="en-GB" sz="1600" dirty="0">
                <a:solidFill>
                  <a:srgbClr val="575755"/>
                </a:solidFill>
                <a:latin typeface="Arial Narrow" charset="0"/>
                <a:ea typeface="Arial Narrow" charset="0"/>
                <a:cs typeface="Arial Narrow" charset="0"/>
              </a:rPr>
              <a:t>COMMANDERS MANAGERS AND </a:t>
            </a:r>
          </a:p>
          <a:p>
            <a:pPr algn="l"/>
            <a:r>
              <a:rPr lang="en-GB" sz="1600" dirty="0">
                <a:solidFill>
                  <a:srgbClr val="575755"/>
                </a:solidFill>
                <a:latin typeface="Arial Narrow" charset="0"/>
                <a:ea typeface="Arial Narrow" charset="0"/>
                <a:cs typeface="Arial Narrow" charset="0"/>
              </a:rPr>
              <a:t>SUPERVISORS COURSE 2017 </a:t>
            </a:r>
          </a:p>
        </p:txBody>
      </p:sp>
    </p:spTree>
    <p:extLst>
      <p:ext uri="{BB962C8B-B14F-4D97-AF65-F5344CB8AC3E}">
        <p14:creationId xmlns:p14="http://schemas.microsoft.com/office/powerpoint/2010/main" val="143659834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083" r="2923"/>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49824"/>
            <a:ext cx="4748784" cy="1408176"/>
          </a:xfrm>
          <a:prstGeom prst="rect">
            <a:avLst/>
          </a:prstGeom>
        </p:spPr>
      </p:pic>
      <p:sp>
        <p:nvSpPr>
          <p:cNvPr id="7" name="Text Box 4"/>
          <p:cNvSpPr txBox="1">
            <a:spLocks noChangeArrowheads="1"/>
          </p:cNvSpPr>
          <p:nvPr/>
        </p:nvSpPr>
        <p:spPr>
          <a:xfrm>
            <a:off x="467544" y="5733256"/>
            <a:ext cx="5112568" cy="119675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b="1" dirty="0">
                <a:solidFill>
                  <a:srgbClr val="575755"/>
                </a:solidFill>
                <a:latin typeface="Arial Narrow" charset="0"/>
                <a:ea typeface="Arial Narrow" charset="0"/>
                <a:cs typeface="Arial Narrow" charset="0"/>
              </a:rPr>
              <a:t>JESIP CONTROL ROOM </a:t>
            </a:r>
          </a:p>
          <a:p>
            <a:pPr algn="l"/>
            <a:r>
              <a:rPr lang="en-GB" sz="1600" dirty="0">
                <a:solidFill>
                  <a:srgbClr val="575755"/>
                </a:solidFill>
                <a:latin typeface="Arial Narrow" charset="0"/>
                <a:ea typeface="Arial Narrow" charset="0"/>
                <a:cs typeface="Arial Narrow" charset="0"/>
              </a:rPr>
              <a:t>COMMANDERS MANAGERS AND </a:t>
            </a:r>
          </a:p>
          <a:p>
            <a:pPr algn="l"/>
            <a:r>
              <a:rPr lang="en-GB" sz="1600" dirty="0">
                <a:solidFill>
                  <a:srgbClr val="575755"/>
                </a:solidFill>
                <a:latin typeface="Arial Narrow" charset="0"/>
                <a:ea typeface="Arial Narrow" charset="0"/>
                <a:cs typeface="Arial Narrow" charset="0"/>
              </a:rPr>
              <a:t>SUPERVISORS COURSE 2017 </a:t>
            </a:r>
          </a:p>
        </p:txBody>
      </p:sp>
    </p:spTree>
    <p:extLst>
      <p:ext uri="{BB962C8B-B14F-4D97-AF65-F5344CB8AC3E}">
        <p14:creationId xmlns:p14="http://schemas.microsoft.com/office/powerpoint/2010/main" val="131481547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4"/>
          <p:cNvSpPr txBox="1">
            <a:spLocks noChangeArrowheads="1"/>
          </p:cNvSpPr>
          <p:nvPr/>
        </p:nvSpPr>
        <p:spPr>
          <a:xfrm>
            <a:off x="467544" y="692696"/>
            <a:ext cx="5112568" cy="57606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FIRE CONTROL ROOMS</a:t>
            </a:r>
            <a:endParaRPr lang="en-GB" sz="3000" dirty="0">
              <a:solidFill>
                <a:srgbClr val="575755"/>
              </a:solidFill>
              <a:latin typeface="Arial Narrow" charset="0"/>
              <a:ea typeface="Arial Narrow" charset="0"/>
              <a:cs typeface="Arial Narrow" charset="0"/>
            </a:endParaRPr>
          </a:p>
        </p:txBody>
      </p:sp>
      <p:sp>
        <p:nvSpPr>
          <p:cNvPr id="11"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 Take 999 calls from public</a:t>
            </a:r>
          </a:p>
          <a:p>
            <a:pPr algn="l">
              <a:lnSpc>
                <a:spcPct val="150000"/>
              </a:lnSpc>
            </a:pPr>
            <a:r>
              <a:rPr lang="en-GB" sz="2000" dirty="0">
                <a:solidFill>
                  <a:srgbClr val="575755"/>
                </a:solidFill>
                <a:latin typeface="Arial Narrow" charset="0"/>
                <a:ea typeface="Arial Narrow" charset="0"/>
                <a:cs typeface="Arial Narrow" charset="0"/>
              </a:rPr>
              <a:t>• Mobilise Resources</a:t>
            </a:r>
          </a:p>
          <a:p>
            <a:pPr algn="l">
              <a:lnSpc>
                <a:spcPct val="150000"/>
              </a:lnSpc>
            </a:pPr>
            <a:r>
              <a:rPr lang="en-GB" sz="2000" dirty="0">
                <a:solidFill>
                  <a:srgbClr val="575755"/>
                </a:solidFill>
                <a:latin typeface="Arial Narrow" charset="0"/>
                <a:ea typeface="Arial Narrow" charset="0"/>
                <a:cs typeface="Arial Narrow" charset="0"/>
              </a:rPr>
              <a:t>• Normally no command function </a:t>
            </a:r>
          </a:p>
          <a:p>
            <a:pPr algn="l">
              <a:lnSpc>
                <a:spcPct val="150000"/>
              </a:lnSpc>
            </a:pPr>
            <a:r>
              <a:rPr lang="en-GB" sz="2000" dirty="0">
                <a:solidFill>
                  <a:srgbClr val="575755"/>
                </a:solidFill>
                <a:latin typeface="Arial Narrow" charset="0"/>
                <a:ea typeface="Arial Narrow" charset="0"/>
                <a:cs typeface="Arial Narrow" charset="0"/>
              </a:rPr>
              <a:t>• All staff  are trained to perform all roles</a:t>
            </a:r>
          </a:p>
          <a:p>
            <a:pPr algn="l">
              <a:lnSpc>
                <a:spcPct val="150000"/>
              </a:lnSpc>
            </a:pPr>
            <a:r>
              <a:rPr lang="en-GB" sz="2000" dirty="0">
                <a:solidFill>
                  <a:srgbClr val="575755"/>
                </a:solidFill>
                <a:latin typeface="Arial Narrow" charset="0"/>
                <a:ea typeface="Arial Narrow" charset="0"/>
                <a:cs typeface="Arial Narrow" charset="0"/>
              </a:rPr>
              <a:t>• Can manage an incident to initial call to conclusion</a:t>
            </a:r>
          </a:p>
        </p:txBody>
      </p:sp>
    </p:spTree>
    <p:extLst>
      <p:ext uri="{BB962C8B-B14F-4D97-AF65-F5344CB8AC3E}">
        <p14:creationId xmlns:p14="http://schemas.microsoft.com/office/powerpoint/2010/main" val="194166769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371" r="5443"/>
          <a:stretch/>
        </p:blipFill>
        <p:spPr>
          <a:xfrm>
            <a:off x="0" y="0"/>
            <a:ext cx="9144000" cy="6858000"/>
          </a:xfrm>
          <a:prstGeom prst="rect">
            <a:avLst/>
          </a:prstGeom>
        </p:spPr>
      </p:pic>
    </p:spTree>
    <p:extLst>
      <p:ext uri="{BB962C8B-B14F-4D97-AF65-F5344CB8AC3E}">
        <p14:creationId xmlns:p14="http://schemas.microsoft.com/office/powerpoint/2010/main" val="358885991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a:xfrm>
            <a:off x="467544" y="692696"/>
            <a:ext cx="5112568" cy="57606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FIRE CONTROL ROOMS</a:t>
            </a:r>
            <a:endParaRPr lang="en-GB" sz="3000" dirty="0">
              <a:solidFill>
                <a:srgbClr val="575755"/>
              </a:solidFill>
              <a:latin typeface="Arial Narrow" charset="0"/>
              <a:ea typeface="Arial Narrow" charset="0"/>
              <a:cs typeface="Arial Narrow" charset="0"/>
            </a:endParaRPr>
          </a:p>
        </p:txBody>
      </p:sp>
      <p:sp>
        <p:nvSpPr>
          <p:cNvPr id="8"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Locally services may wish to work with each other to populate this slide</a:t>
            </a:r>
          </a:p>
          <a:p>
            <a:pPr algn="l">
              <a:lnSpc>
                <a:spcPct val="150000"/>
              </a:lnSpc>
            </a:pPr>
            <a:r>
              <a:rPr lang="en-GB" sz="2000" dirty="0">
                <a:solidFill>
                  <a:srgbClr val="575755"/>
                </a:solidFill>
                <a:latin typeface="Arial Narrow" charset="0"/>
                <a:ea typeface="Arial Narrow" charset="0"/>
                <a:cs typeface="Arial Narrow" charset="0"/>
              </a:rPr>
              <a:t>• How many fire control rooms are there</a:t>
            </a:r>
          </a:p>
          <a:p>
            <a:pPr algn="l">
              <a:lnSpc>
                <a:spcPct val="150000"/>
              </a:lnSpc>
            </a:pPr>
            <a:r>
              <a:rPr lang="en-GB" sz="2000" dirty="0">
                <a:solidFill>
                  <a:srgbClr val="575755"/>
                </a:solidFill>
                <a:latin typeface="Arial Narrow" charset="0"/>
                <a:ea typeface="Arial Narrow" charset="0"/>
                <a:cs typeface="Arial Narrow" charset="0"/>
              </a:rPr>
              <a:t>• Where are they located and areas of responsibility</a:t>
            </a:r>
          </a:p>
          <a:p>
            <a:pPr algn="l">
              <a:lnSpc>
                <a:spcPct val="150000"/>
              </a:lnSpc>
            </a:pPr>
            <a:r>
              <a:rPr lang="en-GB" sz="2000" dirty="0">
                <a:solidFill>
                  <a:srgbClr val="575755"/>
                </a:solidFill>
                <a:latin typeface="Arial Narrow" charset="0"/>
                <a:ea typeface="Arial Narrow" charset="0"/>
                <a:cs typeface="Arial Narrow" charset="0"/>
              </a:rPr>
              <a:t>• Typical Number of calls and numbers of incidents generated</a:t>
            </a:r>
          </a:p>
          <a:p>
            <a:pPr algn="l">
              <a:lnSpc>
                <a:spcPct val="150000"/>
              </a:lnSpc>
            </a:pPr>
            <a:r>
              <a:rPr lang="en-GB" sz="2000" dirty="0">
                <a:solidFill>
                  <a:srgbClr val="575755"/>
                </a:solidFill>
                <a:latin typeface="Arial Narrow" charset="0"/>
                <a:ea typeface="Arial Narrow" charset="0"/>
                <a:cs typeface="Arial Narrow" charset="0"/>
              </a:rPr>
              <a:t>• Typical staffing levels </a:t>
            </a:r>
          </a:p>
          <a:p>
            <a:pPr algn="l">
              <a:lnSpc>
                <a:spcPct val="150000"/>
              </a:lnSpc>
            </a:pPr>
            <a:r>
              <a:rPr lang="en-GB" sz="2000" dirty="0">
                <a:solidFill>
                  <a:srgbClr val="575755"/>
                </a:solidFill>
                <a:latin typeface="Arial Narrow" charset="0"/>
                <a:ea typeface="Arial Narrow" charset="0"/>
                <a:cs typeface="Arial Narrow" charset="0"/>
              </a:rPr>
              <a:t>• Key performance indicators</a:t>
            </a:r>
          </a:p>
          <a:p>
            <a:pPr algn="l">
              <a:lnSpc>
                <a:spcPct val="150000"/>
              </a:lnSpc>
            </a:pPr>
            <a:r>
              <a:rPr lang="en-GB" sz="2000" dirty="0">
                <a:solidFill>
                  <a:srgbClr val="575755"/>
                </a:solidFill>
                <a:latin typeface="Arial Narrow" charset="0"/>
                <a:ea typeface="Arial Narrow" charset="0"/>
                <a:cs typeface="Arial Narrow" charset="0"/>
              </a:rPr>
              <a:t>• Management structure</a:t>
            </a:r>
          </a:p>
        </p:txBody>
      </p:sp>
    </p:spTree>
    <p:extLst>
      <p:ext uri="{BB962C8B-B14F-4D97-AF65-F5344CB8AC3E}">
        <p14:creationId xmlns:p14="http://schemas.microsoft.com/office/powerpoint/2010/main" val="194166769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a:xfrm>
            <a:off x="467544" y="692696"/>
            <a:ext cx="5112568" cy="57606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POLICE CONTROL ROOMS</a:t>
            </a:r>
            <a:endParaRPr lang="en-GB" sz="3000" dirty="0">
              <a:solidFill>
                <a:srgbClr val="575755"/>
              </a:solidFill>
              <a:latin typeface="Arial Narrow" charset="0"/>
              <a:ea typeface="Arial Narrow" charset="0"/>
              <a:cs typeface="Arial Narrow" charset="0"/>
            </a:endParaRPr>
          </a:p>
        </p:txBody>
      </p:sp>
      <p:sp>
        <p:nvSpPr>
          <p:cNvPr id="8"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 Take 999 and 101 calls from the public</a:t>
            </a:r>
          </a:p>
          <a:p>
            <a:pPr algn="l">
              <a:lnSpc>
                <a:spcPct val="150000"/>
              </a:lnSpc>
            </a:pPr>
            <a:r>
              <a:rPr lang="en-GB" sz="2000" dirty="0">
                <a:solidFill>
                  <a:srgbClr val="575755"/>
                </a:solidFill>
                <a:latin typeface="Arial Narrow" charset="0"/>
                <a:ea typeface="Arial Narrow" charset="0"/>
                <a:cs typeface="Arial Narrow" charset="0"/>
              </a:rPr>
              <a:t>• Staff often have different levels of training</a:t>
            </a:r>
          </a:p>
          <a:p>
            <a:pPr algn="l">
              <a:lnSpc>
                <a:spcPct val="150000"/>
              </a:lnSpc>
            </a:pPr>
            <a:r>
              <a:rPr lang="en-GB" sz="2000" dirty="0">
                <a:solidFill>
                  <a:srgbClr val="575755"/>
                </a:solidFill>
                <a:latin typeface="Arial Narrow" charset="0"/>
                <a:ea typeface="Arial Narrow" charset="0"/>
                <a:cs typeface="Arial Narrow" charset="0"/>
              </a:rPr>
              <a:t>	 • people who take calls and create incidents, </a:t>
            </a:r>
          </a:p>
          <a:p>
            <a:pPr algn="l"/>
            <a:r>
              <a:rPr lang="en-GB" sz="2000" dirty="0">
                <a:solidFill>
                  <a:srgbClr val="575755"/>
                </a:solidFill>
                <a:latin typeface="Arial Narrow" charset="0"/>
                <a:ea typeface="Arial Narrow" charset="0"/>
                <a:cs typeface="Arial Narrow" charset="0"/>
              </a:rPr>
              <a:t>	 • people who dispatch and control officers on the radio, </a:t>
            </a:r>
          </a:p>
          <a:p>
            <a:pPr algn="l"/>
            <a:r>
              <a:rPr lang="en-GB" sz="2000" dirty="0">
                <a:solidFill>
                  <a:srgbClr val="575755"/>
                </a:solidFill>
                <a:latin typeface="Arial Narrow" charset="0"/>
                <a:ea typeface="Arial Narrow" charset="0"/>
                <a:cs typeface="Arial Narrow" charset="0"/>
              </a:rPr>
              <a:t>	 • Supervisors,</a:t>
            </a:r>
          </a:p>
          <a:p>
            <a:pPr algn="l">
              <a:lnSpc>
                <a:spcPct val="200000"/>
              </a:lnSpc>
            </a:pPr>
            <a:r>
              <a:rPr lang="en-GB" sz="2000" dirty="0">
                <a:solidFill>
                  <a:srgbClr val="575755"/>
                </a:solidFill>
                <a:latin typeface="Arial Narrow" charset="0"/>
                <a:ea typeface="Arial Narrow" charset="0"/>
                <a:cs typeface="Arial Narrow" charset="0"/>
              </a:rPr>
              <a:t>• Often act as a general switch board</a:t>
            </a:r>
          </a:p>
          <a:p>
            <a:pPr algn="l">
              <a:lnSpc>
                <a:spcPct val="150000"/>
              </a:lnSpc>
            </a:pPr>
            <a:r>
              <a:rPr lang="en-GB" sz="2000" dirty="0">
                <a:solidFill>
                  <a:srgbClr val="575755"/>
                </a:solidFill>
                <a:latin typeface="Arial Narrow" charset="0"/>
                <a:ea typeface="Arial Narrow" charset="0"/>
                <a:cs typeface="Arial Narrow" charset="0"/>
              </a:rPr>
              <a:t>• Will dispatch offices to incidents</a:t>
            </a:r>
          </a:p>
          <a:p>
            <a:pPr algn="l">
              <a:lnSpc>
                <a:spcPct val="150000"/>
              </a:lnSpc>
            </a:pPr>
            <a:r>
              <a:rPr lang="en-GB" sz="2000" dirty="0">
                <a:solidFill>
                  <a:srgbClr val="575755"/>
                </a:solidFill>
                <a:latin typeface="Arial Narrow" charset="0"/>
                <a:ea typeface="Arial Narrow" charset="0"/>
                <a:cs typeface="Arial Narrow" charset="0"/>
              </a:rPr>
              <a:t>• Will support officers at incidents</a:t>
            </a:r>
          </a:p>
          <a:p>
            <a:pPr algn="l">
              <a:lnSpc>
                <a:spcPct val="150000"/>
              </a:lnSpc>
            </a:pPr>
            <a:r>
              <a:rPr lang="en-GB" sz="2000" dirty="0">
                <a:solidFill>
                  <a:srgbClr val="575755"/>
                </a:solidFill>
                <a:latin typeface="Arial Narrow" charset="0"/>
                <a:ea typeface="Arial Narrow" charset="0"/>
                <a:cs typeface="Arial Narrow" charset="0"/>
              </a:rPr>
              <a:t>• May provide command for some incidents</a:t>
            </a:r>
          </a:p>
          <a:p>
            <a:pPr algn="l">
              <a:lnSpc>
                <a:spcPct val="150000"/>
              </a:lnSpc>
            </a:pPr>
            <a:r>
              <a:rPr lang="en-GB" sz="2000" dirty="0">
                <a:solidFill>
                  <a:srgbClr val="575755"/>
                </a:solidFill>
                <a:latin typeface="Arial Narrow" charset="0"/>
                <a:ea typeface="Arial Narrow" charset="0"/>
                <a:cs typeface="Arial Narrow" charset="0"/>
              </a:rPr>
              <a:t>• Will command all spontaneous firearms incidents and police pursuits</a:t>
            </a:r>
          </a:p>
          <a:p>
            <a:pPr algn="l">
              <a:lnSpc>
                <a:spcPct val="150000"/>
              </a:lnSpc>
            </a:pPr>
            <a:endParaRPr lang="en-GB" sz="2000" dirty="0">
              <a:solidFill>
                <a:srgbClr val="575755"/>
              </a:solidFill>
              <a:latin typeface="Arial Narrow" charset="0"/>
              <a:ea typeface="Arial Narrow" charset="0"/>
              <a:cs typeface="Arial Narrow" charset="0"/>
            </a:endParaRPr>
          </a:p>
        </p:txBody>
      </p:sp>
    </p:spTree>
    <p:extLst>
      <p:ext uri="{BB962C8B-B14F-4D97-AF65-F5344CB8AC3E}">
        <p14:creationId xmlns:p14="http://schemas.microsoft.com/office/powerpoint/2010/main" val="194166769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370" r="5443"/>
          <a:stretch/>
        </p:blipFill>
        <p:spPr>
          <a:xfrm>
            <a:off x="0" y="0"/>
            <a:ext cx="9144000" cy="6858000"/>
          </a:xfrm>
          <a:prstGeom prst="rect">
            <a:avLst/>
          </a:prstGeom>
        </p:spPr>
      </p:pic>
    </p:spTree>
    <p:extLst>
      <p:ext uri="{BB962C8B-B14F-4D97-AF65-F5344CB8AC3E}">
        <p14:creationId xmlns:p14="http://schemas.microsoft.com/office/powerpoint/2010/main" val="99304854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a:xfrm>
            <a:off x="467544" y="692696"/>
            <a:ext cx="5112568" cy="57606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POLICE CONTROL ROOMS</a:t>
            </a:r>
            <a:endParaRPr lang="en-GB" sz="3000" dirty="0">
              <a:solidFill>
                <a:srgbClr val="575755"/>
              </a:solidFill>
              <a:latin typeface="Arial Narrow" charset="0"/>
              <a:ea typeface="Arial Narrow" charset="0"/>
              <a:cs typeface="Arial Narrow" charset="0"/>
            </a:endParaRPr>
          </a:p>
        </p:txBody>
      </p:sp>
      <p:sp>
        <p:nvSpPr>
          <p:cNvPr id="8"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Locally services may wish to work with each other to populate this slide</a:t>
            </a:r>
          </a:p>
          <a:p>
            <a:pPr algn="l">
              <a:lnSpc>
                <a:spcPct val="150000"/>
              </a:lnSpc>
            </a:pPr>
            <a:r>
              <a:rPr lang="en-GB" sz="2000" dirty="0">
                <a:solidFill>
                  <a:srgbClr val="575755"/>
                </a:solidFill>
                <a:latin typeface="Arial Narrow" charset="0"/>
                <a:ea typeface="Arial Narrow" charset="0"/>
                <a:cs typeface="Arial Narrow" charset="0"/>
              </a:rPr>
              <a:t>• How many police control rooms are there</a:t>
            </a:r>
          </a:p>
          <a:p>
            <a:pPr algn="l">
              <a:lnSpc>
                <a:spcPct val="150000"/>
              </a:lnSpc>
            </a:pPr>
            <a:r>
              <a:rPr lang="en-GB" sz="2000" dirty="0">
                <a:solidFill>
                  <a:srgbClr val="575755"/>
                </a:solidFill>
                <a:latin typeface="Arial Narrow" charset="0"/>
                <a:ea typeface="Arial Narrow" charset="0"/>
                <a:cs typeface="Arial Narrow" charset="0"/>
              </a:rPr>
              <a:t>• Where are they located and areas of responsibility</a:t>
            </a:r>
          </a:p>
          <a:p>
            <a:pPr algn="l">
              <a:lnSpc>
                <a:spcPct val="150000"/>
              </a:lnSpc>
            </a:pPr>
            <a:r>
              <a:rPr lang="en-GB" sz="2000" dirty="0">
                <a:solidFill>
                  <a:srgbClr val="575755"/>
                </a:solidFill>
                <a:latin typeface="Arial Narrow" charset="0"/>
                <a:ea typeface="Arial Narrow" charset="0"/>
                <a:cs typeface="Arial Narrow" charset="0"/>
              </a:rPr>
              <a:t>• Typical Number of calls and numbers of incidents generated</a:t>
            </a:r>
          </a:p>
          <a:p>
            <a:pPr algn="l">
              <a:lnSpc>
                <a:spcPct val="150000"/>
              </a:lnSpc>
            </a:pPr>
            <a:r>
              <a:rPr lang="en-GB" sz="2000" dirty="0">
                <a:solidFill>
                  <a:srgbClr val="575755"/>
                </a:solidFill>
                <a:latin typeface="Arial Narrow" charset="0"/>
                <a:ea typeface="Arial Narrow" charset="0"/>
                <a:cs typeface="Arial Narrow" charset="0"/>
              </a:rPr>
              <a:t>• Typical staffing levels </a:t>
            </a:r>
          </a:p>
          <a:p>
            <a:pPr algn="l">
              <a:lnSpc>
                <a:spcPct val="150000"/>
              </a:lnSpc>
            </a:pPr>
            <a:r>
              <a:rPr lang="en-GB" sz="2000" dirty="0">
                <a:solidFill>
                  <a:srgbClr val="575755"/>
                </a:solidFill>
                <a:latin typeface="Arial Narrow" charset="0"/>
                <a:ea typeface="Arial Narrow" charset="0"/>
                <a:cs typeface="Arial Narrow" charset="0"/>
              </a:rPr>
              <a:t>• Key performance indicators</a:t>
            </a:r>
          </a:p>
          <a:p>
            <a:pPr algn="l">
              <a:lnSpc>
                <a:spcPct val="150000"/>
              </a:lnSpc>
            </a:pPr>
            <a:r>
              <a:rPr lang="en-GB" sz="2000" dirty="0">
                <a:solidFill>
                  <a:srgbClr val="575755"/>
                </a:solidFill>
                <a:latin typeface="Arial Narrow" charset="0"/>
                <a:ea typeface="Arial Narrow" charset="0"/>
                <a:cs typeface="Arial Narrow" charset="0"/>
              </a:rPr>
              <a:t>• Management structure</a:t>
            </a:r>
          </a:p>
        </p:txBody>
      </p:sp>
    </p:spTree>
    <p:extLst>
      <p:ext uri="{BB962C8B-B14F-4D97-AF65-F5344CB8AC3E}">
        <p14:creationId xmlns:p14="http://schemas.microsoft.com/office/powerpoint/2010/main" val="194166769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a:spLocks noGrp="1" noChangeArrowheads="1"/>
          </p:cNvSpPr>
          <p:nvPr>
            <p:ph type="ctrTitle"/>
          </p:nvPr>
        </p:nvSpPr>
        <p:spPr>
          <a:xfrm>
            <a:off x="467544" y="1196752"/>
            <a:ext cx="5184576" cy="864096"/>
          </a:xfrm>
          <a:extLst>
            <a:ext uri="{909E8E84-426E-40DD-AFC4-6F175D3DCCD1}">
              <a14:hiddenFill xmlns:a14="http://schemas.microsoft.com/office/drawing/2010/main">
                <a:solidFill>
                  <a:srgbClr val="FFFF99"/>
                </a:solidFill>
              </a14:hiddenFill>
            </a:ext>
          </a:extLst>
        </p:spPr>
        <p:txBody>
          <a:bodyPr>
            <a:noAutofit/>
          </a:bodyPr>
          <a:lstStyle/>
          <a:p>
            <a:pPr algn="l"/>
            <a:r>
              <a:rPr lang="en-GB" sz="3600" b="1" dirty="0">
                <a:solidFill>
                  <a:srgbClr val="575755"/>
                </a:solidFill>
                <a:latin typeface="Arial Narrow" charset="0"/>
                <a:ea typeface="Arial Narrow" charset="0"/>
                <a:cs typeface="Arial Narrow" charset="0"/>
              </a:rPr>
              <a:t>CONTROL ROOM STAFF</a:t>
            </a:r>
          </a:p>
        </p:txBody>
      </p:sp>
      <p:sp>
        <p:nvSpPr>
          <p:cNvPr id="8" name="Text Box 4"/>
          <p:cNvSpPr txBox="1">
            <a:spLocks noChangeArrowheads="1"/>
          </p:cNvSpPr>
          <p:nvPr/>
        </p:nvSpPr>
        <p:spPr>
          <a:xfrm>
            <a:off x="467544" y="1844824"/>
            <a:ext cx="4320480" cy="3744416"/>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575755"/>
                </a:solidFill>
                <a:latin typeface="Arial Narrow" charset="0"/>
                <a:ea typeface="Arial Narrow" charset="0"/>
                <a:cs typeface="Arial Narrow" charset="0"/>
              </a:rPr>
              <a:t>JESIP AWARENESS </a:t>
            </a:r>
            <a:endParaRPr lang="en-GB" sz="2000" dirty="0">
              <a:solidFill>
                <a:srgbClr val="575755"/>
              </a:solidFill>
              <a:latin typeface="Arial Narrow" charset="0"/>
              <a:ea typeface="Arial Narrow" charset="0"/>
              <a:cs typeface="Arial Narrow" charset="0"/>
            </a:endParaRPr>
          </a:p>
          <a:p>
            <a:pPr algn="l"/>
            <a:endParaRPr lang="en-GB" sz="2000" dirty="0">
              <a:solidFill>
                <a:srgbClr val="575755"/>
              </a:solidFill>
              <a:latin typeface="Arial Narrow" charset="0"/>
              <a:ea typeface="Arial Narrow" charset="0"/>
              <a:cs typeface="Arial Narrow" charset="0"/>
            </a:endParaRPr>
          </a:p>
        </p:txBody>
      </p:sp>
    </p:spTree>
    <p:custDataLst>
      <p:tags r:id="rId1"/>
    </p:custDataLst>
    <p:extLst>
      <p:ext uri="{BB962C8B-B14F-4D97-AF65-F5344CB8AC3E}">
        <p14:creationId xmlns:p14="http://schemas.microsoft.com/office/powerpoint/2010/main" val="3985430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a:xfrm>
            <a:off x="467544" y="692696"/>
            <a:ext cx="5112568" cy="57606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INSERT TEXT</a:t>
            </a:r>
            <a:endParaRPr lang="en-GB" sz="3000" dirty="0">
              <a:solidFill>
                <a:srgbClr val="575755"/>
              </a:solidFill>
              <a:latin typeface="Arial Narrow" charset="0"/>
              <a:ea typeface="Arial Narrow" charset="0"/>
              <a:cs typeface="Arial Narrow" charset="0"/>
            </a:endParaRPr>
          </a:p>
        </p:txBody>
      </p:sp>
      <p:sp>
        <p:nvSpPr>
          <p:cNvPr id="8"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Insert text</a:t>
            </a:r>
          </a:p>
        </p:txBody>
      </p:sp>
    </p:spTree>
    <p:extLst>
      <p:ext uri="{BB962C8B-B14F-4D97-AF65-F5344CB8AC3E}">
        <p14:creationId xmlns:p14="http://schemas.microsoft.com/office/powerpoint/2010/main" val="194166769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Box 4"/>
          <p:cNvSpPr txBox="1">
            <a:spLocks noChangeArrowheads="1"/>
          </p:cNvSpPr>
          <p:nvPr/>
        </p:nvSpPr>
        <p:spPr>
          <a:xfrm>
            <a:off x="467544" y="692696"/>
            <a:ext cx="7848872" cy="648072"/>
          </a:xfrm>
          <a:prstGeom prst="rect">
            <a:avLst/>
          </a:prstGeom>
          <a:extLst>
            <a:ext uri="{909E8E84-426E-40DD-AFC4-6F175D3DCCD1}">
              <a14:hiddenFill xmlns:a14="http://schemas.microsoft.com/office/drawing/2010/main">
                <a:solidFill>
                  <a:srgbClr val="FFFF99"/>
                </a:solidFill>
              </a14:hiddenFill>
            </a:ext>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COMMUNICATION BETWEEN CONTROL ROOMS</a:t>
            </a:r>
            <a:endParaRPr lang="en-GB" sz="3000" dirty="0">
              <a:solidFill>
                <a:srgbClr val="575755"/>
              </a:solidFill>
              <a:latin typeface="Arial Narrow" charset="0"/>
              <a:ea typeface="Arial Narrow" charset="0"/>
              <a:cs typeface="Arial Narrow" charset="0"/>
            </a:endParaRPr>
          </a:p>
        </p:txBody>
      </p:sp>
      <p:sp>
        <p:nvSpPr>
          <p:cNvPr id="7"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200000"/>
              </a:lnSpc>
            </a:pPr>
            <a:r>
              <a:rPr lang="en-GB" sz="2000" dirty="0">
                <a:solidFill>
                  <a:srgbClr val="575755"/>
                </a:solidFill>
                <a:latin typeface="Arial Narrow" charset="0"/>
                <a:ea typeface="Arial Narrow" charset="0"/>
                <a:cs typeface="Arial Narrow" charset="0"/>
              </a:rPr>
              <a:t>A dialogue between control room supervisors should be establish as soon as possible in some incidents</a:t>
            </a:r>
            <a:r>
              <a:rPr lang="mr-IN" sz="2000" dirty="0">
                <a:solidFill>
                  <a:srgbClr val="575755"/>
                </a:solidFill>
                <a:latin typeface="Arial Narrow" charset="0"/>
                <a:ea typeface="Arial Narrow" charset="0"/>
                <a:cs typeface="Arial Narrow" charset="0"/>
              </a:rPr>
              <a:t>…</a:t>
            </a:r>
            <a:endParaRPr lang="en-GB" sz="2000" dirty="0">
              <a:solidFill>
                <a:srgbClr val="575755"/>
              </a:solidFill>
              <a:latin typeface="Arial Narrow" charset="0"/>
              <a:ea typeface="Arial Narrow" charset="0"/>
              <a:cs typeface="Arial Narrow" charset="0"/>
            </a:endParaRPr>
          </a:p>
          <a:p>
            <a:pPr algn="l">
              <a:lnSpc>
                <a:spcPct val="200000"/>
              </a:lnSpc>
            </a:pPr>
            <a:r>
              <a:rPr lang="en-GB" sz="2000" dirty="0">
                <a:solidFill>
                  <a:srgbClr val="575755"/>
                </a:solidFill>
                <a:latin typeface="Arial Narrow" charset="0"/>
                <a:ea typeface="Arial Narrow" charset="0"/>
                <a:cs typeface="Arial Narrow" charset="0"/>
              </a:rPr>
              <a:t>The best way to do this is to use the Airwave system.</a:t>
            </a:r>
          </a:p>
          <a:p>
            <a:pPr algn="l">
              <a:lnSpc>
                <a:spcPct val="200000"/>
              </a:lnSpc>
            </a:pPr>
            <a:r>
              <a:rPr lang="en-GB" sz="2000" dirty="0">
                <a:solidFill>
                  <a:srgbClr val="575755"/>
                </a:solidFill>
                <a:latin typeface="Arial Narrow" charset="0"/>
                <a:ea typeface="Arial Narrow" charset="0"/>
                <a:cs typeface="Arial Narrow" charset="0"/>
              </a:rPr>
              <a:t>In every area there  will be a hailing talk group that all emergency services can use.</a:t>
            </a:r>
          </a:p>
          <a:p>
            <a:pPr algn="l">
              <a:lnSpc>
                <a:spcPct val="200000"/>
              </a:lnSpc>
            </a:pPr>
            <a:r>
              <a:rPr lang="en-GB" sz="2000" dirty="0">
                <a:solidFill>
                  <a:srgbClr val="575755"/>
                </a:solidFill>
                <a:latin typeface="Arial Narrow" charset="0"/>
                <a:ea typeface="Arial Narrow" charset="0"/>
                <a:cs typeface="Arial Narrow" charset="0"/>
              </a:rPr>
              <a:t>There are a number of  national and local talk groups that can be used by responders  to speak to each other</a:t>
            </a:r>
          </a:p>
        </p:txBody>
      </p:sp>
    </p:spTree>
    <p:extLst>
      <p:ext uri="{BB962C8B-B14F-4D97-AF65-F5344CB8AC3E}">
        <p14:creationId xmlns:p14="http://schemas.microsoft.com/office/powerpoint/2010/main" val="307609084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323" y="1412776"/>
            <a:ext cx="6595354" cy="3709886"/>
          </a:xfrm>
          <a:prstGeom prst="rect">
            <a:avLst/>
          </a:prstGeom>
        </p:spPr>
      </p:pic>
    </p:spTree>
    <p:extLst>
      <p:ext uri="{BB962C8B-B14F-4D97-AF65-F5344CB8AC3E}">
        <p14:creationId xmlns:p14="http://schemas.microsoft.com/office/powerpoint/2010/main" val="36531700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4"/>
          <p:cNvSpPr txBox="1">
            <a:spLocks noChangeArrowheads="1"/>
          </p:cNvSpPr>
          <p:nvPr/>
        </p:nvSpPr>
        <p:spPr>
          <a:xfrm>
            <a:off x="467544" y="692696"/>
            <a:ext cx="5184576" cy="237626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STUDENTS SHOULD NOW COMPLETE THE JESIP ONLINE AWARENESS PRODUCT </a:t>
            </a:r>
            <a:endParaRPr lang="en-GB" sz="3000" dirty="0">
              <a:solidFill>
                <a:srgbClr val="575755"/>
              </a:solidFill>
              <a:latin typeface="Arial Narrow" charset="0"/>
              <a:ea typeface="Arial Narrow" charset="0"/>
              <a:cs typeface="Arial Narrow" charset="0"/>
            </a:endParaRPr>
          </a:p>
        </p:txBody>
      </p:sp>
    </p:spTree>
    <p:extLst>
      <p:ext uri="{BB962C8B-B14F-4D97-AF65-F5344CB8AC3E}">
        <p14:creationId xmlns:p14="http://schemas.microsoft.com/office/powerpoint/2010/main" val="227636592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Box 4"/>
          <p:cNvSpPr txBox="1">
            <a:spLocks noChangeArrowheads="1"/>
          </p:cNvSpPr>
          <p:nvPr/>
        </p:nvSpPr>
        <p:spPr>
          <a:xfrm>
            <a:off x="467544" y="1196752"/>
            <a:ext cx="5184576" cy="792088"/>
          </a:xfrm>
          <a:prstGeom prst="rect">
            <a:avLst/>
          </a:prstGeom>
          <a:extLst>
            <a:ext uri="{909E8E84-426E-40DD-AFC4-6F175D3DCCD1}">
              <a14:hiddenFill xmlns:a14="http://schemas.microsoft.com/office/drawing/2010/main">
                <a:solidFill>
                  <a:srgbClr val="FFFF99"/>
                </a:solidFill>
              </a14:hiddenFill>
            </a:ext>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575755"/>
                </a:solidFill>
                <a:latin typeface="Arial Narrow" charset="0"/>
                <a:ea typeface="Arial Narrow" charset="0"/>
                <a:cs typeface="Arial Narrow" charset="0"/>
              </a:rPr>
              <a:t>EMERGENCY SERVICES CONTROL ROOM </a:t>
            </a:r>
          </a:p>
          <a:p>
            <a:pPr algn="l"/>
            <a:endParaRPr lang="en-GB" sz="3600" b="1" dirty="0">
              <a:solidFill>
                <a:srgbClr val="575755"/>
              </a:solidFill>
              <a:latin typeface="Arial Narrow" charset="0"/>
              <a:ea typeface="Arial Narrow" charset="0"/>
              <a:cs typeface="Arial Narrow" charset="0"/>
            </a:endParaRPr>
          </a:p>
        </p:txBody>
      </p:sp>
      <p:sp>
        <p:nvSpPr>
          <p:cNvPr id="10" name="Text Box 4"/>
          <p:cNvSpPr txBox="1">
            <a:spLocks noChangeArrowheads="1"/>
          </p:cNvSpPr>
          <p:nvPr/>
        </p:nvSpPr>
        <p:spPr>
          <a:xfrm>
            <a:off x="467544" y="2492896"/>
            <a:ext cx="4032448" cy="1872208"/>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575755"/>
                </a:solidFill>
                <a:latin typeface="Arial Narrow" charset="0"/>
                <a:ea typeface="Arial Narrow" charset="0"/>
                <a:cs typeface="Arial Narrow" charset="0"/>
              </a:rPr>
              <a:t>JESIP AWARENESS </a:t>
            </a:r>
          </a:p>
          <a:p>
            <a:pPr algn="l"/>
            <a:r>
              <a:rPr lang="en-GB" sz="2000" dirty="0">
                <a:solidFill>
                  <a:srgbClr val="575755"/>
                </a:solidFill>
                <a:latin typeface="Arial Narrow" charset="0"/>
                <a:ea typeface="Arial Narrow" charset="0"/>
                <a:cs typeface="Arial Narrow" charset="0"/>
              </a:rPr>
              <a:t>THIS IS DESIGNED TO BE USED IN CONJUNCTION WITH THE JESIP ALL STAFF AWARENESS PRODUCT</a:t>
            </a:r>
          </a:p>
        </p:txBody>
      </p:sp>
    </p:spTree>
    <p:extLst>
      <p:ext uri="{BB962C8B-B14F-4D97-AF65-F5344CB8AC3E}">
        <p14:creationId xmlns:p14="http://schemas.microsoft.com/office/powerpoint/2010/main" val="244136170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555" r="5834"/>
          <a:stretch/>
        </p:blipFill>
        <p:spPr>
          <a:xfrm>
            <a:off x="0" y="0"/>
            <a:ext cx="9144000" cy="6858000"/>
          </a:xfrm>
          <a:prstGeom prst="rect">
            <a:avLst/>
          </a:prstGeom>
        </p:spPr>
      </p:pic>
    </p:spTree>
    <p:extLst>
      <p:ext uri="{BB962C8B-B14F-4D97-AF65-F5344CB8AC3E}">
        <p14:creationId xmlns:p14="http://schemas.microsoft.com/office/powerpoint/2010/main" val="143517440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62" r="8981"/>
          <a:stretch/>
        </p:blipFill>
        <p:spPr>
          <a:xfrm>
            <a:off x="1" y="0"/>
            <a:ext cx="9144000" cy="6858000"/>
          </a:xfrm>
          <a:prstGeom prst="rect">
            <a:avLst/>
          </a:prstGeom>
        </p:spPr>
      </p:pic>
    </p:spTree>
    <p:extLst>
      <p:ext uri="{BB962C8B-B14F-4D97-AF65-F5344CB8AC3E}">
        <p14:creationId xmlns:p14="http://schemas.microsoft.com/office/powerpoint/2010/main" val="202819787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44"/>
          <a:stretch/>
        </p:blipFill>
        <p:spPr>
          <a:xfrm>
            <a:off x="0" y="0"/>
            <a:ext cx="9144000" cy="6858000"/>
          </a:xfrm>
          <a:prstGeom prst="rect">
            <a:avLst/>
          </a:prstGeom>
        </p:spPr>
      </p:pic>
    </p:spTree>
    <p:extLst>
      <p:ext uri="{BB962C8B-B14F-4D97-AF65-F5344CB8AC3E}">
        <p14:creationId xmlns:p14="http://schemas.microsoft.com/office/powerpoint/2010/main" val="135430654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4"/>
          <p:cNvSpPr txBox="1">
            <a:spLocks noChangeArrowheads="1"/>
          </p:cNvSpPr>
          <p:nvPr/>
        </p:nvSpPr>
        <p:spPr>
          <a:xfrm>
            <a:off x="467544" y="692696"/>
            <a:ext cx="6912768" cy="1224136"/>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AMBULANCE CONTROL ROOMS</a:t>
            </a:r>
            <a:endParaRPr lang="en-GB" sz="3000" dirty="0">
              <a:solidFill>
                <a:srgbClr val="575755"/>
              </a:solidFill>
              <a:latin typeface="Arial Narrow" charset="0"/>
              <a:ea typeface="Arial Narrow" charset="0"/>
              <a:cs typeface="Arial Narrow" charset="0"/>
            </a:endParaRPr>
          </a:p>
        </p:txBody>
      </p:sp>
      <p:sp>
        <p:nvSpPr>
          <p:cNvPr id="9" name="Text Box 4"/>
          <p:cNvSpPr txBox="1">
            <a:spLocks noChangeArrowheads="1"/>
          </p:cNvSpPr>
          <p:nvPr/>
        </p:nvSpPr>
        <p:spPr>
          <a:xfrm>
            <a:off x="467544" y="1196752"/>
            <a:ext cx="6912768"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 Will cover a large area on a regional basis</a:t>
            </a:r>
          </a:p>
          <a:p>
            <a:pPr algn="l">
              <a:lnSpc>
                <a:spcPct val="150000"/>
              </a:lnSpc>
            </a:pPr>
            <a:r>
              <a:rPr lang="en-GB" sz="2000" dirty="0">
                <a:solidFill>
                  <a:srgbClr val="575755"/>
                </a:solidFill>
                <a:latin typeface="Arial Narrow" charset="0"/>
                <a:ea typeface="Arial Narrow" charset="0"/>
                <a:cs typeface="Arial Narrow" charset="0"/>
              </a:rPr>
              <a:t>• Receive 999 calls</a:t>
            </a:r>
          </a:p>
          <a:p>
            <a:pPr algn="l">
              <a:lnSpc>
                <a:spcPct val="150000"/>
              </a:lnSpc>
            </a:pPr>
            <a:r>
              <a:rPr lang="en-GB" sz="2000" dirty="0">
                <a:solidFill>
                  <a:srgbClr val="575755"/>
                </a:solidFill>
                <a:latin typeface="Arial Narrow" charset="0"/>
                <a:ea typeface="Arial Narrow" charset="0"/>
                <a:cs typeface="Arial Narrow" charset="0"/>
              </a:rPr>
              <a:t>• Often use ICT systems with clinical algorithms to provide advice and</a:t>
            </a:r>
            <a:br>
              <a:rPr lang="en-GB" sz="2000" dirty="0">
                <a:solidFill>
                  <a:srgbClr val="575755"/>
                </a:solidFill>
                <a:latin typeface="Arial Narrow" charset="0"/>
                <a:ea typeface="Arial Narrow" charset="0"/>
                <a:cs typeface="Arial Narrow" charset="0"/>
              </a:rPr>
            </a:br>
            <a:r>
              <a:rPr lang="en-GB" sz="2000" dirty="0">
                <a:solidFill>
                  <a:srgbClr val="575755"/>
                </a:solidFill>
                <a:latin typeface="Arial Narrow" charset="0"/>
                <a:ea typeface="Arial Narrow" charset="0"/>
                <a:cs typeface="Arial Narrow" charset="0"/>
              </a:rPr>
              <a:t>   assist in dispatch decisions</a:t>
            </a:r>
          </a:p>
          <a:p>
            <a:pPr algn="l">
              <a:lnSpc>
                <a:spcPct val="150000"/>
              </a:lnSpc>
            </a:pPr>
            <a:r>
              <a:rPr lang="en-GB" sz="2000" dirty="0">
                <a:solidFill>
                  <a:srgbClr val="575755"/>
                </a:solidFill>
                <a:latin typeface="Arial Narrow" charset="0"/>
                <a:ea typeface="Arial Narrow" charset="0"/>
                <a:cs typeface="Arial Narrow" charset="0"/>
              </a:rPr>
              <a:t>• Have a ‘desk’  system for command and specialist functions</a:t>
            </a:r>
          </a:p>
          <a:p>
            <a:pPr algn="l">
              <a:lnSpc>
                <a:spcPct val="150000"/>
              </a:lnSpc>
            </a:pPr>
            <a:r>
              <a:rPr lang="en-GB" sz="2000" dirty="0">
                <a:solidFill>
                  <a:srgbClr val="575755"/>
                </a:solidFill>
                <a:latin typeface="Arial Narrow" charset="0"/>
                <a:ea typeface="Arial Narrow" charset="0"/>
                <a:cs typeface="Arial Narrow" charset="0"/>
              </a:rPr>
              <a:t>• Normally use mobile data for dispatch</a:t>
            </a:r>
          </a:p>
          <a:p>
            <a:pPr algn="l">
              <a:lnSpc>
                <a:spcPct val="150000"/>
              </a:lnSpc>
            </a:pPr>
            <a:r>
              <a:rPr lang="en-GB" sz="2000" dirty="0">
                <a:solidFill>
                  <a:srgbClr val="575755"/>
                </a:solidFill>
                <a:latin typeface="Arial Narrow" charset="0"/>
                <a:ea typeface="Arial Narrow" charset="0"/>
                <a:cs typeface="Arial Narrow" charset="0"/>
              </a:rPr>
              <a:t>• Mostly use Airwave point to point rather than group calls</a:t>
            </a:r>
          </a:p>
        </p:txBody>
      </p:sp>
    </p:spTree>
    <p:extLst>
      <p:ext uri="{BB962C8B-B14F-4D97-AF65-F5344CB8AC3E}">
        <p14:creationId xmlns:p14="http://schemas.microsoft.com/office/powerpoint/2010/main" val="217100086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51" r="10481"/>
          <a:stretch/>
        </p:blipFill>
        <p:spPr>
          <a:xfrm>
            <a:off x="0" y="0"/>
            <a:ext cx="9144000" cy="6858000"/>
          </a:xfrm>
          <a:prstGeom prst="rect">
            <a:avLst/>
          </a:prstGeom>
        </p:spPr>
      </p:pic>
    </p:spTree>
    <p:extLst>
      <p:ext uri="{BB962C8B-B14F-4D97-AF65-F5344CB8AC3E}">
        <p14:creationId xmlns:p14="http://schemas.microsoft.com/office/powerpoint/2010/main" val="73126839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4"/>
          <p:cNvSpPr txBox="1">
            <a:spLocks noChangeArrowheads="1"/>
          </p:cNvSpPr>
          <p:nvPr/>
        </p:nvSpPr>
        <p:spPr>
          <a:xfrm>
            <a:off x="467544" y="692696"/>
            <a:ext cx="5112568" cy="576064"/>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575755"/>
                </a:solidFill>
                <a:latin typeface="Arial Narrow" charset="0"/>
                <a:ea typeface="Arial Narrow" charset="0"/>
                <a:cs typeface="Arial Narrow" charset="0"/>
              </a:rPr>
              <a:t>AMBULANCE CONTROL ROOMS</a:t>
            </a:r>
            <a:endParaRPr lang="en-GB" sz="3000" dirty="0">
              <a:solidFill>
                <a:srgbClr val="575755"/>
              </a:solidFill>
              <a:latin typeface="Arial Narrow" charset="0"/>
              <a:ea typeface="Arial Narrow" charset="0"/>
              <a:cs typeface="Arial Narrow" charset="0"/>
            </a:endParaRPr>
          </a:p>
        </p:txBody>
      </p:sp>
      <p:sp>
        <p:nvSpPr>
          <p:cNvPr id="8" name="Text Box 4"/>
          <p:cNvSpPr txBox="1">
            <a:spLocks noChangeArrowheads="1"/>
          </p:cNvSpPr>
          <p:nvPr/>
        </p:nvSpPr>
        <p:spPr>
          <a:xfrm>
            <a:off x="467544" y="1196752"/>
            <a:ext cx="8136904" cy="4248472"/>
          </a:xfrm>
          <a:prstGeom prst="rect">
            <a:avLst/>
          </a:prstGeom>
          <a:extLst>
            <a:ext uri="{909E8E84-426E-40DD-AFC4-6F175D3DCCD1}">
              <a14:hiddenFill xmlns:a14="http://schemas.microsoft.com/office/drawing/2010/main">
                <a:solidFill>
                  <a:srgbClr val="FFFF99"/>
                </a:solidFill>
              </a14:hiddenFill>
            </a:ext>
          </a:extLst>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GB" sz="2000" dirty="0">
                <a:solidFill>
                  <a:srgbClr val="575755"/>
                </a:solidFill>
                <a:latin typeface="Arial Narrow" charset="0"/>
                <a:ea typeface="Arial Narrow" charset="0"/>
                <a:cs typeface="Arial Narrow" charset="0"/>
              </a:rPr>
              <a:t>Locally services may wish to work with each other to populate this slide</a:t>
            </a:r>
          </a:p>
          <a:p>
            <a:pPr algn="l">
              <a:lnSpc>
                <a:spcPct val="150000"/>
              </a:lnSpc>
            </a:pPr>
            <a:r>
              <a:rPr lang="en-GB" sz="2000" dirty="0">
                <a:solidFill>
                  <a:srgbClr val="575755"/>
                </a:solidFill>
                <a:latin typeface="Arial Narrow" charset="0"/>
                <a:ea typeface="Arial Narrow" charset="0"/>
                <a:cs typeface="Arial Narrow" charset="0"/>
              </a:rPr>
              <a:t>• How many ambulance control rooms are there</a:t>
            </a:r>
          </a:p>
          <a:p>
            <a:pPr algn="l">
              <a:lnSpc>
                <a:spcPct val="150000"/>
              </a:lnSpc>
            </a:pPr>
            <a:r>
              <a:rPr lang="en-GB" sz="2000" dirty="0">
                <a:solidFill>
                  <a:srgbClr val="575755"/>
                </a:solidFill>
                <a:latin typeface="Arial Narrow" charset="0"/>
                <a:ea typeface="Arial Narrow" charset="0"/>
                <a:cs typeface="Arial Narrow" charset="0"/>
              </a:rPr>
              <a:t>• Where are they located and areas of responsibility</a:t>
            </a:r>
          </a:p>
          <a:p>
            <a:pPr algn="l">
              <a:lnSpc>
                <a:spcPct val="150000"/>
              </a:lnSpc>
            </a:pPr>
            <a:r>
              <a:rPr lang="en-GB" sz="2000" dirty="0">
                <a:solidFill>
                  <a:srgbClr val="575755"/>
                </a:solidFill>
                <a:latin typeface="Arial Narrow" charset="0"/>
                <a:ea typeface="Arial Narrow" charset="0"/>
                <a:cs typeface="Arial Narrow" charset="0"/>
              </a:rPr>
              <a:t>• Typical Number of calls and numbers of incidents generated</a:t>
            </a:r>
          </a:p>
          <a:p>
            <a:pPr algn="l">
              <a:lnSpc>
                <a:spcPct val="150000"/>
              </a:lnSpc>
            </a:pPr>
            <a:r>
              <a:rPr lang="en-GB" sz="2000" dirty="0">
                <a:solidFill>
                  <a:srgbClr val="575755"/>
                </a:solidFill>
                <a:latin typeface="Arial Narrow" charset="0"/>
                <a:ea typeface="Arial Narrow" charset="0"/>
                <a:cs typeface="Arial Narrow" charset="0"/>
              </a:rPr>
              <a:t>• Typical staffing levels </a:t>
            </a:r>
          </a:p>
          <a:p>
            <a:pPr algn="l">
              <a:lnSpc>
                <a:spcPct val="150000"/>
              </a:lnSpc>
            </a:pPr>
            <a:r>
              <a:rPr lang="en-GB" sz="2000" dirty="0">
                <a:solidFill>
                  <a:srgbClr val="575755"/>
                </a:solidFill>
                <a:latin typeface="Arial Narrow" charset="0"/>
                <a:ea typeface="Arial Narrow" charset="0"/>
                <a:cs typeface="Arial Narrow" charset="0"/>
              </a:rPr>
              <a:t>• Key performance indicators</a:t>
            </a:r>
          </a:p>
          <a:p>
            <a:pPr algn="l">
              <a:lnSpc>
                <a:spcPct val="150000"/>
              </a:lnSpc>
            </a:pPr>
            <a:r>
              <a:rPr lang="en-GB" sz="2000" dirty="0">
                <a:solidFill>
                  <a:srgbClr val="575755"/>
                </a:solidFill>
                <a:latin typeface="Arial Narrow" charset="0"/>
                <a:ea typeface="Arial Narrow" charset="0"/>
                <a:cs typeface="Arial Narrow" charset="0"/>
              </a:rPr>
              <a:t>• Command structure</a:t>
            </a:r>
          </a:p>
        </p:txBody>
      </p:sp>
    </p:spTree>
    <p:extLst>
      <p:ext uri="{BB962C8B-B14F-4D97-AF65-F5344CB8AC3E}">
        <p14:creationId xmlns:p14="http://schemas.microsoft.com/office/powerpoint/2010/main" val="1941667690"/>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1225</Words>
  <Application>Microsoft Office PowerPoint</Application>
  <PresentationFormat>On-screen Show (4:3)</PresentationFormat>
  <Paragraphs>129</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Narrow</vt:lpstr>
      <vt:lpstr>Calibri</vt:lpstr>
      <vt:lpstr>JESIP Transition Slide Theme</vt:lpstr>
      <vt:lpstr>CONTROL ROOM STAFF</vt:lpstr>
      <vt:lpstr>CONTROL ROOM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Julian 1313</dc:creator>
  <cp:lastModifiedBy>Finola Carey</cp:lastModifiedBy>
  <cp:revision>238</cp:revision>
  <cp:lastPrinted>2017-12-08T14:02:33Z</cp:lastPrinted>
  <dcterms:created xsi:type="dcterms:W3CDTF">2016-11-22T15:32:14Z</dcterms:created>
  <dcterms:modified xsi:type="dcterms:W3CDTF">2017-12-20T15:27:05Z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 Serco document (No visible marking)</vt:lpwstr>
  </property>
  <property fmtid="{D5CDD505-2E9C-101B-9397-08002B2CF9AE}" pid="3" name="aliashPowerpointFooter">
    <vt:lpwstr/>
  </property>
  <property fmtid="{D5CDD505-2E9C-101B-9397-08002B2CF9AE}" pid="4" name="ArticulateGUID">
    <vt:lpwstr>EE7E5B83-609F-45DE-984A-27528B7EC225</vt:lpwstr>
  </property>
  <property fmtid="{D5CDD505-2E9C-101B-9397-08002B2CF9AE}" pid="5" name="ArticulatePath">
    <vt:lpwstr>1. Getting Together</vt:lpwstr>
  </property>
</Properties>
</file>