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1"/>
  </p:notesMasterIdLst>
  <p:handoutMasterIdLst>
    <p:handoutMasterId r:id="rId162"/>
  </p:handoutMasterIdLst>
  <p:sldIdLst>
    <p:sldId id="261" r:id="rId2"/>
    <p:sldId id="328" r:id="rId3"/>
    <p:sldId id="296" r:id="rId4"/>
    <p:sldId id="300" r:id="rId5"/>
    <p:sldId id="302" r:id="rId6"/>
    <p:sldId id="471" r:id="rId7"/>
    <p:sldId id="329" r:id="rId8"/>
    <p:sldId id="303" r:id="rId9"/>
    <p:sldId id="330" r:id="rId10"/>
    <p:sldId id="304" r:id="rId11"/>
    <p:sldId id="331" r:id="rId12"/>
    <p:sldId id="332" r:id="rId13"/>
    <p:sldId id="333" r:id="rId14"/>
    <p:sldId id="334" r:id="rId15"/>
    <p:sldId id="340" r:id="rId16"/>
    <p:sldId id="324" r:id="rId17"/>
    <p:sldId id="325" r:id="rId18"/>
    <p:sldId id="326" r:id="rId19"/>
    <p:sldId id="305" r:id="rId20"/>
    <p:sldId id="316" r:id="rId21"/>
    <p:sldId id="335" r:id="rId22"/>
    <p:sldId id="336" r:id="rId23"/>
    <p:sldId id="306" r:id="rId24"/>
    <p:sldId id="311" r:id="rId25"/>
    <p:sldId id="337" r:id="rId26"/>
    <p:sldId id="338" r:id="rId27"/>
    <p:sldId id="339"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60" r:id="rId48"/>
    <p:sldId id="379" r:id="rId49"/>
    <p:sldId id="361" r:id="rId50"/>
    <p:sldId id="362" r:id="rId51"/>
    <p:sldId id="363" r:id="rId52"/>
    <p:sldId id="387" r:id="rId53"/>
    <p:sldId id="364" r:id="rId54"/>
    <p:sldId id="365" r:id="rId55"/>
    <p:sldId id="366" r:id="rId56"/>
    <p:sldId id="367" r:id="rId57"/>
    <p:sldId id="368" r:id="rId58"/>
    <p:sldId id="369" r:id="rId59"/>
    <p:sldId id="370" r:id="rId60"/>
    <p:sldId id="371" r:id="rId61"/>
    <p:sldId id="372" r:id="rId62"/>
    <p:sldId id="373" r:id="rId63"/>
    <p:sldId id="374" r:id="rId64"/>
    <p:sldId id="375" r:id="rId65"/>
    <p:sldId id="376" r:id="rId66"/>
    <p:sldId id="377" r:id="rId67"/>
    <p:sldId id="378" r:id="rId68"/>
    <p:sldId id="380" r:id="rId69"/>
    <p:sldId id="382" r:id="rId70"/>
    <p:sldId id="472" r:id="rId71"/>
    <p:sldId id="473" r:id="rId72"/>
    <p:sldId id="474" r:id="rId73"/>
    <p:sldId id="383" r:id="rId74"/>
    <p:sldId id="384" r:id="rId75"/>
    <p:sldId id="385" r:id="rId76"/>
    <p:sldId id="386" r:id="rId77"/>
    <p:sldId id="388" r:id="rId78"/>
    <p:sldId id="389" r:id="rId79"/>
    <p:sldId id="390" r:id="rId80"/>
    <p:sldId id="391" r:id="rId81"/>
    <p:sldId id="392" r:id="rId82"/>
    <p:sldId id="475" r:id="rId83"/>
    <p:sldId id="394" r:id="rId84"/>
    <p:sldId id="395" r:id="rId85"/>
    <p:sldId id="396" r:id="rId86"/>
    <p:sldId id="397" r:id="rId87"/>
    <p:sldId id="398" r:id="rId88"/>
    <p:sldId id="399" r:id="rId89"/>
    <p:sldId id="400" r:id="rId90"/>
    <p:sldId id="401" r:id="rId91"/>
    <p:sldId id="402" r:id="rId92"/>
    <p:sldId id="403" r:id="rId93"/>
    <p:sldId id="404" r:id="rId94"/>
    <p:sldId id="405" r:id="rId95"/>
    <p:sldId id="406" r:id="rId96"/>
    <p:sldId id="407" r:id="rId97"/>
    <p:sldId id="408" r:id="rId98"/>
    <p:sldId id="409" r:id="rId99"/>
    <p:sldId id="410" r:id="rId100"/>
    <p:sldId id="411" r:id="rId101"/>
    <p:sldId id="412" r:id="rId102"/>
    <p:sldId id="413" r:id="rId103"/>
    <p:sldId id="414" r:id="rId104"/>
    <p:sldId id="415" r:id="rId105"/>
    <p:sldId id="416" r:id="rId106"/>
    <p:sldId id="417" r:id="rId107"/>
    <p:sldId id="418" r:id="rId108"/>
    <p:sldId id="419" r:id="rId109"/>
    <p:sldId id="420" r:id="rId110"/>
    <p:sldId id="421" r:id="rId111"/>
    <p:sldId id="422" r:id="rId112"/>
    <p:sldId id="423" r:id="rId113"/>
    <p:sldId id="424" r:id="rId114"/>
    <p:sldId id="425" r:id="rId115"/>
    <p:sldId id="426" r:id="rId116"/>
    <p:sldId id="427" r:id="rId117"/>
    <p:sldId id="428" r:id="rId118"/>
    <p:sldId id="429" r:id="rId119"/>
    <p:sldId id="430" r:id="rId120"/>
    <p:sldId id="431" r:id="rId121"/>
    <p:sldId id="432" r:id="rId122"/>
    <p:sldId id="433" r:id="rId123"/>
    <p:sldId id="434" r:id="rId124"/>
    <p:sldId id="435" r:id="rId125"/>
    <p:sldId id="436" r:id="rId126"/>
    <p:sldId id="445" r:id="rId127"/>
    <p:sldId id="437" r:id="rId128"/>
    <p:sldId id="438" r:id="rId129"/>
    <p:sldId id="439" r:id="rId130"/>
    <p:sldId id="440" r:id="rId131"/>
    <p:sldId id="441" r:id="rId132"/>
    <p:sldId id="442" r:id="rId133"/>
    <p:sldId id="443" r:id="rId134"/>
    <p:sldId id="444" r:id="rId135"/>
    <p:sldId id="446" r:id="rId136"/>
    <p:sldId id="447" r:id="rId137"/>
    <p:sldId id="448" r:id="rId138"/>
    <p:sldId id="449" r:id="rId139"/>
    <p:sldId id="450" r:id="rId140"/>
    <p:sldId id="451" r:id="rId141"/>
    <p:sldId id="452" r:id="rId142"/>
    <p:sldId id="453" r:id="rId143"/>
    <p:sldId id="454" r:id="rId144"/>
    <p:sldId id="455" r:id="rId145"/>
    <p:sldId id="456" r:id="rId146"/>
    <p:sldId id="457" r:id="rId147"/>
    <p:sldId id="458" r:id="rId148"/>
    <p:sldId id="459" r:id="rId149"/>
    <p:sldId id="460" r:id="rId150"/>
    <p:sldId id="461" r:id="rId151"/>
    <p:sldId id="462" r:id="rId152"/>
    <p:sldId id="463" r:id="rId153"/>
    <p:sldId id="464" r:id="rId154"/>
    <p:sldId id="465" r:id="rId155"/>
    <p:sldId id="466" r:id="rId156"/>
    <p:sldId id="467" r:id="rId157"/>
    <p:sldId id="468" r:id="rId158"/>
    <p:sldId id="469" r:id="rId159"/>
    <p:sldId id="470" r:id="rId160"/>
  </p:sldIdLst>
  <p:sldSz cx="9144000" cy="6858000" type="screen4x3"/>
  <p:notesSz cx="7099300" cy="10234613"/>
  <p:custDataLst>
    <p:tags r:id="rId1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9A28"/>
    <a:srgbClr val="BD0017"/>
    <a:srgbClr val="125BA9"/>
    <a:srgbClr val="359928"/>
    <a:srgbClr val="CF7527"/>
    <a:srgbClr val="3659A5"/>
    <a:srgbClr val="9B001A"/>
    <a:srgbClr val="579C34"/>
    <a:srgbClr val="6F3583"/>
    <a:srgbClr val="3AA9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67" autoAdjust="0"/>
    <p:restoredTop sz="94280" autoAdjust="0"/>
  </p:normalViewPr>
  <p:slideViewPr>
    <p:cSldViewPr>
      <p:cViewPr varScale="1">
        <p:scale>
          <a:sx n="104" d="100"/>
          <a:sy n="104" d="100"/>
        </p:scale>
        <p:origin x="756"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262"/>
    </p:cViewPr>
  </p:sorterViewPr>
  <p:notesViewPr>
    <p:cSldViewPr>
      <p:cViewPr varScale="1">
        <p:scale>
          <a:sx n="63" d="100"/>
          <a:sy n="63" d="100"/>
        </p:scale>
        <p:origin x="-2838" y="-12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gs" Target="tags/tag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5.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BC36F5F4-D95A-402A-A894-9A39FAE3C4CD}" type="slidenum">
              <a:rPr lang="en-GB" smtClean="0"/>
              <a:t>‹#›</a:t>
            </a:fld>
            <a:endParaRPr lang="en-GB" dirty="0"/>
          </a:p>
        </p:txBody>
      </p:sp>
    </p:spTree>
    <p:custDataLst>
      <p:tags r:id="rId2"/>
    </p:custDataLst>
    <p:extLst>
      <p:ext uri="{BB962C8B-B14F-4D97-AF65-F5344CB8AC3E}">
        <p14:creationId xmlns:p14="http://schemas.microsoft.com/office/powerpoint/2010/main" val="42196927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en-GB" dirty="0"/>
          </a:p>
        </p:txBody>
      </p:sp>
      <p:sp>
        <p:nvSpPr>
          <p:cNvPr id="3" name="Date Placeholder 2"/>
          <p:cNvSpPr>
            <a:spLocks noGrp="1"/>
          </p:cNvSpPr>
          <p:nvPr>
            <p:ph type="dt" idx="1"/>
          </p:nvPr>
        </p:nvSpPr>
        <p:spPr>
          <a:xfrm>
            <a:off x="4021295" y="0"/>
            <a:ext cx="3076363" cy="511731"/>
          </a:xfrm>
          <a:prstGeom prst="rect">
            <a:avLst/>
          </a:prstGeom>
        </p:spPr>
        <p:txBody>
          <a:bodyPr vert="horz" lIns="94768" tIns="47384" rIns="94768" bIns="47384" rtlCol="0"/>
          <a:lstStyle>
            <a:lvl1pPr algn="r">
              <a:defRPr sz="1200"/>
            </a:lvl1pPr>
          </a:lstStyle>
          <a:p>
            <a:fld id="{CBA91BC5-8211-48B9-B176-E14339F020DE}" type="datetimeFigureOut">
              <a:rPr lang="en-GB" smtClean="0"/>
              <a:t>06/06/2018</a:t>
            </a:fld>
            <a:endParaRPr lang="en-GB" dirty="0"/>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endParaRPr lang="en-GB" dirty="0"/>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6751636"/>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pPr eaLnBrk="1" hangingPunct="1"/>
            <a:endParaRPr lang="en-US" dirty="0"/>
          </a:p>
        </p:txBody>
      </p:sp>
      <p:sp>
        <p:nvSpPr>
          <p:cNvPr id="3" name="Date Placeholder 2"/>
          <p:cNvSpPr>
            <a:spLocks noGrp="1"/>
          </p:cNvSpPr>
          <p:nvPr>
            <p:ph type="dt" idx="10"/>
          </p:nvPr>
        </p:nvSpPr>
        <p:spPr/>
        <p:txBody>
          <a:bodyPr/>
          <a:lstStyle/>
          <a:p>
            <a:fld id="{D5CE5579-29F9-4212-87DA-B5A632FCC78D}" type="datetime1">
              <a:rPr lang="en-GB" smtClean="0"/>
              <a:t>06/06/2018</a:t>
            </a:fld>
            <a:endParaRPr lang="en-GB" dirty="0"/>
          </a:p>
        </p:txBody>
      </p:sp>
    </p:spTree>
    <p:extLst>
      <p:ext uri="{BB962C8B-B14F-4D97-AF65-F5344CB8AC3E}">
        <p14:creationId xmlns:p14="http://schemas.microsoft.com/office/powerpoint/2010/main" val="107691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a:t>
            </a:r>
            <a:r>
              <a:rPr lang="en-GB" baseline="0" dirty="0"/>
              <a:t> of the regional Coast Guard control rooms covers a geographic area. When a large incident occurs the operations centre  covering that area will focus on that incident and another operations centre will take on business as usual for the area.</a:t>
            </a:r>
          </a:p>
          <a:p>
            <a:endParaRPr lang="en-GB" baseline="0" dirty="0"/>
          </a:p>
          <a:p>
            <a:r>
              <a:rPr lang="en-GB" baseline="0" dirty="0"/>
              <a:t>The Coast Guard is different to the other emergency services as the Operations Centres will  often task non- Coast Guard assets to respond. This could include Royal National life Boat Institution assets, merchant shipping, private yachts or military vessels and aircraft,</a:t>
            </a:r>
          </a:p>
        </p:txBody>
      </p:sp>
      <p:sp>
        <p:nvSpPr>
          <p:cNvPr id="4" name="Date Placeholder 3"/>
          <p:cNvSpPr>
            <a:spLocks noGrp="1"/>
          </p:cNvSpPr>
          <p:nvPr>
            <p:ph type="dt" idx="10"/>
          </p:nvPr>
        </p:nvSpPr>
        <p:spPr/>
        <p:txBody>
          <a:bodyPr/>
          <a:lstStyle/>
          <a:p>
            <a:fld id="{490FFB5C-2B93-4E6D-995A-D306FB4F2093}" type="datetime1">
              <a:rPr lang="en-GB" smtClean="0"/>
              <a:t>06/06/2018</a:t>
            </a:fld>
            <a:endParaRPr lang="en-GB" dirty="0"/>
          </a:p>
        </p:txBody>
      </p:sp>
    </p:spTree>
    <p:extLst>
      <p:ext uri="{BB962C8B-B14F-4D97-AF65-F5344CB8AC3E}">
        <p14:creationId xmlns:p14="http://schemas.microsoft.com/office/powerpoint/2010/main" val="9094524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06/06/2018</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490FFB5C-2B93-4E6D-995A-D306FB4F2093}" type="datetime1">
              <a:rPr lang="en-GB" smtClean="0"/>
              <a:t>06/06/2018</a:t>
            </a:fld>
            <a:endParaRPr lang="en-GB" dirty="0"/>
          </a:p>
        </p:txBody>
      </p:sp>
    </p:spTree>
    <p:extLst>
      <p:ext uri="{BB962C8B-B14F-4D97-AF65-F5344CB8AC3E}">
        <p14:creationId xmlns:p14="http://schemas.microsoft.com/office/powerpoint/2010/main" val="90945249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06/06/2018</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06/06/2018</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Typically a fire control room will</a:t>
            </a:r>
            <a:r>
              <a:rPr lang="en-GB" baseline="0" dirty="0"/>
              <a:t> be significantly smaller that the police and ambulance control rooms for a similar area. This is primarily due to the lower call volumes taken by fire and rescue services than their counterparts.</a:t>
            </a:r>
          </a:p>
          <a:p>
            <a:endParaRPr lang="en-GB" baseline="0" dirty="0"/>
          </a:p>
          <a:p>
            <a:r>
              <a:rPr lang="en-GB" baseline="0" dirty="0"/>
              <a:t>In most fire control rooms all staff are trained to perform all roles. Unlike ambulance and police control rooms normally there are not different roles for call takers and radio dispatchers.</a:t>
            </a:r>
          </a:p>
          <a:p>
            <a:endParaRPr lang="en-GB" baseline="0" dirty="0"/>
          </a:p>
          <a:p>
            <a:r>
              <a:rPr lang="en-GB" baseline="0" dirty="0"/>
              <a:t>Most fire control rooms do not have a command function. There role is to allocate and dispatch resources with command always being delivered at the incident ground.</a:t>
            </a:r>
            <a:endParaRPr lang="en-GB" dirty="0"/>
          </a:p>
          <a:p>
            <a:endParaRPr lang="en-GB" baseline="0" dirty="0"/>
          </a:p>
          <a:p>
            <a:endParaRPr lang="en-GB" dirty="0"/>
          </a:p>
        </p:txBody>
      </p:sp>
      <p:sp>
        <p:nvSpPr>
          <p:cNvPr id="4" name="Date Placeholder 3"/>
          <p:cNvSpPr>
            <a:spLocks noGrp="1"/>
          </p:cNvSpPr>
          <p:nvPr>
            <p:ph type="dt" idx="10"/>
          </p:nvPr>
        </p:nvSpPr>
        <p:spPr/>
        <p:txBody>
          <a:bodyPr/>
          <a:lstStyle/>
          <a:p>
            <a:fld id="{8C673A46-1180-46D3-8EF8-76B80CBAE9FD}" type="datetime1">
              <a:rPr lang="en-GB" smtClean="0"/>
              <a:t>06/06/2018</a:t>
            </a:fld>
            <a:endParaRPr lang="en-GB" dirty="0"/>
          </a:p>
        </p:txBody>
      </p:sp>
    </p:spTree>
    <p:extLst>
      <p:ext uri="{BB962C8B-B14F-4D97-AF65-F5344CB8AC3E}">
        <p14:creationId xmlns:p14="http://schemas.microsoft.com/office/powerpoint/2010/main" val="3415410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Typically a fire control room will</a:t>
            </a:r>
            <a:r>
              <a:rPr lang="en-GB" baseline="0" dirty="0"/>
              <a:t> be significantly smaller that the police and ambulance control rooms for a similar area. This is primarily due to the lower call volumes taken by fire and rescue services than their counterparts.</a:t>
            </a:r>
          </a:p>
          <a:p>
            <a:endParaRPr lang="en-GB" baseline="0" dirty="0"/>
          </a:p>
          <a:p>
            <a:r>
              <a:rPr lang="en-GB" baseline="0" dirty="0"/>
              <a:t>In most fire control rooms all staff are trained to perform all roles. Unlike ambulance and police control rooms normally there are not different roles for call takers and radio dispatchers.</a:t>
            </a:r>
          </a:p>
          <a:p>
            <a:endParaRPr lang="en-GB" baseline="0" dirty="0"/>
          </a:p>
          <a:p>
            <a:r>
              <a:rPr lang="en-GB" baseline="0" dirty="0"/>
              <a:t>Most fire control rooms do not have a command function. There role is to allocate and dispatch resources with command always being delivered at the incident ground.</a:t>
            </a:r>
            <a:endParaRPr lang="en-GB" dirty="0"/>
          </a:p>
          <a:p>
            <a:endParaRPr lang="en-GB" baseline="0" dirty="0"/>
          </a:p>
          <a:p>
            <a:endParaRPr lang="en-GB" dirty="0"/>
          </a:p>
        </p:txBody>
      </p:sp>
      <p:sp>
        <p:nvSpPr>
          <p:cNvPr id="4" name="Date Placeholder 3"/>
          <p:cNvSpPr>
            <a:spLocks noGrp="1"/>
          </p:cNvSpPr>
          <p:nvPr>
            <p:ph type="dt" idx="10"/>
          </p:nvPr>
        </p:nvSpPr>
        <p:spPr/>
        <p:txBody>
          <a:bodyPr/>
          <a:lstStyle/>
          <a:p>
            <a:fld id="{8C673A46-1180-46D3-8EF8-76B80CBAE9FD}" type="datetime1">
              <a:rPr lang="en-GB" smtClean="0"/>
              <a:t>06/06/2018</a:t>
            </a:fld>
            <a:endParaRPr lang="en-GB" dirty="0"/>
          </a:p>
        </p:txBody>
      </p:sp>
    </p:spTree>
    <p:extLst>
      <p:ext uri="{BB962C8B-B14F-4D97-AF65-F5344CB8AC3E}">
        <p14:creationId xmlns:p14="http://schemas.microsoft.com/office/powerpoint/2010/main" val="3415410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Locally</a:t>
            </a:r>
            <a:r>
              <a:rPr lang="en-GB" baseline="0" dirty="0"/>
              <a:t> services may wish to provide their students with information on responder agency control rooms in their area. This information should be obtained through your LRF, local JESIP training group or similar structure.</a:t>
            </a:r>
            <a:endParaRPr lang="en-GB" dirty="0"/>
          </a:p>
          <a:p>
            <a:endParaRPr lang="en-GB" dirty="0"/>
          </a:p>
        </p:txBody>
      </p:sp>
      <p:sp>
        <p:nvSpPr>
          <p:cNvPr id="4" name="Date Placeholder 3"/>
          <p:cNvSpPr>
            <a:spLocks noGrp="1"/>
          </p:cNvSpPr>
          <p:nvPr>
            <p:ph type="dt" idx="10"/>
          </p:nvPr>
        </p:nvSpPr>
        <p:spPr/>
        <p:txBody>
          <a:bodyPr/>
          <a:lstStyle/>
          <a:p>
            <a:fld id="{5E7C78D5-EE43-45C8-BC2D-0A9096670C64}" type="datetime1">
              <a:rPr lang="en-GB" smtClean="0"/>
              <a:t>06/06/2018</a:t>
            </a:fld>
            <a:endParaRPr lang="en-GB" dirty="0"/>
          </a:p>
        </p:txBody>
      </p:sp>
    </p:spTree>
    <p:extLst>
      <p:ext uri="{BB962C8B-B14F-4D97-AF65-F5344CB8AC3E}">
        <p14:creationId xmlns:p14="http://schemas.microsoft.com/office/powerpoint/2010/main" val="876570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Staff</a:t>
            </a:r>
            <a:r>
              <a:rPr lang="en-GB" baseline="0" dirty="0"/>
              <a:t> in police control rooms will be trained to different levels. Some may only answer non- emergency calls, some may take emergency calls and some will be trained to work as radio dispatchers.</a:t>
            </a:r>
          </a:p>
          <a:p>
            <a:endParaRPr lang="en-GB" baseline="0" dirty="0"/>
          </a:p>
          <a:p>
            <a:r>
              <a:rPr lang="en-GB" baseline="0" dirty="0"/>
              <a:t>In some forces the call handling centre will be remote from the radio dispatch control room and in some forces they may be co-located. Some police force control rooms also perform a crime recording and telephone investigation function </a:t>
            </a:r>
          </a:p>
          <a:p>
            <a:endParaRPr lang="en-GB" baseline="0" dirty="0"/>
          </a:p>
          <a:p>
            <a:r>
              <a:rPr lang="en-GB" baseline="0" dirty="0"/>
              <a:t>There is a significant command capability in a police control. Dispatchers will command smaller incidents whilst vehicle pursuits will be commanded by control room supervisors. The majority of police firearms deployments will be commanded from police control rooms.</a:t>
            </a:r>
          </a:p>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Staff</a:t>
            </a:r>
            <a:r>
              <a:rPr lang="en-GB" baseline="0" dirty="0"/>
              <a:t> in police control rooms will be trained to different levels. Some may only answer non- emergency calls, some may take emergency calls and some will be trained to work as radio dispatchers.</a:t>
            </a:r>
          </a:p>
          <a:p>
            <a:endParaRPr lang="en-GB" baseline="0" dirty="0"/>
          </a:p>
          <a:p>
            <a:r>
              <a:rPr lang="en-GB" baseline="0" dirty="0"/>
              <a:t>In some forces the call handling centre will be remote from the radio dispatch control room and in some forces they may be co-located. Some police force control rooms also perform a crime recording and telephone investigation function </a:t>
            </a:r>
          </a:p>
          <a:p>
            <a:endParaRPr lang="en-GB" baseline="0" dirty="0"/>
          </a:p>
          <a:p>
            <a:r>
              <a:rPr lang="en-GB" baseline="0" dirty="0"/>
              <a:t>There is a significant command capability in a police control. Dispatchers will command smaller incidents whilst vehicle pursuits will be commanded by control room supervisors. The majority of police firearms deployments will be commanded from police control rooms.</a:t>
            </a:r>
          </a:p>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44083">
              <a:defRPr/>
            </a:pPr>
            <a:r>
              <a:rPr lang="en-GB" dirty="0"/>
              <a:t>Locally</a:t>
            </a:r>
            <a:r>
              <a:rPr lang="en-GB" baseline="0" dirty="0"/>
              <a:t> services may wish to provide their students with information on responder agency control rooms in their area. This information should be obtained through your LRF, local JESIP training group or similar structure.</a:t>
            </a:r>
            <a:endParaRPr lang="en-GB" dirty="0"/>
          </a:p>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06/06/2018</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42F433C7-92AD-45A8-A808-2DADAB45650D}" type="datetime1">
              <a:rPr lang="en-GB" smtClean="0"/>
              <a:t>06/06/2018</a:t>
            </a:fld>
            <a:endParaRPr lang="en-GB" dirty="0"/>
          </a:p>
        </p:txBody>
      </p:sp>
    </p:spTree>
    <p:extLst>
      <p:ext uri="{BB962C8B-B14F-4D97-AF65-F5344CB8AC3E}">
        <p14:creationId xmlns:p14="http://schemas.microsoft.com/office/powerpoint/2010/main" val="1411667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pPr eaLnBrk="1" hangingPunct="1"/>
            <a:endParaRPr lang="en-US" dirty="0"/>
          </a:p>
        </p:txBody>
      </p:sp>
      <p:sp>
        <p:nvSpPr>
          <p:cNvPr id="3" name="Date Placeholder 2"/>
          <p:cNvSpPr>
            <a:spLocks noGrp="1"/>
          </p:cNvSpPr>
          <p:nvPr>
            <p:ph type="dt" idx="10"/>
          </p:nvPr>
        </p:nvSpPr>
        <p:spPr/>
        <p:txBody>
          <a:bodyPr/>
          <a:lstStyle/>
          <a:p>
            <a:fld id="{D5CE5579-29F9-4212-87DA-B5A632FCC78D}" type="datetime1">
              <a:rPr lang="en-GB" smtClean="0"/>
              <a:t>06/06/2018</a:t>
            </a:fld>
            <a:endParaRPr lang="en-GB" dirty="0"/>
          </a:p>
        </p:txBody>
      </p:sp>
    </p:spTree>
    <p:extLst>
      <p:ext uri="{BB962C8B-B14F-4D97-AF65-F5344CB8AC3E}">
        <p14:creationId xmlns:p14="http://schemas.microsoft.com/office/powerpoint/2010/main" val="1076919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BD7C434-9691-4758-A6D2-1B4CA0EE501D}" type="datetime1">
              <a:rPr lang="en-GB" smtClean="0"/>
              <a:t>06/06/2018</a:t>
            </a:fld>
            <a:endParaRPr lang="en-GB" dirty="0"/>
          </a:p>
        </p:txBody>
      </p:sp>
    </p:spTree>
    <p:extLst>
      <p:ext uri="{BB962C8B-B14F-4D97-AF65-F5344CB8AC3E}">
        <p14:creationId xmlns:p14="http://schemas.microsoft.com/office/powerpoint/2010/main" val="3557113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06/06/2018</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pPr eaLnBrk="1" hangingPunct="1"/>
            <a:r>
              <a:rPr lang="en-US" dirty="0"/>
              <a:t>Lesson Management;</a:t>
            </a:r>
          </a:p>
          <a:p>
            <a:pPr eaLnBrk="1" hangingPunct="1"/>
            <a:endParaRPr lang="en-US" dirty="0"/>
          </a:p>
          <a:p>
            <a:pPr eaLnBrk="1" hangingPunct="1"/>
            <a:r>
              <a:rPr lang="en-US" dirty="0"/>
              <a:t>This awareness package is designed for staff who work in the control rooms of responder organisations.</a:t>
            </a:r>
            <a:r>
              <a:rPr lang="en-US" baseline="0" dirty="0"/>
              <a:t> Organisations can deliver this to their own staff on a single service basis. The selection of presenters is a decision for individual organisations. They may be trainers, supervisors or others with the skills to deliver this presentation and facilitate discusion.</a:t>
            </a:r>
            <a:endParaRPr lang="en-US" dirty="0"/>
          </a:p>
          <a:p>
            <a:pPr eaLnBrk="1" hangingPunct="1"/>
            <a:endParaRPr lang="en-US" dirty="0"/>
          </a:p>
          <a:p>
            <a:pPr eaLnBrk="1" hangingPunct="1"/>
            <a:r>
              <a:rPr lang="en-US" dirty="0"/>
              <a:t>This is the first of five JESIP Awareness modules. Presenters should deliver the material in an appropriate learning style and allow time for group discussion.  </a:t>
            </a:r>
          </a:p>
        </p:txBody>
      </p:sp>
      <p:sp>
        <p:nvSpPr>
          <p:cNvPr id="3" name="Date Placeholder 2"/>
          <p:cNvSpPr>
            <a:spLocks noGrp="1"/>
          </p:cNvSpPr>
          <p:nvPr>
            <p:ph type="dt" idx="10"/>
          </p:nvPr>
        </p:nvSpPr>
        <p:spPr/>
        <p:txBody>
          <a:bodyPr/>
          <a:lstStyle/>
          <a:p>
            <a:fld id="{D5CE5579-29F9-4212-87DA-B5A632FCC78D}" type="datetime1">
              <a:rPr lang="en-GB" smtClean="0"/>
              <a:t>06/06/2018</a:t>
            </a:fld>
            <a:endParaRPr lang="en-GB" dirty="0"/>
          </a:p>
        </p:txBody>
      </p:sp>
    </p:spTree>
    <p:extLst>
      <p:ext uri="{BB962C8B-B14F-4D97-AF65-F5344CB8AC3E}">
        <p14:creationId xmlns:p14="http://schemas.microsoft.com/office/powerpoint/2010/main" val="1076919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 </a:t>
            </a:r>
            <a:endParaRPr lang="en-GB" dirty="0"/>
          </a:p>
        </p:txBody>
      </p:sp>
      <p:sp>
        <p:nvSpPr>
          <p:cNvPr id="4" name="Date Placeholder 3"/>
          <p:cNvSpPr>
            <a:spLocks noGrp="1"/>
          </p:cNvSpPr>
          <p:nvPr>
            <p:ph type="dt" idx="10"/>
          </p:nvPr>
        </p:nvSpPr>
        <p:spPr/>
        <p:txBody>
          <a:bodyPr/>
          <a:lstStyle/>
          <a:p>
            <a:fld id="{8858FFCE-A9DC-468A-AB05-757F4325C66A}" type="datetime1">
              <a:rPr lang="en-GB" smtClean="0"/>
              <a:t>06/06/2018</a:t>
            </a:fld>
            <a:endParaRPr lang="en-GB" dirty="0"/>
          </a:p>
        </p:txBody>
      </p:sp>
    </p:spTree>
    <p:extLst>
      <p:ext uri="{BB962C8B-B14F-4D97-AF65-F5344CB8AC3E}">
        <p14:creationId xmlns:p14="http://schemas.microsoft.com/office/powerpoint/2010/main" val="17369768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06/06/2018</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684271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xfrm>
            <a:off x="885355" y="4685257"/>
            <a:ext cx="5630139" cy="5000036"/>
          </a:xfrm>
          <a:prstGeom prst="rect">
            <a:avLst/>
          </a:prstGeom>
          <a:noFill/>
        </p:spPr>
        <p:txBody>
          <a:bodyPr/>
          <a:lstStyle/>
          <a:p>
            <a:r>
              <a:rPr lang="en-GB" dirty="0">
                <a:solidFill>
                  <a:schemeClr val="tx1"/>
                </a:solidFill>
              </a:rPr>
              <a:t>Lesson Management:</a:t>
            </a:r>
          </a:p>
          <a:p>
            <a:endParaRPr lang="en-GB" dirty="0">
              <a:solidFill>
                <a:schemeClr val="tx1"/>
              </a:solidFill>
            </a:endParaRPr>
          </a:p>
          <a:p>
            <a:r>
              <a:rPr lang="en-GB" dirty="0">
                <a:solidFill>
                  <a:schemeClr val="tx1"/>
                </a:solidFill>
              </a:rPr>
              <a:t>The group will recognise many of these major incidents, each one is unique in their characteristics and presented emergency responders with huge challenges. </a:t>
            </a:r>
          </a:p>
          <a:p>
            <a:endParaRPr lang="en-GB" dirty="0">
              <a:solidFill>
                <a:schemeClr val="tx1"/>
              </a:solidFill>
            </a:endParaRPr>
          </a:p>
          <a:p>
            <a:pPr defTabSz="914420">
              <a:defRPr/>
            </a:pPr>
            <a:r>
              <a:rPr lang="en-GB" dirty="0">
                <a:solidFill>
                  <a:schemeClr val="tx1"/>
                </a:solidFill>
              </a:rPr>
              <a:t>This slide is for illustration purposes only. Don’t make the group try and identify what these incidents were. Instead, get them to reflect on what sort of challenges these incidents might have presented. </a:t>
            </a:r>
          </a:p>
          <a:p>
            <a:endParaRPr lang="en-GB" dirty="0">
              <a:solidFill>
                <a:schemeClr val="tx1"/>
              </a:solidFill>
            </a:endParaRPr>
          </a:p>
          <a:p>
            <a:r>
              <a:rPr lang="en-GB" dirty="0">
                <a:solidFill>
                  <a:schemeClr val="tx1"/>
                </a:solidFill>
              </a:rPr>
              <a:t>Ask the group to identify </a:t>
            </a:r>
            <a:r>
              <a:rPr lang="en-GB" b="1" dirty="0">
                <a:solidFill>
                  <a:schemeClr val="tx1"/>
                </a:solidFill>
              </a:rPr>
              <a:t>recent</a:t>
            </a:r>
            <a:r>
              <a:rPr lang="en-GB" dirty="0">
                <a:solidFill>
                  <a:schemeClr val="tx1"/>
                </a:solidFill>
              </a:rPr>
              <a:t> major incidents in either the UK or across the world which significantly challenged emergency responders. </a:t>
            </a:r>
          </a:p>
          <a:p>
            <a:endParaRPr lang="en-GB" dirty="0">
              <a:solidFill>
                <a:schemeClr val="tx1"/>
              </a:solidFill>
            </a:endParaRPr>
          </a:p>
          <a:p>
            <a:r>
              <a:rPr lang="en-GB" dirty="0">
                <a:solidFill>
                  <a:schemeClr val="tx1"/>
                </a:solidFill>
              </a:rPr>
              <a:t>Ask the group what they understand shared situational awareness to be and why it needs to be created. </a:t>
            </a:r>
          </a:p>
          <a:p>
            <a:endParaRPr lang="en-GB" dirty="0">
              <a:solidFill>
                <a:schemeClr val="tx1"/>
              </a:solidFill>
            </a:endParaRPr>
          </a:p>
          <a:p>
            <a:r>
              <a:rPr lang="en-GB" dirty="0">
                <a:solidFill>
                  <a:schemeClr val="tx1"/>
                </a:solidFill>
              </a:rPr>
              <a:t>JESIP principles apply to all these major incidents, whatever their nature or cause. Remember that these principles also apply to minor incidents. </a:t>
            </a:r>
          </a:p>
        </p:txBody>
      </p:sp>
      <p:sp>
        <p:nvSpPr>
          <p:cNvPr id="3" name="Date Placeholder 2"/>
          <p:cNvSpPr>
            <a:spLocks noGrp="1"/>
          </p:cNvSpPr>
          <p:nvPr>
            <p:ph type="dt" idx="10"/>
          </p:nvPr>
        </p:nvSpPr>
        <p:spPr/>
        <p:txBody>
          <a:bodyPr/>
          <a:lstStyle/>
          <a:p>
            <a:fld id="{720E1345-D835-4303-BBC4-E60E95035B2F}" type="datetime1">
              <a:rPr lang="en-GB" smtClean="0"/>
              <a:t>06/06/2018</a:t>
            </a:fld>
            <a:endParaRPr lang="en-GB" dirty="0"/>
          </a:p>
        </p:txBody>
      </p:sp>
    </p:spTree>
    <p:extLst>
      <p:ext uri="{BB962C8B-B14F-4D97-AF65-F5344CB8AC3E}">
        <p14:creationId xmlns:p14="http://schemas.microsoft.com/office/powerpoint/2010/main" val="590545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06/06/2018</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06/06/2018</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Trainers</a:t>
            </a:r>
            <a:r>
              <a:rPr lang="en-GB" baseline="0" dirty="0"/>
              <a:t> should explain that, outside metropolitan areas, ambulance control rooms will tend to cover a wider geographic area that police and fire. Ambulance control rooms will be larger than fire control rooms and  similar in size to police control rooms although they will cover a wider geographic area. </a:t>
            </a:r>
          </a:p>
          <a:p>
            <a:endParaRPr lang="en-GB" baseline="0" dirty="0"/>
          </a:p>
          <a:p>
            <a:r>
              <a:rPr lang="en-GB" baseline="0" dirty="0"/>
              <a:t>Mobile data is the primary means for dispatching ambulances and updating command and control systems. When Airwave is used, the  point to point feature is the normal means of voice communication.</a:t>
            </a:r>
            <a:endParaRPr lang="en-GB" dirty="0"/>
          </a:p>
        </p:txBody>
      </p:sp>
      <p:sp>
        <p:nvSpPr>
          <p:cNvPr id="4" name="Date Placeholder 3"/>
          <p:cNvSpPr>
            <a:spLocks noGrp="1"/>
          </p:cNvSpPr>
          <p:nvPr>
            <p:ph type="dt" idx="10"/>
          </p:nvPr>
        </p:nvSpPr>
        <p:spPr/>
        <p:txBody>
          <a:bodyPr/>
          <a:lstStyle/>
          <a:p>
            <a:fld id="{490FFB5C-2B93-4E6D-995A-D306FB4F2093}" type="datetime1">
              <a:rPr lang="en-GB" smtClean="0"/>
              <a:t>06/06/2018</a:t>
            </a:fld>
            <a:endParaRPr lang="en-GB" dirty="0"/>
          </a:p>
        </p:txBody>
      </p:sp>
    </p:spTree>
    <p:extLst>
      <p:ext uri="{BB962C8B-B14F-4D97-AF65-F5344CB8AC3E}">
        <p14:creationId xmlns:p14="http://schemas.microsoft.com/office/powerpoint/2010/main" val="9094524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06/06/2018</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Trainers</a:t>
            </a:r>
            <a:r>
              <a:rPr lang="en-GB" baseline="0" dirty="0"/>
              <a:t> should explain that, outside metropolitan areas, ambulance control rooms will tend to cover a wider geographic area that police and fire. Ambulance control rooms will be larger than fire control rooms and  similar in size to police control rooms although they will cover a wider geographic area. </a:t>
            </a:r>
          </a:p>
          <a:p>
            <a:endParaRPr lang="en-GB" baseline="0" dirty="0"/>
          </a:p>
          <a:p>
            <a:r>
              <a:rPr lang="en-GB" baseline="0" dirty="0"/>
              <a:t>Mobile data is the primary means for dispatching ambulances and updating command and control systems. When Airwave is used, the  point to point feature is the normal means of voice communication.</a:t>
            </a:r>
            <a:endParaRPr lang="en-GB" dirty="0"/>
          </a:p>
          <a:p>
            <a:endParaRPr lang="en-GB" dirty="0"/>
          </a:p>
        </p:txBody>
      </p:sp>
      <p:sp>
        <p:nvSpPr>
          <p:cNvPr id="4" name="Date Placeholder 3"/>
          <p:cNvSpPr>
            <a:spLocks noGrp="1"/>
          </p:cNvSpPr>
          <p:nvPr>
            <p:ph type="dt" idx="10"/>
          </p:nvPr>
        </p:nvSpPr>
        <p:spPr/>
        <p:txBody>
          <a:bodyPr/>
          <a:lstStyle/>
          <a:p>
            <a:fld id="{490FFB5C-2B93-4E6D-995A-D306FB4F2093}" type="datetime1">
              <a:rPr lang="en-GB" smtClean="0"/>
              <a:t>06/06/2018</a:t>
            </a:fld>
            <a:endParaRPr lang="en-GB" dirty="0"/>
          </a:p>
        </p:txBody>
      </p:sp>
    </p:spTree>
    <p:extLst>
      <p:ext uri="{BB962C8B-B14F-4D97-AF65-F5344CB8AC3E}">
        <p14:creationId xmlns:p14="http://schemas.microsoft.com/office/powerpoint/2010/main" val="9094524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06/06/2018</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Locally</a:t>
            </a:r>
            <a:r>
              <a:rPr lang="en-GB" baseline="0" dirty="0"/>
              <a:t> services may wish to provide their students with information on responder agency control rooms in their area. This information should be obtained through your LRF, local JESIP training group or similar structure.</a:t>
            </a:r>
            <a:endParaRPr lang="en-GB" dirty="0"/>
          </a:p>
        </p:txBody>
      </p:sp>
      <p:sp>
        <p:nvSpPr>
          <p:cNvPr id="4" name="Date Placeholder 3"/>
          <p:cNvSpPr>
            <a:spLocks noGrp="1"/>
          </p:cNvSpPr>
          <p:nvPr>
            <p:ph type="dt" idx="10"/>
          </p:nvPr>
        </p:nvSpPr>
        <p:spPr/>
        <p:txBody>
          <a:bodyPr/>
          <a:lstStyle/>
          <a:p>
            <a:fld id="{490FFB5C-2B93-4E6D-995A-D306FB4F2093}" type="datetime1">
              <a:rPr lang="en-GB" smtClean="0"/>
              <a:t>06/06/2018</a:t>
            </a:fld>
            <a:endParaRPr lang="en-GB" dirty="0"/>
          </a:p>
        </p:txBody>
      </p:sp>
    </p:spTree>
    <p:extLst>
      <p:ext uri="{BB962C8B-B14F-4D97-AF65-F5344CB8AC3E}">
        <p14:creationId xmlns:p14="http://schemas.microsoft.com/office/powerpoint/2010/main" val="9094524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06/06/2018</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06/06/2018</a:t>
            </a:fld>
            <a:endParaRPr lang="en-GB" dirty="0"/>
          </a:p>
        </p:txBody>
      </p:sp>
    </p:spTree>
    <p:extLst>
      <p:ext uri="{BB962C8B-B14F-4D97-AF65-F5344CB8AC3E}">
        <p14:creationId xmlns:p14="http://schemas.microsoft.com/office/powerpoint/2010/main" val="1284642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267735672"/>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1560" y="274638"/>
            <a:ext cx="8108464" cy="1143000"/>
          </a:xfrm>
          <a:prstGeom prst="rect">
            <a:avLst/>
          </a:prstGeom>
        </p:spPr>
        <p:txBody>
          <a:bodyPr>
            <a:normAutofit/>
          </a:bodyPr>
          <a:lstStyle>
            <a:lvl1pPr>
              <a:defRPr sz="3600"/>
            </a:lvl1pPr>
          </a:lstStyle>
          <a:p>
            <a:r>
              <a:rPr lang="en-US"/>
              <a:t>Click to edit Master title style</a:t>
            </a:r>
            <a:endParaRPr lang="en-GB"/>
          </a:p>
        </p:txBody>
      </p:sp>
    </p:spTree>
    <p:custDataLst>
      <p:tags r:id="rId1"/>
    </p:custDataLst>
    <p:extLst>
      <p:ext uri="{BB962C8B-B14F-4D97-AF65-F5344CB8AC3E}">
        <p14:creationId xmlns:p14="http://schemas.microsoft.com/office/powerpoint/2010/main" val="1158970435"/>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dirty="0"/>
              <a:t>JESIP Control Room Commanders Managers and Supervisors Course 2017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A2785B8-24BE-4A20-8D36-D99F2F121039}" type="slidenum">
              <a:rPr lang="en-GB" smtClean="0"/>
              <a:t>‹#›</a:t>
            </a:fld>
            <a:endParaRPr lang="en-GB" dirty="0"/>
          </a:p>
        </p:txBody>
      </p:sp>
      <p:pic>
        <p:nvPicPr>
          <p:cNvPr id="1843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00" y="116632"/>
            <a:ext cx="811213" cy="865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67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dirty="0"/>
              <a:t>JESIP Control Room Commanders Managers and Supervisors Course 2017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A2785B8-24BE-4A20-8D36-D99F2F121039}" type="slidenum">
              <a:rPr lang="en-GB" smtClean="0"/>
              <a:t>‹#›</a:t>
            </a:fld>
            <a:endParaRPr lang="en-GB" dirty="0"/>
          </a:p>
        </p:txBody>
      </p:sp>
    </p:spTree>
    <p:extLst>
      <p:ext uri="{BB962C8B-B14F-4D97-AF65-F5344CB8AC3E}">
        <p14:creationId xmlns:p14="http://schemas.microsoft.com/office/powerpoint/2010/main" val="38806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GB"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GB" dirty="0"/>
              <a:t>JESIP Control Room Commanders Managers and Supervisors Course 2017 </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A2785B8-24BE-4A20-8D36-D99F2F121039}" type="slidenum">
              <a:rPr lang="en-GB" smtClean="0"/>
              <a:t>‹#›</a:t>
            </a:fld>
            <a:endParaRPr lang="en-GB" dirty="0"/>
          </a:p>
        </p:txBody>
      </p:sp>
      <p:pic>
        <p:nvPicPr>
          <p:cNvPr id="2048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806" y="143343"/>
            <a:ext cx="811213" cy="865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5307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GB"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GB" dirty="0"/>
              <a:t>JESIP Control Room Commanders Managers and Supervisors Course 2017 </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A2785B8-24BE-4A20-8D36-D99F2F121039}" type="slidenum">
              <a:rPr lang="en-GB" smtClean="0"/>
              <a:t>‹#›</a:t>
            </a:fld>
            <a:endParaRPr lang="en-GB" dirty="0"/>
          </a:p>
        </p:txBody>
      </p:sp>
      <p:pic>
        <p:nvPicPr>
          <p:cNvPr id="1945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44407" y="134414"/>
            <a:ext cx="811213" cy="865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490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hc"/>
          <p:cNvSpPr txBox="1"/>
          <p:nvPr userDrawn="1"/>
        </p:nvSpPr>
        <p:spPr>
          <a:xfrm>
            <a:off x="0" y="0"/>
            <a:ext cx="9144000" cy="246221"/>
          </a:xfrm>
          <a:prstGeom prst="rect">
            <a:avLst/>
          </a:prstGeom>
          <a:noFill/>
        </p:spPr>
        <p:txBody>
          <a:bodyPr vert="horz" wrap="square" rtlCol="0">
            <a:spAutoFit/>
          </a:bodyPr>
          <a:lstStyle/>
          <a:p>
            <a:pPr algn="ctr"/>
            <a:endParaRPr kumimoji="0" lang="en-GB" sz="1000" b="0" i="0" u="none" baseline="0" dirty="0">
              <a:solidFill>
                <a:srgbClr val="7F7F7F"/>
              </a:solidFill>
              <a:latin typeface="Arial"/>
            </a:endParaRPr>
          </a:p>
        </p:txBody>
      </p:sp>
      <p:sp>
        <p:nvSpPr>
          <p:cNvPr id="12" name="fc"/>
          <p:cNvSpPr txBox="1"/>
          <p:nvPr userDrawn="1"/>
        </p:nvSpPr>
        <p:spPr>
          <a:xfrm>
            <a:off x="0" y="6491288"/>
            <a:ext cx="9144000" cy="246221"/>
          </a:xfrm>
          <a:prstGeom prst="rect">
            <a:avLst/>
          </a:prstGeom>
          <a:noFill/>
        </p:spPr>
        <p:txBody>
          <a:bodyPr vert="horz" wrap="square" rtlCol="0">
            <a:spAutoFit/>
          </a:bodyPr>
          <a:lstStyle/>
          <a:p>
            <a:pPr algn="ctr"/>
            <a:endParaRPr kumimoji="0" lang="en-GB" sz="1000" b="0" i="0" u="none" baseline="0" dirty="0">
              <a:solidFill>
                <a:srgbClr val="7F7F7F"/>
              </a:solidFill>
              <a:latin typeface="Arial"/>
            </a:endParaRPr>
          </a:p>
        </p:txBody>
      </p:sp>
    </p:spTree>
    <p:custDataLst>
      <p:tags r:id="rId8"/>
    </p:custDataLst>
    <p:extLst>
      <p:ext uri="{BB962C8B-B14F-4D97-AF65-F5344CB8AC3E}">
        <p14:creationId xmlns:p14="http://schemas.microsoft.com/office/powerpoint/2010/main" val="3087907973"/>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8" r:id="rId4"/>
    <p:sldLayoutId id="2147483669" r:id="rId5"/>
    <p:sldLayoutId id="2147483670" r:id="rId6"/>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jpeg"/><Relationship Id="rId7"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jpeg"/><Relationship Id="rId7"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jpeg"/><Relationship Id="rId18" Type="http://schemas.openxmlformats.org/officeDocument/2006/relationships/image" Target="../media/image17.jpeg"/><Relationship Id="rId26" Type="http://schemas.openxmlformats.org/officeDocument/2006/relationships/image" Target="../media/image24.png"/><Relationship Id="rId3" Type="http://schemas.openxmlformats.org/officeDocument/2006/relationships/notesSlide" Target="../notesSlides/notesSlide5.xml"/><Relationship Id="rId21" Type="http://schemas.openxmlformats.org/officeDocument/2006/relationships/image" Target="../media/image20.jpeg"/><Relationship Id="rId7" Type="http://schemas.openxmlformats.org/officeDocument/2006/relationships/image" Target="../media/image9.jpeg"/><Relationship Id="rId12" Type="http://schemas.microsoft.com/office/2007/relationships/hdphoto" Target="../media/hdphoto2.wdp"/><Relationship Id="rId17" Type="http://schemas.microsoft.com/office/2007/relationships/hdphoto" Target="../media/hdphoto3.wdp"/><Relationship Id="rId25" Type="http://schemas.microsoft.com/office/2007/relationships/hdphoto" Target="../media/hdphoto4.wdp"/><Relationship Id="rId2" Type="http://schemas.openxmlformats.org/officeDocument/2006/relationships/slideLayout" Target="../slideLayouts/slideLayout2.xml"/><Relationship Id="rId16" Type="http://schemas.openxmlformats.org/officeDocument/2006/relationships/image" Target="../media/image16.jpeg"/><Relationship Id="rId20" Type="http://schemas.openxmlformats.org/officeDocument/2006/relationships/image" Target="../media/image19.jpg"/><Relationship Id="rId29" Type="http://schemas.microsoft.com/office/2007/relationships/hdphoto" Target="../media/hdphoto6.wdp"/><Relationship Id="rId1" Type="http://schemas.openxmlformats.org/officeDocument/2006/relationships/tags" Target="../tags/tag7.xml"/><Relationship Id="rId6" Type="http://schemas.openxmlformats.org/officeDocument/2006/relationships/image" Target="../media/image8.jpeg"/><Relationship Id="rId11" Type="http://schemas.openxmlformats.org/officeDocument/2006/relationships/image" Target="../media/image12.jpeg"/><Relationship Id="rId24" Type="http://schemas.openxmlformats.org/officeDocument/2006/relationships/image" Target="../media/image23.jpeg"/><Relationship Id="rId5" Type="http://schemas.openxmlformats.org/officeDocument/2006/relationships/image" Target="../media/image7.jpeg"/><Relationship Id="rId15" Type="http://schemas.openxmlformats.org/officeDocument/2006/relationships/image" Target="../media/image15.jpeg"/><Relationship Id="rId23" Type="http://schemas.openxmlformats.org/officeDocument/2006/relationships/image" Target="../media/image22.jpeg"/><Relationship Id="rId28" Type="http://schemas.openxmlformats.org/officeDocument/2006/relationships/image" Target="../media/image25.jpeg"/><Relationship Id="rId10" Type="http://schemas.openxmlformats.org/officeDocument/2006/relationships/image" Target="../media/image11.jpeg"/><Relationship Id="rId19" Type="http://schemas.openxmlformats.org/officeDocument/2006/relationships/image" Target="../media/image18.jpeg"/><Relationship Id="rId4" Type="http://schemas.openxmlformats.org/officeDocument/2006/relationships/image" Target="../media/image6.jpeg"/><Relationship Id="rId9" Type="http://schemas.microsoft.com/office/2007/relationships/hdphoto" Target="../media/hdphoto1.wdp"/><Relationship Id="rId14" Type="http://schemas.openxmlformats.org/officeDocument/2006/relationships/image" Target="../media/image14.png"/><Relationship Id="rId22" Type="http://schemas.openxmlformats.org/officeDocument/2006/relationships/image" Target="../media/image21.jpeg"/><Relationship Id="rId27" Type="http://schemas.microsoft.com/office/2007/relationships/hdphoto" Target="../media/hdphoto5.wdp"/><Relationship Id="rId30"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image" Target="../media/image64.png"/><Relationship Id="rId2" Type="http://schemas.openxmlformats.org/officeDocument/2006/relationships/image" Target="../media/image47.jpe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8.jpe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0.gif"/></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8.jpe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0.gif"/></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59.jpg"/></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196752"/>
            <a:ext cx="4320480" cy="792088"/>
          </a:xfrm>
          <a:prstGeom prst="rect">
            <a:avLst/>
          </a:prstGeom>
          <a:extLst>
            <a:ext uri="{909E8E84-426E-40dd-AFC4-6F175D3DCCD1}">
              <a14:hiddenFill xmlns:a14="http://schemas.microsoft.com/office/drawing/2010/main" xmlns="">
                <a:solidFill>
                  <a:srgbClr val="FFFF99"/>
                </a:solidFill>
              </a14:hiddenFill>
            </a:ext>
          </a:extLst>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a:cs typeface="Arial Narrow"/>
              </a:rPr>
              <a:t>JESIP Control Room Managers’ and Supervisors Training</a:t>
            </a:r>
            <a:endParaRPr lang="en-GB" sz="3000" b="1" dirty="0">
              <a:solidFill>
                <a:srgbClr val="575755"/>
              </a:solidFill>
              <a:latin typeface="Arial Narrow"/>
              <a:ea typeface="Arial Narrow" charset="0"/>
              <a:cs typeface="Arial Narrow"/>
            </a:endParaRPr>
          </a:p>
        </p:txBody>
      </p:sp>
    </p:spTree>
    <p:custDataLst>
      <p:tags r:id="rId1"/>
    </p:custDataLst>
    <p:extLst>
      <p:ext uri="{BB962C8B-B14F-4D97-AF65-F5344CB8AC3E}">
        <p14:creationId xmlns:p14="http://schemas.microsoft.com/office/powerpoint/2010/main" val="111635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AMBULANCE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Will cover a large area on a regional basis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Receive 999 calls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Often use ICT systems with clinical algorithms to provide advice and assist in dispatch decisions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Have a ‘desk’  system for command and specialist functions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Normally use mobile data for dispatch</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Mostly use Airwave point to point rather than group calls</a:t>
            </a: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4578" name="Picture 2" descr="N:\JESIP\Jesip Training\Control Room Training 2017\Control Room Pictures\DSC_0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434961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pic>
        <p:nvPicPr>
          <p:cNvPr id="5"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1556792"/>
            <a:ext cx="4665941" cy="4525963"/>
          </a:xfrm>
          <a:prstGeom prst="rect">
            <a:avLst/>
          </a:prstGeom>
        </p:spPr>
      </p:pic>
    </p:spTree>
    <p:extLst>
      <p:ext uri="{BB962C8B-B14F-4D97-AF65-F5344CB8AC3E}">
        <p14:creationId xmlns:p14="http://schemas.microsoft.com/office/powerpoint/2010/main" val="1766051606"/>
      </p:ext>
    </p:extLst>
  </p:cSld>
  <p:clrMapOvr>
    <a:masterClrMapping/>
  </p:clrMapOvr>
  <p:transition spd="slow">
    <p:cove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855441738"/>
      </p:ext>
    </p:extLst>
  </p:cSld>
  <p:clrMapOvr>
    <a:masterClrMapping/>
  </p:clrMapOvr>
  <p:transition spd="slow">
    <p:cove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8136904"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This section describes how control room mangers should share information and explains the key elements of information management using the JESIP control room supporting Principles:</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JESIP Control Room Supporting Pronciples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Sharing information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Developing shared situational awareness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Common operating picture</a:t>
            </a:r>
          </a:p>
        </p:txBody>
      </p:sp>
    </p:spTree>
    <p:extLst>
      <p:ext uri="{BB962C8B-B14F-4D97-AF65-F5344CB8AC3E}">
        <p14:creationId xmlns:p14="http://schemas.microsoft.com/office/powerpoint/2010/main" val="395235934"/>
      </p:ext>
    </p:extLst>
  </p:cSld>
  <p:clrMapOvr>
    <a:masterClrMapping/>
  </p:clrMapOvr>
  <p:transition spd="slow">
    <p:cove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6626" name="Picture 2" descr="N:\JESIP\Jesip Training\Control Room Training 2017\Control Room Pictures\DSC_01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620619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8136904"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GB" sz="2900" b="1" i="1" dirty="0">
                <a:solidFill>
                  <a:srgbClr val="575755"/>
                </a:solidFill>
                <a:latin typeface="Arial Narrow"/>
                <a:ea typeface="Arial Narrow" charset="0"/>
                <a:cs typeface="Arial Narrow"/>
              </a:rPr>
              <a:t>“Control rooms play a vital role in managing the early stages of a multi-agency incident. There cannot be a co-ordinated multi-agency response of effective communication if control rooms do not deliver a swift and joint approach to handling them.”</a:t>
            </a:r>
          </a:p>
          <a:p>
            <a:pPr algn="l">
              <a:lnSpc>
                <a:spcPct val="120000"/>
              </a:lnSpc>
            </a:pPr>
            <a:endParaRPr lang="en-GB" sz="2900" b="1" i="1" dirty="0">
              <a:solidFill>
                <a:srgbClr val="575755"/>
              </a:solidFill>
              <a:latin typeface="Arial Narrow"/>
              <a:ea typeface="Arial Narrow" charset="0"/>
              <a:cs typeface="Arial Narrow"/>
            </a:endParaRPr>
          </a:p>
          <a:p>
            <a:pPr algn="l">
              <a:lnSpc>
                <a:spcPct val="130000"/>
              </a:lnSpc>
            </a:pPr>
            <a:r>
              <a:rPr lang="en-GB" sz="2000" dirty="0">
                <a:solidFill>
                  <a:srgbClr val="575755"/>
                </a:solidFill>
                <a:latin typeface="Arial Narrow" charset="0"/>
                <a:ea typeface="Arial Narrow" charset="0"/>
                <a:cs typeface="Arial Narrow" charset="0"/>
              </a:rPr>
              <a:t>Joint Doctrine: The Interoperability </a:t>
            </a:r>
            <a:br>
              <a:rPr lang="en-GB" sz="2000" dirty="0">
                <a:solidFill>
                  <a:srgbClr val="575755"/>
                </a:solidFill>
                <a:latin typeface="Arial Narrow" charset="0"/>
                <a:ea typeface="Arial Narrow" charset="0"/>
                <a:cs typeface="Arial Narrow" charset="0"/>
              </a:rPr>
            </a:br>
            <a:r>
              <a:rPr lang="en-GB" sz="2000" dirty="0">
                <a:solidFill>
                  <a:srgbClr val="575755"/>
                </a:solidFill>
                <a:latin typeface="Arial Narrow" charset="0"/>
                <a:ea typeface="Arial Narrow" charset="0"/>
                <a:cs typeface="Arial Narrow" charset="0"/>
              </a:rPr>
              <a:t>Framework Edition 2</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4581128"/>
            <a:ext cx="1274190" cy="178604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394327883"/>
      </p:ext>
    </p:extLst>
  </p:cSld>
  <p:clrMapOvr>
    <a:masterClrMapping/>
  </p:clrMapOvr>
  <p:transition spd="slow">
    <p:cove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56792"/>
            <a:ext cx="5209707" cy="43204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640681290"/>
      </p:ext>
    </p:extLst>
  </p:cSld>
  <p:clrMapOvr>
    <a:masterClrMapping/>
  </p:clrMapOvr>
  <p:transition spd="slow">
    <p:cove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NOT HIERARCHICAL</a:t>
            </a:r>
            <a:r>
              <a:rPr lang="mr-IN" sz="3000" b="1" dirty="0">
                <a:solidFill>
                  <a:srgbClr val="575755"/>
                </a:solidFill>
                <a:latin typeface="Arial Narrow" charset="0"/>
                <a:ea typeface="Arial Narrow" charset="0"/>
                <a:cs typeface="Arial Narrow" charset="0"/>
              </a:rPr>
              <a:t>…</a:t>
            </a:r>
            <a:endParaRPr lang="en-GB" sz="3000" dirty="0">
              <a:solidFill>
                <a:srgbClr val="575755"/>
              </a:solidFill>
              <a:latin typeface="Arial Narrow" charset="0"/>
              <a:ea typeface="Arial Narrow" charset="0"/>
              <a:cs typeface="Arial Narrow"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56792"/>
            <a:ext cx="5209707" cy="43204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637476982"/>
      </p:ext>
    </p:extLst>
  </p:cSld>
  <p:clrMapOvr>
    <a:masterClrMapping/>
  </p:clrMapOvr>
  <p:transition spd="slow">
    <p:cove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3" y="6044"/>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sp>
        <p:nvSpPr>
          <p:cNvPr id="5" name="Rounded Rectangle 4"/>
          <p:cNvSpPr/>
          <p:nvPr/>
        </p:nvSpPr>
        <p:spPr>
          <a:xfrm>
            <a:off x="586160" y="3171562"/>
            <a:ext cx="4804254" cy="852805"/>
          </a:xfrm>
          <a:prstGeom prst="roundRect">
            <a:avLst/>
          </a:prstGeom>
          <a:solidFill>
            <a:srgbClr val="3599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3</a:t>
            </a:r>
          </a:p>
          <a:p>
            <a:pPr algn="ctr">
              <a:lnSpc>
                <a:spcPct val="115000"/>
              </a:lnSpc>
              <a:spcAft>
                <a:spcPts val="1000"/>
              </a:spcAft>
            </a:pPr>
            <a:r>
              <a:rPr lang="en-GB" sz="900" dirty="0">
                <a:effectLst/>
                <a:latin typeface="Arial Narrow"/>
                <a:ea typeface="Calibri"/>
                <a:cs typeface="Arial Narrow"/>
              </a:rPr>
              <a:t>Talking to commanders, both before the first commander arrives at the scene and to commanders throughout the incident will contribute to shared situational awareness.</a:t>
            </a:r>
          </a:p>
          <a:p>
            <a:pPr algn="ctr">
              <a:lnSpc>
                <a:spcPct val="115000"/>
              </a:lnSpc>
              <a:spcAft>
                <a:spcPts val="1000"/>
              </a:spcAft>
            </a:pPr>
            <a:r>
              <a:rPr lang="en-GB" sz="1100" dirty="0">
                <a:effectLst/>
                <a:ea typeface="Calibri"/>
                <a:cs typeface="Times New Roman"/>
              </a:rPr>
              <a:t> </a:t>
            </a:r>
          </a:p>
        </p:txBody>
      </p:sp>
      <p:sp>
        <p:nvSpPr>
          <p:cNvPr id="7" name="Rounded Rectangle 6"/>
          <p:cNvSpPr/>
          <p:nvPr/>
        </p:nvSpPr>
        <p:spPr>
          <a:xfrm>
            <a:off x="611560" y="2276872"/>
            <a:ext cx="4804254" cy="792088"/>
          </a:xfrm>
          <a:prstGeom prst="roundRect">
            <a:avLst/>
          </a:prstGeom>
          <a:solidFill>
            <a:srgbClr val="BD001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2</a:t>
            </a:r>
          </a:p>
          <a:p>
            <a:pPr algn="ctr">
              <a:lnSpc>
                <a:spcPct val="115000"/>
              </a:lnSpc>
              <a:spcAft>
                <a:spcPts val="1000"/>
              </a:spcAft>
            </a:pPr>
            <a:r>
              <a:rPr lang="en-GB" sz="900" dirty="0">
                <a:effectLst/>
                <a:latin typeface="Arial Narrow"/>
                <a:ea typeface="Calibri"/>
                <a:cs typeface="Arial Narrow"/>
              </a:rPr>
              <a:t>Plain English should be used between control rooms.</a:t>
            </a:r>
          </a:p>
          <a:p>
            <a:pPr algn="ctr">
              <a:lnSpc>
                <a:spcPct val="115000"/>
              </a:lnSpc>
              <a:spcAft>
                <a:spcPts val="1000"/>
              </a:spcAft>
            </a:pPr>
            <a:r>
              <a:rPr lang="en-GB" sz="1100" dirty="0">
                <a:effectLst/>
                <a:ea typeface="Calibri"/>
                <a:cs typeface="Times New Roman"/>
              </a:rPr>
              <a:t> </a:t>
            </a:r>
          </a:p>
        </p:txBody>
      </p:sp>
      <p:sp>
        <p:nvSpPr>
          <p:cNvPr id="10" name="Rounded Rectangle 9"/>
          <p:cNvSpPr/>
          <p:nvPr/>
        </p:nvSpPr>
        <p:spPr>
          <a:xfrm>
            <a:off x="560760" y="4121696"/>
            <a:ext cx="4804254" cy="862330"/>
          </a:xfrm>
          <a:prstGeom prst="roundRect">
            <a:avLst/>
          </a:prstGeom>
          <a:solidFill>
            <a:srgbClr val="BD001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4</a:t>
            </a:r>
          </a:p>
          <a:p>
            <a:pPr algn="ctr">
              <a:lnSpc>
                <a:spcPct val="115000"/>
              </a:lnSpc>
              <a:spcAft>
                <a:spcPts val="1000"/>
              </a:spcAft>
            </a:pPr>
            <a:r>
              <a:rPr lang="en-GB" sz="900" dirty="0">
                <a:effectLst/>
                <a:latin typeface="Arial Narrow"/>
                <a:ea typeface="Calibri"/>
                <a:cs typeface="Arial Narrow"/>
              </a:rPr>
              <a:t>Control room supervisors should engage in multi-agency communications and carry out the initial actions required to manage the incident. </a:t>
            </a:r>
          </a:p>
          <a:p>
            <a:pPr algn="ctr">
              <a:lnSpc>
                <a:spcPct val="115000"/>
              </a:lnSpc>
              <a:spcAft>
                <a:spcPts val="1000"/>
              </a:spcAft>
            </a:pPr>
            <a:r>
              <a:rPr lang="en-GB" sz="1100" dirty="0">
                <a:effectLst/>
                <a:ea typeface="Calibri"/>
                <a:cs typeface="Times New Roman"/>
              </a:rPr>
              <a:t> </a:t>
            </a:r>
          </a:p>
        </p:txBody>
      </p:sp>
      <p:sp>
        <p:nvSpPr>
          <p:cNvPr id="11" name="Rounded Rectangle 10"/>
          <p:cNvSpPr/>
          <p:nvPr/>
        </p:nvSpPr>
        <p:spPr>
          <a:xfrm>
            <a:off x="535360" y="5085184"/>
            <a:ext cx="4828728" cy="905510"/>
          </a:xfrm>
          <a:prstGeom prst="roundRect">
            <a:avLst/>
          </a:prstGeom>
          <a:solidFill>
            <a:srgbClr val="3599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5</a:t>
            </a:r>
          </a:p>
          <a:p>
            <a:pPr algn="ctr">
              <a:lnSpc>
                <a:spcPct val="115000"/>
              </a:lnSpc>
              <a:spcAft>
                <a:spcPts val="1000"/>
              </a:spcAft>
            </a:pPr>
            <a:r>
              <a:rPr lang="en-GB" sz="1000" b="1" dirty="0">
                <a:effectLst/>
                <a:ea typeface="Calibri"/>
                <a:cs typeface="Times New Roman"/>
              </a:rPr>
              <a:t> </a:t>
            </a:r>
            <a:r>
              <a:rPr lang="en-GB" sz="900" dirty="0">
                <a:effectLst/>
                <a:latin typeface="Arial Narrow"/>
                <a:ea typeface="Calibri"/>
                <a:cs typeface="Arial Narrow"/>
              </a:rPr>
              <a:t>The lead responder will suggest a location for commanders to co-locate in the early stages of a multi-agency incident when operational commanders may be traveling to the scene.</a:t>
            </a:r>
          </a:p>
          <a:p>
            <a:pPr algn="ctr">
              <a:lnSpc>
                <a:spcPct val="115000"/>
              </a:lnSpc>
              <a:spcAft>
                <a:spcPts val="1000"/>
              </a:spcAft>
            </a:pPr>
            <a:r>
              <a:rPr lang="en-GB" sz="1100" dirty="0">
                <a:effectLst/>
                <a:ea typeface="Calibri"/>
                <a:cs typeface="Times New Roman"/>
              </a:rPr>
              <a:t> </a:t>
            </a:r>
          </a:p>
        </p:txBody>
      </p:sp>
      <p:sp>
        <p:nvSpPr>
          <p:cNvPr id="12" name="Rounded Rectangle 11"/>
          <p:cNvSpPr/>
          <p:nvPr/>
        </p:nvSpPr>
        <p:spPr>
          <a:xfrm>
            <a:off x="611560" y="1484784"/>
            <a:ext cx="4804254" cy="689486"/>
          </a:xfrm>
          <a:prstGeom prst="roundRect">
            <a:avLst/>
          </a:prstGeom>
          <a:solidFill>
            <a:srgbClr val="125BA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b="1" dirty="0">
                <a:effectLst/>
                <a:latin typeface="Arial Narrow Bold"/>
                <a:ea typeface="Calibri"/>
                <a:cs typeface="Arial Narrow Bold"/>
              </a:rPr>
              <a:t>SUPPORTING PRINCIPLE 1</a:t>
            </a:r>
          </a:p>
          <a:p>
            <a:pPr algn="ctr">
              <a:lnSpc>
                <a:spcPct val="115000"/>
              </a:lnSpc>
              <a:spcAft>
                <a:spcPts val="1000"/>
              </a:spcAft>
            </a:pPr>
            <a:r>
              <a:rPr lang="en-GB" sz="900" dirty="0">
                <a:effectLst/>
                <a:latin typeface="Arial Narrow"/>
                <a:ea typeface="Calibri"/>
                <a:cs typeface="Arial Narrow"/>
              </a:rPr>
              <a:t>A dialogue between control room supervisors should be established as soon as possible.</a:t>
            </a: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1844824"/>
            <a:ext cx="2016224" cy="282616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80648952"/>
      </p:ext>
    </p:extLst>
  </p:cSld>
  <p:clrMapOvr>
    <a:masterClrMapping/>
  </p:clrMapOvr>
  <p:transition spd="slow">
    <p:cove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3" y="6044"/>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sp>
        <p:nvSpPr>
          <p:cNvPr id="12" name="Rounded Rectangle 11"/>
          <p:cNvSpPr/>
          <p:nvPr/>
        </p:nvSpPr>
        <p:spPr>
          <a:xfrm>
            <a:off x="611560" y="1484784"/>
            <a:ext cx="4986020" cy="689486"/>
          </a:xfrm>
          <a:prstGeom prst="roundRect">
            <a:avLst/>
          </a:prstGeom>
          <a:solidFill>
            <a:srgbClr val="1C71B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b="1" dirty="0">
                <a:effectLst/>
                <a:latin typeface="Arial Narrow Bold"/>
                <a:ea typeface="Calibri"/>
                <a:cs typeface="Arial Narrow Bold"/>
              </a:rPr>
              <a:t>SUPPORTING PRINCIPLE 1</a:t>
            </a:r>
          </a:p>
          <a:p>
            <a:pPr algn="ctr">
              <a:lnSpc>
                <a:spcPct val="115000"/>
              </a:lnSpc>
              <a:spcAft>
                <a:spcPts val="1000"/>
              </a:spcAft>
            </a:pPr>
            <a:r>
              <a:rPr lang="en-GB" sz="900" dirty="0">
                <a:effectLst/>
                <a:latin typeface="Arial Narrow"/>
                <a:ea typeface="Calibri"/>
                <a:cs typeface="Arial Narrow"/>
              </a:rPr>
              <a:t>A dialogue between control room supervisors should be established as soon as possible.</a:t>
            </a:r>
          </a:p>
        </p:txBody>
      </p:sp>
      <p:sp>
        <p:nvSpPr>
          <p:cNvPr id="13" name="Text Box 4"/>
          <p:cNvSpPr txBox="1">
            <a:spLocks noChangeArrowheads="1"/>
          </p:cNvSpPr>
          <p:nvPr/>
        </p:nvSpPr>
        <p:spPr>
          <a:xfrm>
            <a:off x="539552" y="2276872"/>
            <a:ext cx="8136904" cy="3528392"/>
          </a:xfrm>
          <a:prstGeom prst="rect">
            <a:avLst/>
          </a:prstGeom>
          <a:extLst>
            <a:ext uri="{909E8E84-426E-40dd-AFC4-6F175D3DCCD1}">
              <a14:hiddenFill xmlns:a14="http://schemas.microsoft.com/office/drawing/2010/main" xmlns="">
                <a:solidFill>
                  <a:srgbClr val="FFFF99"/>
                </a:solidFill>
              </a14:hiddenFill>
            </a:ext>
          </a:extLst>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Share information from all available sources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Share information on resources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Nominate a single point of contact (SPoC)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Establish a method of communication between SPoCs – talkgroup or teleconference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To maximise shared situational awareness responding commanders should be invited to join shared talkgroups prior to arrival </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The situation may be unclear before the first responders arrive at scene. Dialogue between control rooms will assist in developing clarity.</a:t>
            </a:r>
          </a:p>
        </p:txBody>
      </p:sp>
    </p:spTree>
    <p:extLst>
      <p:ext uri="{BB962C8B-B14F-4D97-AF65-F5344CB8AC3E}">
        <p14:creationId xmlns:p14="http://schemas.microsoft.com/office/powerpoint/2010/main" val="3098996491"/>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920880"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AMBULANCE CONTROL ROOMS COMMAND</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Duty manager is responsible for one or more control rooms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Duty manger will be the tactical commander in the early stages of an incident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Some trusts operate a desk system which may provide command functions</a:t>
            </a:r>
          </a:p>
        </p:txBody>
      </p:sp>
    </p:spTree>
    <p:extLst>
      <p:ext uri="{BB962C8B-B14F-4D97-AF65-F5344CB8AC3E}">
        <p14:creationId xmlns:p14="http://schemas.microsoft.com/office/powerpoint/2010/main" val="3022087570"/>
      </p:ext>
    </p:extLst>
  </p:cSld>
  <p:clrMapOvr>
    <a:masterClrMapping/>
  </p:clrMapOvr>
  <p:transition spd="slow">
    <p:cove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3" y="6044"/>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sp>
        <p:nvSpPr>
          <p:cNvPr id="13" name="Text Box 4"/>
          <p:cNvSpPr txBox="1">
            <a:spLocks noChangeArrowheads="1"/>
          </p:cNvSpPr>
          <p:nvPr/>
        </p:nvSpPr>
        <p:spPr>
          <a:xfrm>
            <a:off x="539552" y="2276872"/>
            <a:ext cx="8136904" cy="3528392"/>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Use language that everyone understands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peoples’ and equipment’s roles and capabilities  in plain English</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Don’t use single-service acronyms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Don’t use call signs</a:t>
            </a:r>
          </a:p>
        </p:txBody>
      </p:sp>
      <p:sp>
        <p:nvSpPr>
          <p:cNvPr id="6" name="Rounded Rectangle 5"/>
          <p:cNvSpPr/>
          <p:nvPr/>
        </p:nvSpPr>
        <p:spPr>
          <a:xfrm>
            <a:off x="611560" y="1628800"/>
            <a:ext cx="4986020" cy="792088"/>
          </a:xfrm>
          <a:prstGeom prst="roundRect">
            <a:avLst/>
          </a:prstGeom>
          <a:solidFill>
            <a:srgbClr val="BD001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2</a:t>
            </a:r>
          </a:p>
          <a:p>
            <a:pPr algn="ctr">
              <a:lnSpc>
                <a:spcPct val="115000"/>
              </a:lnSpc>
              <a:spcAft>
                <a:spcPts val="1000"/>
              </a:spcAft>
            </a:pPr>
            <a:r>
              <a:rPr lang="en-GB" sz="900" dirty="0">
                <a:effectLst/>
                <a:latin typeface="Arial Narrow"/>
                <a:ea typeface="Calibri"/>
                <a:cs typeface="Arial Narrow"/>
              </a:rPr>
              <a:t>Plain English should be used between control rooms.</a:t>
            </a:r>
          </a:p>
          <a:p>
            <a:pPr algn="ctr">
              <a:lnSpc>
                <a:spcPct val="115000"/>
              </a:lnSpc>
              <a:spcAft>
                <a:spcPts val="1000"/>
              </a:spcAft>
            </a:pPr>
            <a:r>
              <a:rPr lang="en-GB" sz="1100" dirty="0">
                <a:effectLst/>
                <a:ea typeface="Calibri"/>
                <a:cs typeface="Times New Roman"/>
              </a:rPr>
              <a:t> </a:t>
            </a:r>
          </a:p>
        </p:txBody>
      </p:sp>
    </p:spTree>
    <p:extLst>
      <p:ext uri="{BB962C8B-B14F-4D97-AF65-F5344CB8AC3E}">
        <p14:creationId xmlns:p14="http://schemas.microsoft.com/office/powerpoint/2010/main" val="1932128810"/>
      </p:ext>
    </p:extLst>
  </p:cSld>
  <p:clrMapOvr>
    <a:masterClrMapping/>
  </p:clrMapOvr>
  <p:transition spd="slow">
    <p:cove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3" y="6044"/>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sp>
        <p:nvSpPr>
          <p:cNvPr id="13" name="Text Box 4"/>
          <p:cNvSpPr txBox="1">
            <a:spLocks noChangeArrowheads="1"/>
          </p:cNvSpPr>
          <p:nvPr/>
        </p:nvSpPr>
        <p:spPr>
          <a:xfrm>
            <a:off x="539552" y="1878446"/>
            <a:ext cx="8136904" cy="3528392"/>
          </a:xfrm>
          <a:prstGeom prst="rect">
            <a:avLst/>
          </a:prstGeom>
          <a:extLst>
            <a:ext uri="{909E8E84-426E-40dd-AFC4-6F175D3DCCD1}">
              <a14:hiddenFill xmlns:a14="http://schemas.microsoft.com/office/drawing/2010/main" xmlns="">
                <a:solidFill>
                  <a:srgbClr val="FFFF99"/>
                </a:solidFill>
              </a14:hiddenFill>
            </a:ext>
          </a:extLst>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Discussion between control rooms should be frequent and cover:</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Who is the lead agency?</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information does each agency have?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hazards and risks are know?</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people and equipment  have been –or are being – deployed and why?</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Is multiagency voice communication required? How will this be achieved?</a:t>
            </a:r>
          </a:p>
        </p:txBody>
      </p:sp>
      <p:sp>
        <p:nvSpPr>
          <p:cNvPr id="7" name="Rounded Rectangle 6"/>
          <p:cNvSpPr/>
          <p:nvPr/>
        </p:nvSpPr>
        <p:spPr>
          <a:xfrm>
            <a:off x="594092" y="1556792"/>
            <a:ext cx="4986020" cy="852805"/>
          </a:xfrm>
          <a:prstGeom prst="roundRect">
            <a:avLst/>
          </a:prstGeom>
          <a:solidFill>
            <a:srgbClr val="359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3</a:t>
            </a:r>
          </a:p>
          <a:p>
            <a:pPr algn="ctr">
              <a:lnSpc>
                <a:spcPct val="115000"/>
              </a:lnSpc>
              <a:spcAft>
                <a:spcPts val="1000"/>
              </a:spcAft>
            </a:pPr>
            <a:r>
              <a:rPr lang="en-GB" sz="900" dirty="0">
                <a:effectLst/>
                <a:latin typeface="Arial Narrow"/>
                <a:ea typeface="Calibri"/>
                <a:cs typeface="Arial Narrow"/>
              </a:rPr>
              <a:t>Talking to commanders, both before the first commander arrives at the scene and to commanders throughout the incident will contribute to shared situational awareness.</a:t>
            </a:r>
          </a:p>
          <a:p>
            <a:pPr algn="ctr">
              <a:lnSpc>
                <a:spcPct val="115000"/>
              </a:lnSpc>
              <a:spcAft>
                <a:spcPts val="1000"/>
              </a:spcAft>
            </a:pPr>
            <a:r>
              <a:rPr lang="en-GB" sz="1100" dirty="0">
                <a:effectLst/>
                <a:ea typeface="Calibri"/>
                <a:cs typeface="Times New Roman"/>
              </a:rPr>
              <a:t> </a:t>
            </a:r>
          </a:p>
        </p:txBody>
      </p:sp>
    </p:spTree>
    <p:extLst>
      <p:ext uri="{BB962C8B-B14F-4D97-AF65-F5344CB8AC3E}">
        <p14:creationId xmlns:p14="http://schemas.microsoft.com/office/powerpoint/2010/main" val="3840512155"/>
      </p:ext>
    </p:extLst>
  </p:cSld>
  <p:clrMapOvr>
    <a:masterClrMapping/>
  </p:clrMapOvr>
  <p:transition spd="slow">
    <p:cove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sp>
        <p:nvSpPr>
          <p:cNvPr id="13" name="Text Box 4"/>
          <p:cNvSpPr txBox="1">
            <a:spLocks noChangeArrowheads="1"/>
          </p:cNvSpPr>
          <p:nvPr/>
        </p:nvSpPr>
        <p:spPr>
          <a:xfrm>
            <a:off x="539552" y="1878446"/>
            <a:ext cx="8136904" cy="3528392"/>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Co-ordinate communication between control room SPoCs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Agree timings for subsequent communication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Take initial action to manage the incident</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If inter-agency talk groups are required the police will facilitate this and notify other control rooms</a:t>
            </a:r>
          </a:p>
        </p:txBody>
      </p:sp>
      <p:sp>
        <p:nvSpPr>
          <p:cNvPr id="6" name="Rounded Rectangle 5"/>
          <p:cNvSpPr/>
          <p:nvPr/>
        </p:nvSpPr>
        <p:spPr>
          <a:xfrm>
            <a:off x="560760" y="1484784"/>
            <a:ext cx="4986020" cy="862330"/>
          </a:xfrm>
          <a:prstGeom prst="roundRect">
            <a:avLst/>
          </a:prstGeom>
          <a:solidFill>
            <a:srgbClr val="BD001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4</a:t>
            </a:r>
          </a:p>
          <a:p>
            <a:pPr algn="ctr">
              <a:lnSpc>
                <a:spcPct val="115000"/>
              </a:lnSpc>
              <a:spcAft>
                <a:spcPts val="1000"/>
              </a:spcAft>
            </a:pPr>
            <a:r>
              <a:rPr lang="en-GB" sz="900" dirty="0">
                <a:effectLst/>
                <a:latin typeface="Arial Narrow"/>
                <a:ea typeface="Calibri"/>
                <a:cs typeface="Arial Narrow"/>
              </a:rPr>
              <a:t>Control room supervisors should engage in multi-agency communications and carry out the initial actions required to manage the incident. </a:t>
            </a:r>
          </a:p>
          <a:p>
            <a:pPr algn="ctr">
              <a:lnSpc>
                <a:spcPct val="115000"/>
              </a:lnSpc>
              <a:spcAft>
                <a:spcPts val="1000"/>
              </a:spcAft>
            </a:pPr>
            <a:r>
              <a:rPr lang="en-GB" sz="1100" dirty="0">
                <a:effectLst/>
                <a:ea typeface="Calibri"/>
                <a:cs typeface="Times New Roman"/>
              </a:rPr>
              <a:t> </a:t>
            </a:r>
          </a:p>
        </p:txBody>
      </p:sp>
    </p:spTree>
    <p:extLst>
      <p:ext uri="{BB962C8B-B14F-4D97-AF65-F5344CB8AC3E}">
        <p14:creationId xmlns:p14="http://schemas.microsoft.com/office/powerpoint/2010/main" val="3409896053"/>
      </p:ext>
    </p:extLst>
  </p:cSld>
  <p:clrMapOvr>
    <a:masterClrMapping/>
  </p:clrMapOvr>
  <p:transition spd="slow">
    <p:cove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3" y="6044"/>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INFORMATION SHARING AND MANAGEMENT</a:t>
            </a:r>
            <a:endParaRPr lang="en-GB" sz="3000" dirty="0">
              <a:solidFill>
                <a:srgbClr val="575755"/>
              </a:solidFill>
              <a:latin typeface="Arial Narrow" charset="0"/>
              <a:ea typeface="Arial Narrow" charset="0"/>
              <a:cs typeface="Arial Narrow" charset="0"/>
            </a:endParaRPr>
          </a:p>
        </p:txBody>
      </p:sp>
      <p:sp>
        <p:nvSpPr>
          <p:cNvPr id="13" name="Text Box 4"/>
          <p:cNvSpPr txBox="1">
            <a:spLocks noChangeArrowheads="1"/>
          </p:cNvSpPr>
          <p:nvPr/>
        </p:nvSpPr>
        <p:spPr>
          <a:xfrm>
            <a:off x="539552" y="1878446"/>
            <a:ext cx="8136904" cy="3528392"/>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Agree an initial rendezvous point</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Share this as soon as possible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 If the rendezvous point changes share this as soon as possible</a:t>
            </a:r>
          </a:p>
        </p:txBody>
      </p:sp>
      <p:sp>
        <p:nvSpPr>
          <p:cNvPr id="7" name="Rounded Rectangle 6"/>
          <p:cNvSpPr/>
          <p:nvPr/>
        </p:nvSpPr>
        <p:spPr>
          <a:xfrm>
            <a:off x="611560" y="1628800"/>
            <a:ext cx="5011420" cy="905510"/>
          </a:xfrm>
          <a:prstGeom prst="roundRect">
            <a:avLst/>
          </a:prstGeom>
          <a:solidFill>
            <a:srgbClr val="359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5</a:t>
            </a:r>
          </a:p>
          <a:p>
            <a:pPr algn="ctr">
              <a:lnSpc>
                <a:spcPct val="115000"/>
              </a:lnSpc>
              <a:spcAft>
                <a:spcPts val="1000"/>
              </a:spcAft>
            </a:pPr>
            <a:r>
              <a:rPr lang="en-GB" sz="1000" b="1" dirty="0">
                <a:effectLst/>
                <a:ea typeface="Calibri"/>
                <a:cs typeface="Times New Roman"/>
              </a:rPr>
              <a:t> </a:t>
            </a:r>
            <a:r>
              <a:rPr lang="en-GB" sz="900" dirty="0">
                <a:effectLst/>
                <a:latin typeface="Arial Narrow"/>
                <a:ea typeface="Calibri"/>
                <a:cs typeface="Arial Narrow"/>
              </a:rPr>
              <a:t>The lead responder will suggest a location for commanders to co-locate in the early stages of a multi-agency incident when operational commanders may be traveling to the scene.</a:t>
            </a:r>
          </a:p>
          <a:p>
            <a:pPr algn="ctr">
              <a:lnSpc>
                <a:spcPct val="115000"/>
              </a:lnSpc>
              <a:spcAft>
                <a:spcPts val="1000"/>
              </a:spcAft>
            </a:pPr>
            <a:r>
              <a:rPr lang="en-GB" sz="1100" dirty="0">
                <a:effectLst/>
                <a:ea typeface="Calibri"/>
                <a:cs typeface="Times New Roman"/>
              </a:rPr>
              <a:t> </a:t>
            </a:r>
          </a:p>
        </p:txBody>
      </p:sp>
    </p:spTree>
    <p:extLst>
      <p:ext uri="{BB962C8B-B14F-4D97-AF65-F5344CB8AC3E}">
        <p14:creationId xmlns:p14="http://schemas.microsoft.com/office/powerpoint/2010/main" val="373367143"/>
      </p:ext>
    </p:extLst>
  </p:cSld>
  <p:clrMapOvr>
    <a:masterClrMapping/>
  </p:clrMapOvr>
  <p:transition spd="slow">
    <p:cove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Click to add title</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8136904"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GB" sz="2900" b="1" i="1" dirty="0">
                <a:solidFill>
                  <a:srgbClr val="575755"/>
                </a:solidFill>
                <a:latin typeface="Arial Narrow"/>
                <a:ea typeface="Arial Narrow" charset="0"/>
                <a:cs typeface="Arial Narrow"/>
              </a:rPr>
              <a:t>“Whenever possible, control rooms should use electronic data transfer to share information. This can reduce congestion on voice channels, prevent misunderstandings and eliminate ‘double-keying’ information.”</a:t>
            </a:r>
          </a:p>
          <a:p>
            <a:pPr algn="l">
              <a:lnSpc>
                <a:spcPct val="120000"/>
              </a:lnSpc>
            </a:pPr>
            <a:endParaRPr lang="en-GB" sz="2900" b="1" i="1" dirty="0">
              <a:solidFill>
                <a:srgbClr val="575755"/>
              </a:solidFill>
              <a:latin typeface="Arial Narrow"/>
              <a:ea typeface="Arial Narrow" charset="0"/>
              <a:cs typeface="Arial Narrow"/>
            </a:endParaRPr>
          </a:p>
          <a:p>
            <a:pPr algn="l">
              <a:lnSpc>
                <a:spcPct val="130000"/>
              </a:lnSpc>
            </a:pPr>
            <a:r>
              <a:rPr lang="en-GB" sz="2000" dirty="0">
                <a:solidFill>
                  <a:srgbClr val="575755"/>
                </a:solidFill>
                <a:latin typeface="Arial Narrow" charset="0"/>
                <a:ea typeface="Arial Narrow" charset="0"/>
                <a:cs typeface="Arial Narrow" charset="0"/>
              </a:rPr>
              <a:t>Joint Doctrine: The Interoperability </a:t>
            </a:r>
            <a:br>
              <a:rPr lang="en-GB" sz="2000" dirty="0">
                <a:solidFill>
                  <a:srgbClr val="575755"/>
                </a:solidFill>
                <a:latin typeface="Arial Narrow" charset="0"/>
                <a:ea typeface="Arial Narrow" charset="0"/>
                <a:cs typeface="Arial Narrow" charset="0"/>
              </a:rPr>
            </a:br>
            <a:r>
              <a:rPr lang="en-GB" sz="2000" dirty="0">
                <a:solidFill>
                  <a:srgbClr val="575755"/>
                </a:solidFill>
                <a:latin typeface="Arial Narrow" charset="0"/>
                <a:ea typeface="Arial Narrow" charset="0"/>
                <a:cs typeface="Arial Narrow" charset="0"/>
              </a:rPr>
              <a:t>Framework Edition 2</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4581128"/>
            <a:ext cx="1274190" cy="178604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4283968" y="4005064"/>
            <a:ext cx="4572000" cy="1200329"/>
          </a:xfrm>
          <a:prstGeom prst="rect">
            <a:avLst/>
          </a:prstGeom>
        </p:spPr>
        <p:txBody>
          <a:bodyPr>
            <a:spAutoFit/>
          </a:bodyPr>
          <a:lstStyle/>
          <a:p>
            <a:pPr algn="just">
              <a:spcBef>
                <a:spcPct val="0"/>
              </a:spcBef>
              <a:buNone/>
            </a:pPr>
            <a:r>
              <a:rPr lang="en-GB" altLang="en-US" dirty="0">
                <a:solidFill>
                  <a:srgbClr val="FF0000"/>
                </a:solidFill>
                <a:latin typeface="Verdana" pitchFamily="34" charset="0"/>
              </a:rPr>
              <a:t>Locally services may wish to work together to populate this slide with details of any electronic transfer capability that is in place or planned.</a:t>
            </a:r>
          </a:p>
        </p:txBody>
      </p:sp>
    </p:spTree>
    <p:extLst>
      <p:ext uri="{BB962C8B-B14F-4D97-AF65-F5344CB8AC3E}">
        <p14:creationId xmlns:p14="http://schemas.microsoft.com/office/powerpoint/2010/main" val="1068171271"/>
      </p:ext>
    </p:extLst>
  </p:cSld>
  <p:clrMapOvr>
    <a:masterClrMapping/>
  </p:clrMapOvr>
  <p:transition spd="slow">
    <p:cove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INFORMATION SHARING AND MANAGEMENT</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7920880"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Sharing Information is essential</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Shared situational awareness can not be developed unless organisations share information and intelligence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Responders should start from a position of considering the risks and harm if they don’t share information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Data protection legislation does NOT prohibit the sharing of personal data</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763651234"/>
      </p:ext>
    </p:extLst>
  </p:cSld>
  <p:clrMapOvr>
    <a:masterClrMapping/>
  </p:clrMapOvr>
  <p:transition spd="slow">
    <p:cove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INFORMATION SHARING AND MANAGEMENT</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Sharing Information is essential BUT</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Human rights Act Balance Article 2, 6 &amp;8 (Life, fair trail and private and family life)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Consider the Data Protection Act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Ensure there is an auditable trail of why information was shared  </a:t>
            </a:r>
            <a:br>
              <a:rPr lang="en-GB" sz="2000" dirty="0">
                <a:solidFill>
                  <a:srgbClr val="575755"/>
                </a:solidFill>
                <a:latin typeface="Arial Narrow" charset="0"/>
                <a:ea typeface="Arial Narrow" charset="0"/>
                <a:cs typeface="Arial Narrow" charset="0"/>
              </a:rPr>
            </a:br>
            <a:r>
              <a:rPr lang="en-GB" sz="2000" dirty="0">
                <a:solidFill>
                  <a:srgbClr val="575755"/>
                </a:solidFill>
                <a:latin typeface="Arial Narrow" charset="0"/>
                <a:ea typeface="Arial Narrow" charset="0"/>
                <a:cs typeface="Arial Narrow" charset="0"/>
              </a:rPr>
              <a:t>(This audit trail should be proportionate to the situation) </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895202220"/>
      </p:ext>
    </p:extLst>
  </p:cSld>
  <p:clrMapOvr>
    <a:masterClrMapping/>
  </p:clrMapOvr>
  <p:transition spd="slow">
    <p:cove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INFORMATION SHARING AND MANAGEMENT</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b="1" dirty="0">
                <a:solidFill>
                  <a:srgbClr val="575755"/>
                </a:solidFill>
                <a:latin typeface="Arial Narrow" charset="0"/>
                <a:ea typeface="Arial Narrow" charset="0"/>
                <a:cs typeface="Arial Narrow" charset="0"/>
              </a:rPr>
              <a:t>Common Operating Picture</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This is a shared summary of the incident. It is created by bringing together information and intelligence from many sources, normally from a number of responders.</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The Common Operating Picture  is used to support joint decision making</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805711224"/>
      </p:ext>
    </p:extLst>
  </p:cSld>
  <p:clrMapOvr>
    <a:masterClrMapping/>
  </p:clrMapOvr>
  <p:transition spd="slow">
    <p:cove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INFORMATION SHARING AND MANAGEMENT</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Information sharing in a fast moving incident is complex, multi-dimensional </a:t>
            </a:r>
            <a:br>
              <a:rPr lang="en-GB" sz="2000" dirty="0">
                <a:solidFill>
                  <a:srgbClr val="575755"/>
                </a:solidFill>
                <a:latin typeface="Arial Narrow" charset="0"/>
                <a:ea typeface="Arial Narrow" charset="0"/>
                <a:cs typeface="Arial Narrow" charset="0"/>
              </a:rPr>
            </a:br>
            <a:r>
              <a:rPr lang="en-GB" sz="2000" dirty="0">
                <a:solidFill>
                  <a:srgbClr val="575755"/>
                </a:solidFill>
                <a:latin typeface="Arial Narrow" charset="0"/>
                <a:ea typeface="Arial Narrow" charset="0"/>
                <a:cs typeface="Arial Narrow" charset="0"/>
              </a:rPr>
              <a:t>and difficult.</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Information and the levels of sharing it will often be ambiguous.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 the early stages much of the responsibility for gathering, assessing and sharing information will fall on control rooms.</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This will not be easy, but is essential in working together to save life and reduce harm </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4144858833"/>
      </p:ext>
    </p:extLst>
  </p:cSld>
  <p:clrMapOvr>
    <a:masterClrMapping/>
  </p:clrMapOvr>
  <p:transition spd="slow">
    <p:cove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7650" name="Picture 2" descr="N:\JESIP\Jesip Training\Control Room Training 2017\Control Room Pictures\EEA\04-04-2016-05-13-eeamb--007-chelmsford-eoc-dispatsher_32646589334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3738" y="-911225"/>
            <a:ext cx="13073063" cy="86804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36746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4098" name="Picture 2" descr="N:\JESIP\Jesip Training\Control Room Training 2017\Control Room Pictures\EEA\04-04-2016-05-13-eeamb--023-chelmsford-eoc-_33334202202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280" y="0"/>
            <a:ext cx="10587451" cy="7029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630807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641254609"/>
      </p:ext>
    </p:extLst>
  </p:cSld>
  <p:clrMapOvr>
    <a:masterClrMapping/>
  </p:clrMapOvr>
  <p:transition spd="slow">
    <p:cove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SOCIAL MEDIA AND COMMUNICATIONS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This section describes:</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 role of social media in incidents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Communication considerations</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691172189"/>
      </p:ext>
    </p:extLst>
  </p:cSld>
  <p:clrMapOvr>
    <a:masterClrMapping/>
  </p:clrMapOvr>
  <p:transition spd="slow">
    <p:cove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SOCIAL MEDIA AND COMMUNICATIONS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Social Media:</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It’s not just your emergency anymore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Disaster information is one of the most highly forwarded or retweeted information on social media</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Social media can help monitor and address major incident issues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Its immediacy makes it invaluable in the live monitoring of situations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 era of organisations simply pushing information out is over…</a:t>
            </a:r>
          </a:p>
          <a:p>
            <a:pPr algn="l">
              <a:lnSpc>
                <a:spcPct val="150000"/>
              </a:lnSpc>
            </a:pPr>
            <a:r>
              <a:rPr lang="en-GB" sz="2000" b="1" dirty="0">
                <a:solidFill>
                  <a:srgbClr val="575755"/>
                </a:solidFill>
                <a:latin typeface="Arial Narrow" charset="0"/>
                <a:ea typeface="Arial Narrow" charset="0"/>
                <a:cs typeface="Arial Narrow" charset="0"/>
              </a:rPr>
              <a:t>To be relevant you need to listen and gather the information that’s out there</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613114659"/>
      </p:ext>
    </p:extLst>
  </p:cSld>
  <p:clrMapOvr>
    <a:masterClrMapping/>
  </p:clrMapOvr>
  <p:transition spd="slow">
    <p:cove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SOCIAL MEDIA AND COMMUNICATIONS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Information Sources in the Control Room</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Television (BBC, CNN Sky News)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Facebook</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Twitter</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Non voice calls from the public</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685244540"/>
      </p:ext>
    </p:extLst>
  </p:cSld>
  <p:clrMapOvr>
    <a:masterClrMapping/>
  </p:clrMapOvr>
  <p:transition spd="slow">
    <p:cove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SOCIAL MEDIA AND COMMUNICATIONS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Social Media Considerations</a:t>
            </a:r>
          </a:p>
          <a:p>
            <a:pPr algn="l">
              <a:lnSpc>
                <a:spcPct val="150000"/>
              </a:lnSpc>
            </a:pPr>
            <a:endParaRPr lang="en-GB" sz="2000" dirty="0">
              <a:solidFill>
                <a:srgbClr val="575755"/>
              </a:solidFill>
              <a:latin typeface="Arial Narrow" charset="0"/>
              <a:ea typeface="Arial Narrow" charset="0"/>
              <a:cs typeface="Arial Narrow" charset="0"/>
            </a:endParaRPr>
          </a:p>
        </p:txBody>
      </p:sp>
      <p:graphicFrame>
        <p:nvGraphicFramePr>
          <p:cNvPr id="6" name="Content Placeholder 3"/>
          <p:cNvGraphicFramePr>
            <a:graphicFrameLocks/>
          </p:cNvGraphicFramePr>
          <p:nvPr>
            <p:extLst>
              <p:ext uri="{D42A27DB-BD31-4B8C-83A1-F6EECF244321}">
                <p14:modId xmlns:p14="http://schemas.microsoft.com/office/powerpoint/2010/main" val="3134727343"/>
              </p:ext>
            </p:extLst>
          </p:nvPr>
        </p:nvGraphicFramePr>
        <p:xfrm>
          <a:off x="611560" y="2348880"/>
          <a:ext cx="4824536" cy="3478263"/>
        </p:xfrm>
        <a:graphic>
          <a:graphicData uri="http://schemas.openxmlformats.org/drawingml/2006/table">
            <a:tbl>
              <a:tblPr bandRow="1">
                <a:tableStyleId>{5C22544A-7EE6-4342-B048-85BDC9FD1C3A}</a:tableStyleId>
              </a:tblPr>
              <a:tblGrid>
                <a:gridCol w="2412268">
                  <a:extLst>
                    <a:ext uri="{9D8B030D-6E8A-4147-A177-3AD203B41FA5}">
                      <a16:colId xmlns:a16="http://schemas.microsoft.com/office/drawing/2014/main" val="20000"/>
                    </a:ext>
                  </a:extLst>
                </a:gridCol>
                <a:gridCol w="2412268">
                  <a:extLst>
                    <a:ext uri="{9D8B030D-6E8A-4147-A177-3AD203B41FA5}">
                      <a16:colId xmlns:a16="http://schemas.microsoft.com/office/drawing/2014/main" val="20001"/>
                    </a:ext>
                  </a:extLst>
                </a:gridCol>
              </a:tblGrid>
              <a:tr h="781271">
                <a:tc>
                  <a:txBody>
                    <a:bodyPr/>
                    <a:lstStyle/>
                    <a:p>
                      <a:pPr lvl="0" algn="ctr" rtl="0"/>
                      <a:r>
                        <a:rPr lang="en-GB" sz="1400" dirty="0">
                          <a:solidFill>
                            <a:schemeClr val="bg1"/>
                          </a:solidFill>
                          <a:latin typeface="Verdana" pitchFamily="34" charset="0"/>
                        </a:rPr>
                        <a:t>Empowerment</a:t>
                      </a:r>
                    </a:p>
                  </a:txBody>
                  <a:tcPr marL="75636" marR="75636" marT="37818" marB="37818"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rgbClr val="359A28"/>
                    </a:solidFill>
                  </a:tcPr>
                </a:tc>
                <a:tc>
                  <a:txBody>
                    <a:bodyPr/>
                    <a:lstStyle/>
                    <a:p>
                      <a:pPr lvl="0" algn="ctr" rtl="0"/>
                      <a:r>
                        <a:rPr lang="en-GB" sz="1400" dirty="0">
                          <a:solidFill>
                            <a:schemeClr val="bg1"/>
                          </a:solidFill>
                          <a:latin typeface="Verdana" pitchFamily="34" charset="0"/>
                        </a:rPr>
                        <a:t>Organisations’ IT infrastructures</a:t>
                      </a:r>
                    </a:p>
                  </a:txBody>
                  <a:tcPr marL="75636" marR="75636" marT="37818" marB="37818"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rgbClr val="359A28"/>
                    </a:solidFill>
                  </a:tcPr>
                </a:tc>
                <a:extLst>
                  <a:ext uri="{0D108BD9-81ED-4DB2-BD59-A6C34878D82A}">
                    <a16:rowId xmlns:a16="http://schemas.microsoft.com/office/drawing/2014/main" val="10000"/>
                  </a:ext>
                </a:extLst>
              </a:tr>
              <a:tr h="13484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latin typeface="Verdana" pitchFamily="34" charset="0"/>
                        </a:rPr>
                        <a:t>Shared situational awareness for emergency responders</a:t>
                      </a:r>
                    </a:p>
                  </a:txBody>
                  <a:tcPr marL="75636" marR="75636" marT="37818" marB="37818"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rgbClr val="BD001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Verdana" pitchFamily="34" charset="0"/>
                        </a:rPr>
                        <a:t>Human contact is one </a:t>
                      </a:r>
                      <a:br>
                        <a:rPr lang="en-GB" sz="1400" b="0" dirty="0">
                          <a:solidFill>
                            <a:schemeClr val="bg1"/>
                          </a:solidFill>
                          <a:latin typeface="Verdana" pitchFamily="34" charset="0"/>
                        </a:rPr>
                      </a:br>
                      <a:r>
                        <a:rPr lang="en-GB" sz="1400" b="0" dirty="0">
                          <a:solidFill>
                            <a:schemeClr val="bg1"/>
                          </a:solidFill>
                          <a:latin typeface="Verdana" pitchFamily="34" charset="0"/>
                        </a:rPr>
                        <a:t>of the best ways of helping someone</a:t>
                      </a:r>
                    </a:p>
                  </a:txBody>
                  <a:tcPr marL="75636" marR="75636" marT="37818" marB="37818"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rgbClr val="BD0017"/>
                    </a:solidFill>
                  </a:tcPr>
                </a:tc>
                <a:extLst>
                  <a:ext uri="{0D108BD9-81ED-4DB2-BD59-A6C34878D82A}">
                    <a16:rowId xmlns:a16="http://schemas.microsoft.com/office/drawing/2014/main" val="10001"/>
                  </a:ext>
                </a:extLst>
              </a:tr>
              <a:tr h="13484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latin typeface="Verdana" pitchFamily="34" charset="0"/>
                        </a:rPr>
                        <a:t>Immediate information from the public at </a:t>
                      </a:r>
                      <a:br>
                        <a:rPr lang="en-GB" sz="1400" dirty="0">
                          <a:solidFill>
                            <a:schemeClr val="bg1"/>
                          </a:solidFill>
                          <a:latin typeface="Verdana" pitchFamily="34" charset="0"/>
                        </a:rPr>
                      </a:br>
                      <a:r>
                        <a:rPr lang="en-GB" sz="1400" dirty="0">
                          <a:solidFill>
                            <a:schemeClr val="bg1"/>
                          </a:solidFill>
                          <a:latin typeface="Verdana" pitchFamily="34" charset="0"/>
                        </a:rPr>
                        <a:t>the scene</a:t>
                      </a:r>
                    </a:p>
                  </a:txBody>
                  <a:tcPr marL="75636" marR="75636" marT="37818" marB="37818"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rgbClr val="125BA9"/>
                    </a:solidFill>
                  </a:tcPr>
                </a:tc>
                <a:tc>
                  <a:txBody>
                    <a:bodyPr/>
                    <a:lstStyle/>
                    <a:p>
                      <a:pPr algn="ctr"/>
                      <a:r>
                        <a:rPr lang="en-GB" sz="1400" b="0" dirty="0">
                          <a:solidFill>
                            <a:schemeClr val="bg1"/>
                          </a:solidFill>
                          <a:latin typeface="Verdana" pitchFamily="34" charset="0"/>
                        </a:rPr>
                        <a:t>Contamination of incident information</a:t>
                      </a:r>
                      <a:r>
                        <a:rPr lang="en-GB" sz="1400" b="0" baseline="0" dirty="0">
                          <a:solidFill>
                            <a:schemeClr val="bg1"/>
                          </a:solidFill>
                          <a:latin typeface="Verdana" pitchFamily="34" charset="0"/>
                        </a:rPr>
                        <a:t> </a:t>
                      </a:r>
                      <a:br>
                        <a:rPr lang="en-GB" sz="1400" b="0" baseline="0" dirty="0">
                          <a:solidFill>
                            <a:schemeClr val="bg1"/>
                          </a:solidFill>
                          <a:latin typeface="Verdana" pitchFamily="34" charset="0"/>
                        </a:rPr>
                      </a:br>
                      <a:r>
                        <a:rPr lang="en-GB" sz="1400" b="0" dirty="0">
                          <a:solidFill>
                            <a:schemeClr val="bg1"/>
                          </a:solidFill>
                          <a:latin typeface="Verdana" pitchFamily="34" charset="0"/>
                        </a:rPr>
                        <a:t>by responders </a:t>
                      </a:r>
                      <a:endParaRPr lang="en-GB" sz="1400" dirty="0">
                        <a:solidFill>
                          <a:schemeClr val="bg1"/>
                        </a:solidFill>
                      </a:endParaRPr>
                    </a:p>
                  </a:txBody>
                  <a:tcPr marL="75636" marR="75636" marT="37818" marB="37818"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rgbClr val="125BA9"/>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84046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SOCIAL MEDIA AND COMMUNICATIONS</a:t>
            </a:r>
            <a:endParaRPr lang="en-GB" sz="3200" dirty="0">
              <a:solidFill>
                <a:srgbClr val="575755"/>
              </a:solidFill>
              <a:latin typeface="Arial Narrow" charset="0"/>
              <a:ea typeface="Arial Narrow" charset="0"/>
              <a:cs typeface="Arial Narrow" charset="0"/>
            </a:endParaRPr>
          </a:p>
        </p:txBody>
      </p:sp>
      <p:sp>
        <p:nvSpPr>
          <p:cNvPr id="20" name="Rounded Rectangle 5"/>
          <p:cNvSpPr/>
          <p:nvPr/>
        </p:nvSpPr>
        <p:spPr>
          <a:xfrm>
            <a:off x="611560" y="1916832"/>
            <a:ext cx="2150503" cy="2016224"/>
          </a:xfrm>
          <a:prstGeom prst="rect">
            <a:avLst/>
          </a:prstGeom>
          <a:solidFill>
            <a:srgbClr val="BD0017"/>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400" kern="1200" dirty="0">
                <a:solidFill>
                  <a:srgbClr val="FFFFFF"/>
                </a:solidFill>
                <a:latin typeface="Verdana" pitchFamily="34" charset="0"/>
              </a:rPr>
              <a:t>Coordination </a:t>
            </a:r>
            <a:br>
              <a:rPr lang="en-GB" sz="1400" kern="1200" dirty="0">
                <a:solidFill>
                  <a:srgbClr val="FFFFFF"/>
                </a:solidFill>
                <a:latin typeface="Verdana" pitchFamily="34" charset="0"/>
              </a:rPr>
            </a:br>
            <a:r>
              <a:rPr lang="en-GB" sz="1400" kern="1200" dirty="0">
                <a:solidFill>
                  <a:srgbClr val="FFFFFF"/>
                </a:solidFill>
                <a:latin typeface="Verdana" pitchFamily="34" charset="0"/>
              </a:rPr>
              <a:t>of lead person </a:t>
            </a:r>
            <a:br>
              <a:rPr lang="en-GB" sz="1400" kern="1200" dirty="0">
                <a:solidFill>
                  <a:srgbClr val="FFFFFF"/>
                </a:solidFill>
                <a:latin typeface="Verdana" pitchFamily="34" charset="0"/>
              </a:rPr>
            </a:br>
            <a:r>
              <a:rPr lang="en-GB" sz="1400" kern="1200" dirty="0">
                <a:solidFill>
                  <a:srgbClr val="FFFFFF"/>
                </a:solidFill>
                <a:latin typeface="Verdana" pitchFamily="34" charset="0"/>
              </a:rPr>
              <a:t>from all </a:t>
            </a:r>
            <a:br>
              <a:rPr lang="en-GB" sz="1400" kern="1200" dirty="0">
                <a:solidFill>
                  <a:srgbClr val="FFFFFF"/>
                </a:solidFill>
                <a:latin typeface="Verdana" pitchFamily="34" charset="0"/>
              </a:rPr>
            </a:br>
            <a:r>
              <a:rPr lang="en-GB" sz="1400" kern="1200" dirty="0">
                <a:solidFill>
                  <a:srgbClr val="FFFFFF"/>
                </a:solidFill>
                <a:latin typeface="Verdana" pitchFamily="34" charset="0"/>
              </a:rPr>
              <a:t>organisations </a:t>
            </a:r>
            <a:br>
              <a:rPr lang="en-GB" sz="1400" kern="1200" dirty="0">
                <a:solidFill>
                  <a:srgbClr val="FFFFFF"/>
                </a:solidFill>
                <a:latin typeface="Verdana" pitchFamily="34" charset="0"/>
              </a:rPr>
            </a:br>
            <a:r>
              <a:rPr lang="en-GB" sz="1400" kern="1200" dirty="0">
                <a:solidFill>
                  <a:srgbClr val="FFFFFF"/>
                </a:solidFill>
                <a:latin typeface="Verdana" pitchFamily="34" charset="0"/>
              </a:rPr>
              <a:t>daily</a:t>
            </a:r>
          </a:p>
        </p:txBody>
      </p:sp>
      <p:sp>
        <p:nvSpPr>
          <p:cNvPr id="18" name="Rounded Rectangle 7"/>
          <p:cNvSpPr/>
          <p:nvPr/>
        </p:nvSpPr>
        <p:spPr>
          <a:xfrm>
            <a:off x="2843808" y="1916832"/>
            <a:ext cx="2088232" cy="2016224"/>
          </a:xfrm>
          <a:prstGeom prst="rect">
            <a:avLst/>
          </a:prstGeom>
          <a:solidFill>
            <a:srgbClr val="359A28"/>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400" kern="1200" dirty="0">
                <a:latin typeface="Verdana" pitchFamily="34" charset="0"/>
              </a:rPr>
              <a:t>One designated </a:t>
            </a:r>
            <a:br>
              <a:rPr lang="en-GB" sz="1400" kern="1200" dirty="0">
                <a:latin typeface="Verdana" pitchFamily="34" charset="0"/>
              </a:rPr>
            </a:br>
            <a:r>
              <a:rPr lang="en-GB" sz="1400" kern="1200" dirty="0">
                <a:latin typeface="Verdana" pitchFamily="34" charset="0"/>
              </a:rPr>
              <a:t>social media </a:t>
            </a:r>
            <a:br>
              <a:rPr lang="en-GB" sz="1400" kern="1200" dirty="0">
                <a:latin typeface="Verdana" pitchFamily="34" charset="0"/>
              </a:rPr>
            </a:br>
            <a:r>
              <a:rPr lang="en-GB" sz="1400" kern="1200" dirty="0">
                <a:latin typeface="Verdana" pitchFamily="34" charset="0"/>
              </a:rPr>
              <a:t>lead person </a:t>
            </a:r>
            <a:br>
              <a:rPr lang="en-GB" sz="1400" kern="1200" dirty="0">
                <a:latin typeface="Verdana" pitchFamily="34" charset="0"/>
              </a:rPr>
            </a:br>
            <a:r>
              <a:rPr lang="en-GB" sz="1400" kern="1200" dirty="0">
                <a:latin typeface="Verdana" pitchFamily="34" charset="0"/>
              </a:rPr>
              <a:t>per agency</a:t>
            </a:r>
          </a:p>
        </p:txBody>
      </p:sp>
      <p:sp>
        <p:nvSpPr>
          <p:cNvPr id="16" name="Rounded Rectangle 9"/>
          <p:cNvSpPr/>
          <p:nvPr/>
        </p:nvSpPr>
        <p:spPr>
          <a:xfrm>
            <a:off x="611560" y="4005064"/>
            <a:ext cx="2160240" cy="2016224"/>
          </a:xfrm>
          <a:prstGeom prst="rect">
            <a:avLst/>
          </a:prstGeom>
          <a:solidFill>
            <a:srgbClr val="125BA9"/>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400" kern="1200" dirty="0">
                <a:latin typeface="Verdana" pitchFamily="34" charset="0"/>
              </a:rPr>
              <a:t>Create media </a:t>
            </a:r>
            <a:br>
              <a:rPr lang="en-GB" sz="1400" kern="1200" dirty="0">
                <a:latin typeface="Verdana" pitchFamily="34" charset="0"/>
              </a:rPr>
            </a:br>
            <a:r>
              <a:rPr lang="en-GB" sz="1400" kern="1200" dirty="0">
                <a:solidFill>
                  <a:srgbClr val="FFFFFF"/>
                </a:solidFill>
                <a:latin typeface="Verdana" pitchFamily="34" charset="0"/>
              </a:rPr>
              <a:t>centre on your website to …</a:t>
            </a:r>
          </a:p>
        </p:txBody>
      </p:sp>
      <p:sp>
        <p:nvSpPr>
          <p:cNvPr id="14" name="Rounded Rectangle 11"/>
          <p:cNvSpPr/>
          <p:nvPr/>
        </p:nvSpPr>
        <p:spPr>
          <a:xfrm>
            <a:off x="2843808" y="4005064"/>
            <a:ext cx="2088232" cy="2016224"/>
          </a:xfrm>
          <a:prstGeom prst="rect">
            <a:avLst/>
          </a:prstGeom>
          <a:solidFill>
            <a:srgbClr val="CF7527"/>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400" kern="1200" dirty="0">
                <a:solidFill>
                  <a:srgbClr val="FFFFFF"/>
                </a:solidFill>
                <a:latin typeface="Verdana" pitchFamily="34" charset="0"/>
              </a:rPr>
              <a:t>Agree &amp; </a:t>
            </a:r>
            <a:br>
              <a:rPr lang="en-GB" sz="1400" kern="1200" dirty="0">
                <a:solidFill>
                  <a:srgbClr val="FFFFFF"/>
                </a:solidFill>
                <a:latin typeface="Verdana" pitchFamily="34" charset="0"/>
              </a:rPr>
            </a:br>
            <a:r>
              <a:rPr lang="en-GB" sz="1400" kern="1200" dirty="0">
                <a:solidFill>
                  <a:srgbClr val="FFFFFF"/>
                </a:solidFill>
                <a:latin typeface="Verdana" pitchFamily="34" charset="0"/>
              </a:rPr>
              <a:t>designate time </a:t>
            </a:r>
            <a:br>
              <a:rPr lang="en-GB" sz="1400" kern="1200" dirty="0">
                <a:solidFill>
                  <a:srgbClr val="FFFFFF"/>
                </a:solidFill>
                <a:latin typeface="Verdana" pitchFamily="34" charset="0"/>
              </a:rPr>
            </a:br>
            <a:r>
              <a:rPr lang="en-GB" sz="1400" kern="1200" dirty="0">
                <a:solidFill>
                  <a:srgbClr val="FFFFFF"/>
                </a:solidFill>
                <a:latin typeface="Verdana" pitchFamily="34" charset="0"/>
              </a:rPr>
              <a:t>and frequency </a:t>
            </a:r>
            <a:br>
              <a:rPr lang="en-GB" sz="1400" kern="1200" dirty="0">
                <a:solidFill>
                  <a:srgbClr val="FFFFFF"/>
                </a:solidFill>
                <a:latin typeface="Verdana" pitchFamily="34" charset="0"/>
              </a:rPr>
            </a:br>
            <a:r>
              <a:rPr lang="en-GB" sz="1400" kern="1200" dirty="0">
                <a:solidFill>
                  <a:srgbClr val="FFFFFF"/>
                </a:solidFill>
                <a:latin typeface="Verdana" pitchFamily="34" charset="0"/>
              </a:rPr>
              <a:t>of distribution</a:t>
            </a:r>
          </a:p>
        </p:txBody>
      </p:sp>
    </p:spTree>
    <p:extLst>
      <p:ext uri="{BB962C8B-B14F-4D97-AF65-F5344CB8AC3E}">
        <p14:creationId xmlns:p14="http://schemas.microsoft.com/office/powerpoint/2010/main" val="3778912201"/>
      </p:ext>
    </p:extLst>
  </p:cSld>
  <p:clrMapOvr>
    <a:masterClrMapping/>
  </p:clrMapOvr>
  <p:transition spd="slow">
    <p:cove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8674" name="Picture 2" descr="N:\JESIP\Jesip Training\Control Room Training 2017\Control Room Pictures\EEA\33985797881_603c994913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5325"/>
            <a:ext cx="12192000" cy="8248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13465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433690858"/>
      </p:ext>
    </p:extLst>
  </p:cSld>
  <p:clrMapOvr>
    <a:masterClrMapping/>
  </p:clrMapOvr>
  <p:transition spd="slow">
    <p:cove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SOCIAL MEDIA AND COMMUNICATIONS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Options for Communication</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Face to Face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Telephony</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Conference Calls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Email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Mobile Phone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Airwave</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3070917072"/>
      </p:ext>
    </p:extLst>
  </p:cSld>
  <p:clrMapOvr>
    <a:masterClrMapping/>
  </p:clrMapOvr>
  <p:transition spd="slow">
    <p:cove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29698" name="Picture 2" descr="N:\JESIP\Jesip Training\Control Room Training 2017\Control Room Pictures\EEA\04-04-2016-05-13-eeamb--024-chelmsford-eoc-_33106678190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030" y="-51640"/>
            <a:ext cx="9995698" cy="69370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13754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920880"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AMBULANCE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CC0F1E"/>
                </a:solidFill>
                <a:latin typeface="Arial Narrow" charset="0"/>
                <a:ea typeface="Arial Narrow" charset="0"/>
                <a:cs typeface="Arial Narrow" charset="0"/>
              </a:rPr>
              <a:t>Locally services may wish to work with each other to populate this slide</a:t>
            </a:r>
          </a:p>
          <a:p>
            <a:pPr algn="l">
              <a:lnSpc>
                <a:spcPct val="150000"/>
              </a:lnSpc>
            </a:pPr>
            <a:endParaRPr lang="en-GB" sz="2000" dirty="0">
              <a:solidFill>
                <a:srgbClr val="CC0F1E"/>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How many ambulance control rooms does the local trust have</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Where are they located and areas of responsibility</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Typical Number of calls and numbers of incidents generated</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Typical staffing levels </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Key performance indicators</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Command structure</a:t>
            </a:r>
          </a:p>
        </p:txBody>
      </p:sp>
    </p:spTree>
    <p:extLst>
      <p:ext uri="{BB962C8B-B14F-4D97-AF65-F5344CB8AC3E}">
        <p14:creationId xmlns:p14="http://schemas.microsoft.com/office/powerpoint/2010/main" val="563924301"/>
      </p:ext>
    </p:extLst>
  </p:cSld>
  <p:clrMapOvr>
    <a:masterClrMapping/>
  </p:clrMapOvr>
  <p:transition spd="slow">
    <p:cove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SOCIAL MEDIA AND COMMUNICATIONS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Mobile Phones</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Popular but very weak form of communications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Insecure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Coverage issues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Overload of networks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Wrong numbers / misdirection / delays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Not appropriate for crisis</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1214915680"/>
      </p:ext>
    </p:extLst>
  </p:cSld>
  <p:clrMapOvr>
    <a:masterClrMapping/>
  </p:clrMapOvr>
  <p:transition spd="slow">
    <p:cove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OTHER RADIO SYSTEMS</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5688632" cy="518457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VHF (Very High Frequency) </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Not encrypted</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Long range</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Widely used by ships and aircraft </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Main HM Coastguard communication medium </a:t>
            </a:r>
          </a:p>
          <a:p>
            <a:pPr algn="l">
              <a:lnSpc>
                <a:spcPct val="150000"/>
              </a:lnSpc>
            </a:pPr>
            <a:r>
              <a:rPr lang="en-GB" sz="2000" dirty="0">
                <a:solidFill>
                  <a:srgbClr val="575755"/>
                </a:solidFill>
                <a:latin typeface="Arial Narrow" charset="0"/>
                <a:ea typeface="Arial Narrow" charset="0"/>
                <a:cs typeface="Arial Narrow" charset="0"/>
              </a:rPr>
              <a:t>Fire and Rescue Fire Ground Radios</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Short range</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Robust</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Does not make use of  Airwave capacity </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Not Secure</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4023313368"/>
      </p:ext>
    </p:extLst>
  </p:cSld>
  <p:clrMapOvr>
    <a:masterClrMapping/>
  </p:clrMapOvr>
  <p:transition spd="slow">
    <p:cove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5688632"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Group messaging</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Secure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Controlled network</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Instantaneous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Compatibility</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Interoperable talkgroups are availible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Recordable if required</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066848693"/>
      </p:ext>
    </p:extLst>
  </p:cSld>
  <p:clrMapOvr>
    <a:masterClrMapping/>
  </p:clrMapOvr>
  <p:transition spd="slow">
    <p:cove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Airwave Issues Coverage</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 certain areas there will be no Airwave  coverage. This could be underground, inside buildings or in very rural areas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Radios will not connect to the network at all</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There are solutions for this</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3858325592"/>
      </p:ext>
    </p:extLst>
  </p:cSld>
  <p:clrMapOvr>
    <a:masterClrMapping/>
  </p:clrMapOvr>
  <p:transition spd="slow">
    <p:cove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 Airwave Issues Capacity</a:t>
            </a:r>
          </a:p>
          <a:p>
            <a:pPr algn="l">
              <a:lnSpc>
                <a:spcPct val="150000"/>
              </a:lnSpc>
            </a:pPr>
            <a:r>
              <a:rPr lang="en-GB" sz="2000" dirty="0">
                <a:solidFill>
                  <a:srgbClr val="575755"/>
                </a:solidFill>
                <a:latin typeface="Arial Narrow" charset="0"/>
                <a:ea typeface="Arial Narrow" charset="0"/>
                <a:cs typeface="Arial Narrow" charset="0"/>
              </a:rPr>
              <a:t>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 Airwave network is built to support the normal number of users in a given area with some additional capacity as overhead</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If there are many more users than normal  there may be issues in terms of queuing</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There are solutions for this</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3599837379"/>
      </p:ext>
    </p:extLst>
  </p:cSld>
  <p:clrMapOvr>
    <a:masterClrMapping/>
  </p:clrMapOvr>
  <p:transition spd="slow">
    <p:cove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Airwave Issues Options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Contact an at early stage for advice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Existing “single service” Airwave tactical advisors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Since 2016 “tri-service” Operational Communications Advisor  </a:t>
            </a:r>
            <a:br>
              <a:rPr lang="en-GB" sz="2000" dirty="0">
                <a:solidFill>
                  <a:srgbClr val="575755"/>
                </a:solidFill>
                <a:latin typeface="Arial Narrow" charset="0"/>
                <a:ea typeface="Arial Narrow" charset="0"/>
                <a:cs typeface="Arial Narrow" charset="0"/>
              </a:rPr>
            </a:br>
            <a:r>
              <a:rPr lang="en-GB" sz="1600" dirty="0">
                <a:solidFill>
                  <a:srgbClr val="575755"/>
                </a:solidFill>
                <a:latin typeface="Arial Narrow" charset="0"/>
                <a:ea typeface="Arial Narrow" charset="0"/>
                <a:cs typeface="Arial Narrow" charset="0"/>
              </a:rPr>
              <a:t>(Training for all services' advisors  is available from the College of Policing)</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00930613"/>
      </p:ext>
    </p:extLst>
  </p:cSld>
  <p:clrMapOvr>
    <a:masterClrMapping/>
  </p:clrMapOvr>
  <p:transition spd="slow">
    <p:cove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122413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Emergency services shared talk groups. These are managed by the police but available to all emergency services and some to other responders.</a:t>
            </a:r>
          </a:p>
          <a:p>
            <a:pPr algn="l">
              <a:lnSpc>
                <a:spcPct val="150000"/>
              </a:lnSpc>
            </a:pPr>
            <a:endParaRPr lang="en-GB" sz="2000" dirty="0">
              <a:solidFill>
                <a:srgbClr val="575755"/>
              </a:solidFill>
              <a:latin typeface="Arial Narrow" charset="0"/>
              <a:ea typeface="Arial Narrow" charset="0"/>
              <a:cs typeface="Arial Narrow"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307403741"/>
              </p:ext>
            </p:extLst>
          </p:nvPr>
        </p:nvGraphicFramePr>
        <p:xfrm>
          <a:off x="539552" y="2636912"/>
          <a:ext cx="8136904" cy="2101695"/>
        </p:xfrm>
        <a:graphic>
          <a:graphicData uri="http://schemas.openxmlformats.org/drawingml/2006/table">
            <a:tbl>
              <a:tblPr firstRow="1" bandRow="1">
                <a:tableStyleId>{5C22544A-7EE6-4342-B048-85BDC9FD1C3A}</a:tableStyleId>
              </a:tblPr>
              <a:tblGrid>
                <a:gridCol w="3960440">
                  <a:extLst>
                    <a:ext uri="{9D8B030D-6E8A-4147-A177-3AD203B41FA5}">
                      <a16:colId xmlns:a16="http://schemas.microsoft.com/office/drawing/2014/main" val="20000"/>
                    </a:ext>
                  </a:extLst>
                </a:gridCol>
                <a:gridCol w="4176464">
                  <a:extLst>
                    <a:ext uri="{9D8B030D-6E8A-4147-A177-3AD203B41FA5}">
                      <a16:colId xmlns:a16="http://schemas.microsoft.com/office/drawing/2014/main" val="20001"/>
                    </a:ext>
                  </a:extLst>
                </a:gridCol>
              </a:tblGrid>
              <a:tr h="353283">
                <a:tc>
                  <a:txBody>
                    <a:bodyPr/>
                    <a:lstStyle/>
                    <a:p>
                      <a:r>
                        <a:rPr lang="en-GB" sz="1600" b="0" dirty="0">
                          <a:solidFill>
                            <a:srgbClr val="FFFFFF"/>
                          </a:solidFill>
                        </a:rPr>
                        <a:t>Police</a:t>
                      </a:r>
                      <a:r>
                        <a:rPr lang="en-GB" sz="1600" b="0" baseline="0" dirty="0">
                          <a:solidFill>
                            <a:srgbClr val="FFFFFF"/>
                          </a:solidFill>
                        </a:rPr>
                        <a:t> Sharers Hailing</a:t>
                      </a:r>
                      <a:endParaRPr lang="en-GB" sz="1600" b="0" dirty="0">
                        <a:solidFill>
                          <a:srgbClr val="FFFFFF"/>
                        </a:solidFill>
                      </a:endParaRPr>
                    </a:p>
                  </a:txBody>
                  <a:tcPr>
                    <a:lnR w="57150" cap="flat" cmpd="sng" algn="ctr">
                      <a:noFill/>
                      <a:prstDash val="solid"/>
                      <a:round/>
                      <a:headEnd type="none" w="med" len="med"/>
                      <a:tailEnd type="none" w="med" len="med"/>
                    </a:lnR>
                    <a:solidFill>
                      <a:srgbClr val="3659A5"/>
                    </a:solidFill>
                  </a:tcPr>
                </a:tc>
                <a:tc>
                  <a:txBody>
                    <a:bodyPr/>
                    <a:lstStyle/>
                    <a:p>
                      <a:endParaRPr lang="en-GB" sz="1600" dirty="0">
                        <a:solidFill>
                          <a:srgbClr val="FFFFFF"/>
                        </a:solidFill>
                      </a:endParaRPr>
                    </a:p>
                  </a:txBody>
                  <a:tcPr>
                    <a:lnL w="57150" cap="flat" cmpd="sng" algn="ctr">
                      <a:noFill/>
                      <a:prstDash val="solid"/>
                      <a:round/>
                      <a:headEnd type="none" w="med" len="med"/>
                      <a:tailEnd type="none" w="med" len="med"/>
                    </a:lnL>
                    <a:solidFill>
                      <a:srgbClr val="3659A5"/>
                    </a:solidFill>
                  </a:tcPr>
                </a:tc>
                <a:extLst>
                  <a:ext uri="{0D108BD9-81ED-4DB2-BD59-A6C34878D82A}">
                    <a16:rowId xmlns:a16="http://schemas.microsoft.com/office/drawing/2014/main" val="10000"/>
                  </a:ext>
                </a:extLst>
              </a:tr>
              <a:tr h="138296">
                <a:tc>
                  <a:txBody>
                    <a:bodyPr/>
                    <a:lstStyle/>
                    <a:p>
                      <a:r>
                        <a:rPr lang="en-GB" sz="1600" dirty="0">
                          <a:solidFill>
                            <a:srgbClr val="FFFFFF"/>
                          </a:solidFill>
                        </a:rPr>
                        <a:t>Incident Command 1      (IC1)</a:t>
                      </a:r>
                    </a:p>
                  </a:txBody>
                  <a:tcPr>
                    <a:solidFill>
                      <a:srgbClr val="CC0F1E"/>
                    </a:solidFill>
                  </a:tcPr>
                </a:tc>
                <a:tc>
                  <a:txBody>
                    <a:bodyPr/>
                    <a:lstStyle/>
                    <a:p>
                      <a:r>
                        <a:rPr lang="en-GB" sz="1600" dirty="0">
                          <a:solidFill>
                            <a:srgbClr val="FFFFFF"/>
                          </a:solidFill>
                        </a:rPr>
                        <a:t>Pxxxx</a:t>
                      </a:r>
                      <a:r>
                        <a:rPr lang="en-GB" sz="1600" baseline="0" dirty="0">
                          <a:solidFill>
                            <a:srgbClr val="FFFFFF"/>
                          </a:solidFill>
                        </a:rPr>
                        <a:t> SHG1</a:t>
                      </a:r>
                      <a:endParaRPr lang="en-GB" sz="1600" dirty="0">
                        <a:solidFill>
                          <a:srgbClr val="FFFFFF"/>
                        </a:solidFill>
                      </a:endParaRPr>
                    </a:p>
                  </a:txBody>
                  <a:tcPr>
                    <a:solidFill>
                      <a:srgbClr val="579C34"/>
                    </a:solidFill>
                  </a:tcPr>
                </a:tc>
                <a:extLst>
                  <a:ext uri="{0D108BD9-81ED-4DB2-BD59-A6C34878D82A}">
                    <a16:rowId xmlns:a16="http://schemas.microsoft.com/office/drawing/2014/main" val="10001"/>
                  </a:ext>
                </a:extLst>
              </a:tr>
              <a:tr h="353283">
                <a:tc>
                  <a:txBody>
                    <a:bodyPr/>
                    <a:lstStyle/>
                    <a:p>
                      <a:r>
                        <a:rPr lang="en-GB" sz="1600" dirty="0">
                          <a:solidFill>
                            <a:srgbClr val="FFFFFF"/>
                          </a:solidFill>
                        </a:rPr>
                        <a:t>Emergency Service</a:t>
                      </a:r>
                      <a:r>
                        <a:rPr lang="en-GB" sz="1600" baseline="0" dirty="0">
                          <a:solidFill>
                            <a:srgbClr val="FFFFFF"/>
                          </a:solidFill>
                        </a:rPr>
                        <a:t>s 1     (ES1)*</a:t>
                      </a:r>
                      <a:endParaRPr lang="en-GB" sz="1600" dirty="0">
                        <a:solidFill>
                          <a:srgbClr val="FFFFFF"/>
                        </a:solidFill>
                      </a:endParaRPr>
                    </a:p>
                  </a:txBody>
                  <a:tcPr>
                    <a:solidFill>
                      <a:srgbClr val="CC0F1E"/>
                    </a:solidFill>
                  </a:tcPr>
                </a:tc>
                <a:tc>
                  <a:txBody>
                    <a:bodyPr/>
                    <a:lstStyle/>
                    <a:p>
                      <a:r>
                        <a:rPr lang="en-GB" sz="1600" dirty="0">
                          <a:solidFill>
                            <a:srgbClr val="FFFFFF"/>
                          </a:solidFill>
                        </a:rPr>
                        <a:t>Pxxxx</a:t>
                      </a:r>
                      <a:r>
                        <a:rPr lang="en-GB" sz="1600" baseline="0" dirty="0">
                          <a:solidFill>
                            <a:srgbClr val="FFFFFF"/>
                          </a:solidFill>
                        </a:rPr>
                        <a:t>  ES1</a:t>
                      </a:r>
                      <a:endParaRPr lang="en-GB" sz="1600" dirty="0">
                        <a:solidFill>
                          <a:srgbClr val="FFFFFF"/>
                        </a:solidFill>
                      </a:endParaRPr>
                    </a:p>
                  </a:txBody>
                  <a:tcPr>
                    <a:solidFill>
                      <a:srgbClr val="579C34"/>
                    </a:solidFill>
                  </a:tcPr>
                </a:tc>
                <a:extLst>
                  <a:ext uri="{0D108BD9-81ED-4DB2-BD59-A6C34878D82A}">
                    <a16:rowId xmlns:a16="http://schemas.microsoft.com/office/drawing/2014/main" val="10002"/>
                  </a:ext>
                </a:extLst>
              </a:tr>
              <a:tr h="353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FFFFFF"/>
                          </a:solidFill>
                        </a:rPr>
                        <a:t>Emergency Service</a:t>
                      </a:r>
                      <a:r>
                        <a:rPr lang="en-GB" sz="1600" baseline="0" dirty="0">
                          <a:solidFill>
                            <a:srgbClr val="FFFFFF"/>
                          </a:solidFill>
                        </a:rPr>
                        <a:t>s 2     (ES2)</a:t>
                      </a:r>
                      <a:endParaRPr lang="en-GB" sz="1600" dirty="0">
                        <a:solidFill>
                          <a:srgbClr val="FFFFFF"/>
                        </a:solidFill>
                      </a:endParaRPr>
                    </a:p>
                  </a:txBody>
                  <a:tcPr>
                    <a:solidFill>
                      <a:srgbClr val="CC0F1E"/>
                    </a:solidFill>
                  </a:tcPr>
                </a:tc>
                <a:tc>
                  <a:txBody>
                    <a:bodyPr/>
                    <a:lstStyle/>
                    <a:p>
                      <a:r>
                        <a:rPr lang="en-GB" sz="1600" dirty="0">
                          <a:solidFill>
                            <a:srgbClr val="FFFFFF"/>
                          </a:solidFill>
                        </a:rPr>
                        <a:t>Pxxxx</a:t>
                      </a:r>
                      <a:r>
                        <a:rPr lang="en-GB" sz="1600" baseline="0" dirty="0">
                          <a:solidFill>
                            <a:srgbClr val="FFFFFF"/>
                          </a:solidFill>
                        </a:rPr>
                        <a:t>  ES2</a:t>
                      </a:r>
                      <a:endParaRPr lang="en-GB" sz="1600" dirty="0">
                        <a:solidFill>
                          <a:srgbClr val="FFFFFF"/>
                        </a:solidFill>
                      </a:endParaRPr>
                    </a:p>
                  </a:txBody>
                  <a:tcPr>
                    <a:solidFill>
                      <a:srgbClr val="579C34"/>
                    </a:solidFill>
                  </a:tcPr>
                </a:tc>
                <a:extLst>
                  <a:ext uri="{0D108BD9-81ED-4DB2-BD59-A6C34878D82A}">
                    <a16:rowId xmlns:a16="http://schemas.microsoft.com/office/drawing/2014/main" val="10003"/>
                  </a:ext>
                </a:extLst>
              </a:tr>
              <a:tr h="353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FFFFFF"/>
                          </a:solidFill>
                        </a:rPr>
                        <a:t>Emergency Service</a:t>
                      </a:r>
                      <a:r>
                        <a:rPr lang="en-GB" sz="1600" baseline="0" dirty="0">
                          <a:solidFill>
                            <a:srgbClr val="FFFFFF"/>
                          </a:solidFill>
                        </a:rPr>
                        <a:t>s 3     (ES3)</a:t>
                      </a:r>
                      <a:endParaRPr lang="en-GB" sz="1600" dirty="0">
                        <a:solidFill>
                          <a:srgbClr val="FFFFFF"/>
                        </a:solidFill>
                      </a:endParaRPr>
                    </a:p>
                  </a:txBody>
                  <a:tcPr>
                    <a:solidFill>
                      <a:srgbClr val="CC0F1E"/>
                    </a:solidFill>
                  </a:tcPr>
                </a:tc>
                <a:tc>
                  <a:txBody>
                    <a:bodyPr/>
                    <a:lstStyle/>
                    <a:p>
                      <a:r>
                        <a:rPr lang="en-GB" sz="1600" dirty="0">
                          <a:solidFill>
                            <a:srgbClr val="FFFFFF"/>
                          </a:solidFill>
                        </a:rPr>
                        <a:t>Pxxxx</a:t>
                      </a:r>
                      <a:r>
                        <a:rPr lang="en-GB" sz="1600" baseline="0" dirty="0">
                          <a:solidFill>
                            <a:srgbClr val="FFFFFF"/>
                          </a:solidFill>
                        </a:rPr>
                        <a:t>  ES3</a:t>
                      </a:r>
                      <a:endParaRPr lang="en-GB" sz="1600" dirty="0">
                        <a:solidFill>
                          <a:srgbClr val="FFFFFF"/>
                        </a:solidFill>
                      </a:endParaRPr>
                    </a:p>
                  </a:txBody>
                  <a:tcPr>
                    <a:solidFill>
                      <a:srgbClr val="579C34"/>
                    </a:solidFill>
                  </a:tcPr>
                </a:tc>
                <a:extLst>
                  <a:ext uri="{0D108BD9-81ED-4DB2-BD59-A6C34878D82A}">
                    <a16:rowId xmlns:a16="http://schemas.microsoft.com/office/drawing/2014/main" val="10004"/>
                  </a:ext>
                </a:extLst>
              </a:tr>
              <a:tr h="353283">
                <a:tc>
                  <a:txBody>
                    <a:bodyPr/>
                    <a:lstStyle/>
                    <a:p>
                      <a:r>
                        <a:rPr lang="en-GB" sz="1600" dirty="0">
                          <a:solidFill>
                            <a:srgbClr val="FFFFFF"/>
                          </a:solidFill>
                        </a:rPr>
                        <a:t>Inter</a:t>
                      </a:r>
                      <a:r>
                        <a:rPr lang="en-GB" sz="1600" baseline="0" dirty="0">
                          <a:solidFill>
                            <a:srgbClr val="FFFFFF"/>
                          </a:solidFill>
                        </a:rPr>
                        <a:t> Agency 1                 (IAT1)</a:t>
                      </a:r>
                      <a:endParaRPr lang="en-GB" sz="1600" dirty="0">
                        <a:solidFill>
                          <a:srgbClr val="FFFFFF"/>
                        </a:solidFill>
                      </a:endParaRPr>
                    </a:p>
                  </a:txBody>
                  <a:tcPr>
                    <a:solidFill>
                      <a:srgbClr val="CC0F1E"/>
                    </a:solidFill>
                  </a:tcPr>
                </a:tc>
                <a:tc>
                  <a:txBody>
                    <a:bodyPr/>
                    <a:lstStyle/>
                    <a:p>
                      <a:r>
                        <a:rPr lang="en-GB" sz="1600" dirty="0">
                          <a:solidFill>
                            <a:srgbClr val="FFFFFF"/>
                          </a:solidFill>
                        </a:rPr>
                        <a:t>Pxxxx</a:t>
                      </a:r>
                      <a:r>
                        <a:rPr lang="en-GB" sz="1600" baseline="0" dirty="0">
                          <a:solidFill>
                            <a:srgbClr val="FFFFFF"/>
                          </a:solidFill>
                        </a:rPr>
                        <a:t>  IAT</a:t>
                      </a:r>
                      <a:endParaRPr lang="en-GB" sz="1600" dirty="0">
                        <a:solidFill>
                          <a:srgbClr val="FFFFFF"/>
                        </a:solidFill>
                      </a:endParaRPr>
                    </a:p>
                  </a:txBody>
                  <a:tcPr>
                    <a:solidFill>
                      <a:srgbClr val="579C34"/>
                    </a:solidFill>
                  </a:tcPr>
                </a:tc>
                <a:extLst>
                  <a:ext uri="{0D108BD9-81ED-4DB2-BD59-A6C34878D82A}">
                    <a16:rowId xmlns:a16="http://schemas.microsoft.com/office/drawing/2014/main" val="10005"/>
                  </a:ext>
                </a:extLst>
              </a:tr>
            </a:tbl>
          </a:graphicData>
        </a:graphic>
      </p:graphicFrame>
      <p:sp>
        <p:nvSpPr>
          <p:cNvPr id="6" name="Text Box 4"/>
          <p:cNvSpPr txBox="1">
            <a:spLocks noChangeArrowheads="1"/>
          </p:cNvSpPr>
          <p:nvPr/>
        </p:nvSpPr>
        <p:spPr>
          <a:xfrm>
            <a:off x="611560" y="4797152"/>
            <a:ext cx="8136904" cy="1656184"/>
          </a:xfrm>
          <a:prstGeom prst="rect">
            <a:avLst/>
          </a:prstGeom>
          <a:extLst>
            <a:ext uri="{909E8E84-426E-40dd-AFC4-6F175D3DCCD1}">
              <a14:hiddenFill xmlns:a14="http://schemas.microsoft.com/office/drawing/2010/main" xmlns="">
                <a:solidFill>
                  <a:srgbClr val="FFFF99"/>
                </a:solidFill>
              </a14:hiddenFill>
            </a:ext>
          </a:extLst>
        </p:spPr>
        <p:txBody>
          <a:bodyP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6700" dirty="0">
                <a:solidFill>
                  <a:srgbClr val="575755"/>
                </a:solidFill>
                <a:latin typeface="Arial Narrow" charset="0"/>
                <a:ea typeface="Arial Narrow" charset="0"/>
                <a:cs typeface="Arial Narrow" charset="0"/>
              </a:rPr>
              <a:t>Contact your Airwave (operational communications) tactical advisor for advice on shared talkgroups</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BD0017"/>
                </a:solidFill>
                <a:latin typeface="Arial Narrow" charset="0"/>
                <a:ea typeface="Arial Narrow" charset="0"/>
                <a:cs typeface="Arial Narrow" charset="0"/>
              </a:rPr>
              <a:t>Trainers may should change this slide to use local examples.</a:t>
            </a:r>
          </a:p>
          <a:p>
            <a:pPr algn="l">
              <a:lnSpc>
                <a:spcPct val="150000"/>
              </a:lnSpc>
            </a:pPr>
            <a:r>
              <a:rPr lang="en-GB" sz="2800" dirty="0">
                <a:solidFill>
                  <a:srgbClr val="575755"/>
                </a:solidFill>
                <a:latin typeface="Arial Narrow" charset="0"/>
                <a:ea typeface="Arial Narrow" charset="0"/>
                <a:cs typeface="Arial Narrow" charset="0"/>
              </a:rPr>
              <a:t>Pxxx = A police talkgroup with the local force identifier (i.e. PBEDS or PTVP)</a:t>
            </a:r>
          </a:p>
          <a:p>
            <a:pPr algn="l">
              <a:lnSpc>
                <a:spcPct val="150000"/>
              </a:lnSpc>
            </a:pPr>
            <a:r>
              <a:rPr lang="en-GB" sz="2800" dirty="0">
                <a:solidFill>
                  <a:srgbClr val="575755"/>
                </a:solidFill>
                <a:latin typeface="Arial Narrow" charset="0"/>
                <a:ea typeface="Arial Narrow" charset="0"/>
                <a:cs typeface="Arial Narrow" charset="0"/>
              </a:rPr>
              <a:t>*There are more ES talkgroups available in London</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082507318"/>
      </p:ext>
    </p:extLst>
  </p:cSld>
  <p:clrMapOvr>
    <a:masterClrMapping/>
  </p:clrMapOvr>
  <p:transition spd="slow">
    <p:cove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30722" name="Picture 2" descr="N:\JESIP\Jesip Training\Control Room Training 2017\Control Room Pictures\DSC_01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309370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Multi Agency Airwave Considerations</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Use clear speech</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Do not use TLAs (three letter abbreviations)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Brief messages over communications systems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No Call Signs, use Agency &amp; Role Description (for example Police Commander)</a:t>
            </a:r>
          </a:p>
          <a:p>
            <a:pPr marL="342900" indent="-342900" algn="l">
              <a:lnSpc>
                <a:spcPct val="150000"/>
              </a:lnSpc>
              <a:buFont typeface="Arial"/>
              <a:buChar char="•"/>
            </a:pPr>
            <a:r>
              <a:rPr lang="en-GB" sz="2000" b="1" dirty="0">
                <a:solidFill>
                  <a:srgbClr val="575755"/>
                </a:solidFill>
                <a:latin typeface="Arial Narrow" charset="0"/>
                <a:ea typeface="Arial Narrow" charset="0"/>
                <a:cs typeface="Arial Narrow" charset="0"/>
              </a:rPr>
              <a:t>Check understanding</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81837007"/>
      </p:ext>
    </p:extLst>
  </p:cSld>
  <p:clrMapOvr>
    <a:masterClrMapping/>
  </p:clrMapOvr>
  <p:transition spd="slow">
    <p:cove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Airwave Standard Test</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Recommended to promote the use of interoperable talk groups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Interoperable talkgroup set up between control rooms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Commanders from services join the talk group</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Trainers add local arrangements to this slide.</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1009992561"/>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920880"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COAST GUARD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National Structure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9 Regional Coast Guard Operation Centres (23 Staff in each)</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1 National maritime Operations Centre (90 staff)</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Mobilisation and tasking of resources (coast Guard and other agency)</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Tasking of  Coast Guard Aircraft</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Command and Control  is embedded in control room</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 Take 999 and maritime distress calls</a:t>
            </a:r>
          </a:p>
        </p:txBody>
      </p:sp>
    </p:spTree>
    <p:extLst>
      <p:ext uri="{BB962C8B-B14F-4D97-AF65-F5344CB8AC3E}">
        <p14:creationId xmlns:p14="http://schemas.microsoft.com/office/powerpoint/2010/main" val="4218099513"/>
      </p:ext>
    </p:extLst>
  </p:cSld>
  <p:clrMapOvr>
    <a:masterClrMapping/>
  </p:clrMapOvr>
  <p:transition spd="slow">
    <p:cove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Emergency services Network ESN</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XXX Local trainers should add details of how much progress has been made with ESN in their area at the time of course delivery XXX</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617839073"/>
      </p:ext>
    </p:extLst>
  </p:cSld>
  <p:clrMapOvr>
    <a:masterClrMapping/>
  </p:clrMapOvr>
  <p:transition spd="slow">
    <p:cove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GROUP EXERCISE 4</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Review the information and decide:</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How would you communicate between different agencies?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Commanders at scene are requesting an interoperable talkgroup, how will you facilitate this?</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Be prepared to present your thoughts to the group</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788932200"/>
      </p:ext>
    </p:extLst>
  </p:cSld>
  <p:clrMapOvr>
    <a:masterClrMapping/>
  </p:clrMapOvr>
  <p:transition spd="slow">
    <p:cove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32770" name="Picture 2" descr="N:\JESIP\Jesip Training\Control Room Training 2017\Control Room Pictures\DSC_00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249188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31746" name="Picture 2" descr="N:\JESIP\Jesip Training\Control Room Training 2017\Control Room Pictures\DSC_00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473499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320939581"/>
      </p:ext>
    </p:extLst>
  </p:cSld>
  <p:clrMapOvr>
    <a:masterClrMapping/>
  </p:clrMapOvr>
  <p:transition spd="slow">
    <p:cove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ORGANISATIONAL LEARNING</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Debriefing</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Lesson Identification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Lesson learning</a:t>
            </a:r>
          </a:p>
        </p:txBody>
      </p:sp>
    </p:spTree>
    <p:extLst>
      <p:ext uri="{BB962C8B-B14F-4D97-AF65-F5344CB8AC3E}">
        <p14:creationId xmlns:p14="http://schemas.microsoft.com/office/powerpoint/2010/main" val="957258532"/>
      </p:ext>
    </p:extLst>
  </p:cSld>
  <p:clrMapOvr>
    <a:masterClrMapping/>
  </p:clrMapOvr>
  <p:transition spd="slow">
    <p:cove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ORGANISATIONAL LEARNING</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8136904"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GB" sz="2900" b="1" i="1" dirty="0">
                <a:solidFill>
                  <a:srgbClr val="575755"/>
                </a:solidFill>
                <a:latin typeface="Arial Narrow"/>
                <a:ea typeface="Arial Narrow" charset="0"/>
                <a:cs typeface="Arial Narrow"/>
              </a:rPr>
              <a:t>There is no point in holding inquiries or publishing guidance unless the recommendations are followed diligently. That must be the first lesson”</a:t>
            </a:r>
          </a:p>
          <a:p>
            <a:pPr algn="l">
              <a:lnSpc>
                <a:spcPct val="120000"/>
              </a:lnSpc>
            </a:pPr>
            <a:endParaRPr lang="en-GB" sz="2900" b="1" i="1" dirty="0">
              <a:solidFill>
                <a:srgbClr val="575755"/>
              </a:solidFill>
              <a:latin typeface="Arial Narrow"/>
              <a:ea typeface="Arial Narrow" charset="0"/>
              <a:cs typeface="Arial Narrow"/>
            </a:endParaRPr>
          </a:p>
          <a:p>
            <a:pPr algn="l">
              <a:lnSpc>
                <a:spcPct val="130000"/>
              </a:lnSpc>
            </a:pPr>
            <a:r>
              <a:rPr lang="en-GB" sz="2000" dirty="0">
                <a:solidFill>
                  <a:srgbClr val="575755"/>
                </a:solidFill>
                <a:latin typeface="Arial Narrow" charset="0"/>
                <a:ea typeface="Arial Narrow" charset="0"/>
                <a:cs typeface="Arial Narrow" charset="0"/>
              </a:rPr>
              <a:t>Taylor report into Hillsborough tragedy - 1989</a:t>
            </a:r>
          </a:p>
        </p:txBody>
      </p:sp>
    </p:spTree>
    <p:extLst>
      <p:ext uri="{BB962C8B-B14F-4D97-AF65-F5344CB8AC3E}">
        <p14:creationId xmlns:p14="http://schemas.microsoft.com/office/powerpoint/2010/main" val="2299545639"/>
      </p:ext>
    </p:extLst>
  </p:cSld>
  <p:clrMapOvr>
    <a:masterClrMapping/>
  </p:clrMapOvr>
  <p:transition spd="slow">
    <p:cove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ORGANISATIONAL LEARNING</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Control rooms should be integrated into debriefs of incidents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If lessons are identified that have a national impact they should be shared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There are fire and  ambulance single service national organisational learning systems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 national system for multi-agency organisational learning is called JOL Online</a:t>
            </a:r>
          </a:p>
        </p:txBody>
      </p:sp>
    </p:spTree>
    <p:extLst>
      <p:ext uri="{BB962C8B-B14F-4D97-AF65-F5344CB8AC3E}">
        <p14:creationId xmlns:p14="http://schemas.microsoft.com/office/powerpoint/2010/main" val="4044137033"/>
      </p:ext>
    </p:extLst>
  </p:cSld>
  <p:clrMapOvr>
    <a:masterClrMapping/>
  </p:clrMapOvr>
  <p:transition spd="slow">
    <p:cove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ORGANISATIONAL LEARNING</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CC0F1E"/>
                </a:solidFill>
                <a:latin typeface="Arial Narrow" charset="0"/>
                <a:ea typeface="Arial Narrow" charset="0"/>
                <a:cs typeface="Arial Narrow" charset="0"/>
              </a:rPr>
              <a:t>XXX Add some Screen Shots from JOL ONLINE XXXX</a:t>
            </a:r>
          </a:p>
        </p:txBody>
      </p:sp>
    </p:spTree>
    <p:extLst>
      <p:ext uri="{BB962C8B-B14F-4D97-AF65-F5344CB8AC3E}">
        <p14:creationId xmlns:p14="http://schemas.microsoft.com/office/powerpoint/2010/main" val="1352971004"/>
      </p:ext>
    </p:extLst>
  </p:cSld>
  <p:clrMapOvr>
    <a:masterClrMapping/>
  </p:clrMapOvr>
  <p:transition spd="slow">
    <p:cove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ORGANISATIONAL LEARNING</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CC0F1E"/>
                </a:solidFill>
                <a:latin typeface="Arial Narrow" charset="0"/>
                <a:ea typeface="Arial Narrow" charset="0"/>
                <a:cs typeface="Arial Narrow" charset="0"/>
              </a:rPr>
              <a:t>Trainers should add details about local arrangements for carrying out debriefs, inputting lessons onto JOL ONLINE and disseminating lessons identified nationally by JOL ONLINE.</a:t>
            </a:r>
          </a:p>
          <a:p>
            <a:pPr algn="l">
              <a:lnSpc>
                <a:spcPct val="150000"/>
              </a:lnSpc>
            </a:pPr>
            <a:endParaRPr lang="en-GB" sz="2000" dirty="0">
              <a:solidFill>
                <a:srgbClr val="CC0F1E"/>
              </a:solidFill>
              <a:latin typeface="Arial Narrow" charset="0"/>
              <a:ea typeface="Arial Narrow" charset="0"/>
              <a:cs typeface="Arial Narrow" charset="0"/>
            </a:endParaRPr>
          </a:p>
          <a:p>
            <a:pPr algn="l">
              <a:lnSpc>
                <a:spcPct val="150000"/>
              </a:lnSpc>
            </a:pPr>
            <a:r>
              <a:rPr lang="en-GB" sz="2000" dirty="0">
                <a:solidFill>
                  <a:srgbClr val="CC0F1E"/>
                </a:solidFill>
                <a:latin typeface="Arial Narrow" charset="0"/>
                <a:ea typeface="Arial Narrow" charset="0"/>
                <a:cs typeface="Arial Narrow" charset="0"/>
              </a:rPr>
              <a:t>This slide should also have details of local JOL ONLINE contacts.</a:t>
            </a:r>
          </a:p>
        </p:txBody>
      </p:sp>
    </p:spTree>
    <p:extLst>
      <p:ext uri="{BB962C8B-B14F-4D97-AF65-F5344CB8AC3E}">
        <p14:creationId xmlns:p14="http://schemas.microsoft.com/office/powerpoint/2010/main" val="2173813098"/>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920880"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COAST GUARD CONTROL ROOMS COMMAND</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Senior Maritime Operations Officer will take tactical command of incidents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Search Mission Co-ordinator this is a defined role with legal responsibilities</a:t>
            </a:r>
          </a:p>
        </p:txBody>
      </p:sp>
    </p:spTree>
    <p:extLst>
      <p:ext uri="{BB962C8B-B14F-4D97-AF65-F5344CB8AC3E}">
        <p14:creationId xmlns:p14="http://schemas.microsoft.com/office/powerpoint/2010/main" val="2577148572"/>
      </p:ext>
    </p:extLst>
  </p:cSld>
  <p:clrMapOvr>
    <a:masterClrMapping/>
  </p:clrMapOvr>
  <p:transition spd="slow">
    <p:cove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682194598"/>
      </p:ext>
    </p:extLst>
  </p:cSld>
  <p:clrMapOvr>
    <a:masterClrMapping/>
  </p:clrMapOvr>
  <p:transition spd="slow">
    <p:cove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CONSOLIDATIONS</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Learning Outcomes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Review of the course</a:t>
            </a:r>
          </a:p>
        </p:txBody>
      </p:sp>
    </p:spTree>
    <p:extLst>
      <p:ext uri="{BB962C8B-B14F-4D97-AF65-F5344CB8AC3E}">
        <p14:creationId xmlns:p14="http://schemas.microsoft.com/office/powerpoint/2010/main" val="158517516"/>
      </p:ext>
    </p:extLst>
  </p:cSld>
  <p:clrMapOvr>
    <a:masterClrMapping/>
  </p:clrMapOvr>
  <p:transition spd="slow">
    <p:cove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LEARNING OUTCOMES</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This course will:</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emergency services control rooms and the command structures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JESIP and the principles for Joint Working</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how JESIP can improve the ways control rooms work together</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Enable you to use JESIP in an exercise with colleagues from other survives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Assist in building local networks of control room managers and supervisors</a:t>
            </a:r>
          </a:p>
        </p:txBody>
      </p:sp>
    </p:spTree>
    <p:extLst>
      <p:ext uri="{BB962C8B-B14F-4D97-AF65-F5344CB8AC3E}">
        <p14:creationId xmlns:p14="http://schemas.microsoft.com/office/powerpoint/2010/main" val="2635265120"/>
      </p:ext>
    </p:extLst>
  </p:cSld>
  <p:clrMapOvr>
    <a:masterClrMapping/>
  </p:clrMapOvr>
  <p:transition spd="slow">
    <p:cove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CONSOLIDATION</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As a result of today’s course:</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One thing I am going to differently  is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One idea I am taking away is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I’m going to think more about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I’ve found out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I’d like to know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 future, I’m not going to …</a:t>
            </a:r>
          </a:p>
        </p:txBody>
      </p:sp>
    </p:spTree>
    <p:extLst>
      <p:ext uri="{BB962C8B-B14F-4D97-AF65-F5344CB8AC3E}">
        <p14:creationId xmlns:p14="http://schemas.microsoft.com/office/powerpoint/2010/main" val="3086706721"/>
      </p:ext>
    </p:extLst>
  </p:cSld>
  <p:clrMapOvr>
    <a:masterClrMapping/>
  </p:clrMapOvr>
  <p:transition spd="slow">
    <p:cove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34818" name="Picture 2" descr="N:\JESIP\Jesip Training\Control Room Training 2017\Control Room Pictures\DSC_02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1074449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35842" name="Picture 2" descr="N:\JESIP\Jesip Training\Control Room Training 2017\Control Room Pictures\DSC_01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796879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33795" name="Picture 3" descr="N:\JESIP\Jesip Training\Control Room Training 2017\Control Room Pictures\EEA\04-04-2016-05-13-eeamb--008-chelmsford-eoc-dispatsher_33334256832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3738" y="-911225"/>
            <a:ext cx="13073063" cy="86804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619577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950868414"/>
      </p:ext>
    </p:extLst>
  </p:cSld>
  <p:clrMapOvr>
    <a:masterClrMapping/>
  </p:clrMapOvr>
  <p:transition spd="slow">
    <p:cove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268760"/>
            <a:ext cx="8136904"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Picture Credits</a:t>
            </a:r>
          </a:p>
          <a:p>
            <a:pPr algn="l">
              <a:lnSpc>
                <a:spcPct val="150000"/>
              </a:lnSpc>
            </a:pPr>
            <a:r>
              <a:rPr lang="en-GB" sz="2000" dirty="0">
                <a:solidFill>
                  <a:srgbClr val="575755"/>
                </a:solidFill>
                <a:latin typeface="Arial Narrow" charset="0"/>
                <a:ea typeface="Arial Narrow" charset="0"/>
                <a:cs typeface="Arial Narrow" charset="0"/>
              </a:rPr>
              <a:t>East of England Ambulance Service</a:t>
            </a:r>
          </a:p>
          <a:p>
            <a:pPr algn="l">
              <a:lnSpc>
                <a:spcPct val="150000"/>
              </a:lnSpc>
            </a:pPr>
            <a:r>
              <a:rPr lang="en-GB" sz="2000" dirty="0">
                <a:solidFill>
                  <a:srgbClr val="575755"/>
                </a:solidFill>
                <a:latin typeface="Arial Narrow" charset="0"/>
                <a:ea typeface="Arial Narrow" charset="0"/>
                <a:cs typeface="Arial Narrow" charset="0"/>
              </a:rPr>
              <a:t>JESIP</a:t>
            </a:r>
          </a:p>
        </p:txBody>
      </p:sp>
    </p:spTree>
    <p:extLst>
      <p:ext uri="{BB962C8B-B14F-4D97-AF65-F5344CB8AC3E}">
        <p14:creationId xmlns:p14="http://schemas.microsoft.com/office/powerpoint/2010/main" val="3318635287"/>
      </p:ext>
    </p:extLst>
  </p:cSld>
  <p:clrMapOvr>
    <a:masterClrMapping/>
  </p:clrMapOvr>
  <p:transition spd="slow">
    <p:cove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268760"/>
            <a:ext cx="8136904" cy="4392488"/>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nSpc>
                <a:spcPct val="150000"/>
              </a:lnSpc>
            </a:pPr>
            <a:endParaRPr lang="en-GB" sz="4100" dirty="0">
              <a:solidFill>
                <a:srgbClr val="575755"/>
              </a:solidFill>
              <a:latin typeface="Arial Narrow" charset="0"/>
              <a:ea typeface="Arial Narrow" charset="0"/>
              <a:cs typeface="Arial Narrow" charset="0"/>
            </a:endParaRPr>
          </a:p>
          <a:p>
            <a:pPr>
              <a:lnSpc>
                <a:spcPct val="150000"/>
              </a:lnSpc>
            </a:pPr>
            <a:r>
              <a:rPr lang="en-GB" sz="4100" dirty="0">
                <a:solidFill>
                  <a:srgbClr val="575755"/>
                </a:solidFill>
                <a:latin typeface="Arial Narrow" charset="0"/>
                <a:ea typeface="Arial Narrow" charset="0"/>
                <a:cs typeface="Arial Narrow" charset="0"/>
              </a:rPr>
              <a:t>www.jesip.org.uk</a:t>
            </a:r>
          </a:p>
        </p:txBody>
      </p:sp>
    </p:spTree>
    <p:extLst>
      <p:ext uri="{BB962C8B-B14F-4D97-AF65-F5344CB8AC3E}">
        <p14:creationId xmlns:p14="http://schemas.microsoft.com/office/powerpoint/2010/main" val="2170297045"/>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11456"/>
          <a:stretch/>
        </p:blipFill>
        <p:spPr>
          <a:xfrm>
            <a:off x="0" y="0"/>
            <a:ext cx="9144000"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49824"/>
            <a:ext cx="4748784" cy="1408176"/>
          </a:xfrm>
          <a:prstGeom prst="rect">
            <a:avLst/>
          </a:prstGeom>
        </p:spPr>
      </p:pic>
      <p:sp>
        <p:nvSpPr>
          <p:cNvPr id="8" name="Text Box 4"/>
          <p:cNvSpPr txBox="1">
            <a:spLocks noChangeArrowheads="1"/>
          </p:cNvSpPr>
          <p:nvPr/>
        </p:nvSpPr>
        <p:spPr>
          <a:xfrm>
            <a:off x="467544" y="5733256"/>
            <a:ext cx="5112568" cy="1196752"/>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a:solidFill>
                  <a:srgbClr val="575755"/>
                </a:solidFill>
                <a:latin typeface="Arial Narrow" charset="0"/>
                <a:ea typeface="Arial Narrow" charset="0"/>
                <a:cs typeface="Arial Narrow" charset="0"/>
              </a:rPr>
              <a:t>JESIP CONTROL ROOM </a:t>
            </a:r>
          </a:p>
          <a:p>
            <a:pPr algn="l"/>
            <a:r>
              <a:rPr lang="en-GB" sz="1600" dirty="0">
                <a:solidFill>
                  <a:srgbClr val="575755"/>
                </a:solidFill>
                <a:latin typeface="Arial Narrow" charset="0"/>
                <a:ea typeface="Arial Narrow" charset="0"/>
                <a:cs typeface="Arial Narrow" charset="0"/>
              </a:rPr>
              <a:t>COMMANDERS MANAGERS AND </a:t>
            </a:r>
          </a:p>
          <a:p>
            <a:pPr algn="l"/>
            <a:r>
              <a:rPr lang="en-GB" sz="1600" dirty="0">
                <a:solidFill>
                  <a:srgbClr val="575755"/>
                </a:solidFill>
                <a:latin typeface="Arial Narrow" charset="0"/>
                <a:ea typeface="Arial Narrow" charset="0"/>
                <a:cs typeface="Arial Narrow" charset="0"/>
              </a:rPr>
              <a:t>SUPERVISORS COURSE 2017 </a:t>
            </a:r>
          </a:p>
        </p:txBody>
      </p:sp>
    </p:spTree>
    <p:extLst>
      <p:ext uri="{BB962C8B-B14F-4D97-AF65-F5344CB8AC3E}">
        <p14:creationId xmlns:p14="http://schemas.microsoft.com/office/powerpoint/2010/main" val="1562750990"/>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4125" b="3889"/>
          <a:stretch/>
        </p:blipFill>
        <p:spPr>
          <a:xfrm>
            <a:off x="0" y="-1"/>
            <a:ext cx="9144000" cy="685800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49824"/>
            <a:ext cx="4748784" cy="1408176"/>
          </a:xfrm>
          <a:prstGeom prst="rect">
            <a:avLst/>
          </a:prstGeom>
        </p:spPr>
      </p:pic>
      <p:sp>
        <p:nvSpPr>
          <p:cNvPr id="8" name="Text Box 4"/>
          <p:cNvSpPr txBox="1">
            <a:spLocks noChangeArrowheads="1"/>
          </p:cNvSpPr>
          <p:nvPr/>
        </p:nvSpPr>
        <p:spPr>
          <a:xfrm>
            <a:off x="467544" y="5733256"/>
            <a:ext cx="5112568" cy="1196752"/>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a:solidFill>
                  <a:srgbClr val="575755"/>
                </a:solidFill>
                <a:latin typeface="Arial Narrow" charset="0"/>
                <a:ea typeface="Arial Narrow" charset="0"/>
                <a:cs typeface="Arial Narrow" charset="0"/>
              </a:rPr>
              <a:t>JESIP CONTROL ROOM </a:t>
            </a:r>
          </a:p>
          <a:p>
            <a:pPr algn="l"/>
            <a:r>
              <a:rPr lang="en-GB" sz="1600" dirty="0">
                <a:solidFill>
                  <a:srgbClr val="575755"/>
                </a:solidFill>
                <a:latin typeface="Arial Narrow" charset="0"/>
                <a:ea typeface="Arial Narrow" charset="0"/>
                <a:cs typeface="Arial Narrow" charset="0"/>
              </a:rPr>
              <a:t>COMMANDERS MANAGERS AND </a:t>
            </a:r>
          </a:p>
          <a:p>
            <a:pPr algn="l"/>
            <a:r>
              <a:rPr lang="en-GB" sz="1600" dirty="0">
                <a:solidFill>
                  <a:srgbClr val="575755"/>
                </a:solidFill>
                <a:latin typeface="Arial Narrow" charset="0"/>
                <a:ea typeface="Arial Narrow" charset="0"/>
                <a:cs typeface="Arial Narrow" charset="0"/>
              </a:rPr>
              <a:t>SUPERVISORS COURSE 2017 </a:t>
            </a:r>
          </a:p>
        </p:txBody>
      </p:sp>
    </p:spTree>
    <p:extLst>
      <p:ext uri="{BB962C8B-B14F-4D97-AF65-F5344CB8AC3E}">
        <p14:creationId xmlns:p14="http://schemas.microsoft.com/office/powerpoint/2010/main" val="1209802620"/>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083" r="2923"/>
          <a:stretch/>
        </p:blipFill>
        <p:spPr>
          <a:xfrm>
            <a:off x="0" y="0"/>
            <a:ext cx="9144000" cy="6858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49824"/>
            <a:ext cx="4748784" cy="1408176"/>
          </a:xfrm>
          <a:prstGeom prst="rect">
            <a:avLst/>
          </a:prstGeom>
        </p:spPr>
      </p:pic>
      <p:sp>
        <p:nvSpPr>
          <p:cNvPr id="10" name="Text Box 4"/>
          <p:cNvSpPr txBox="1">
            <a:spLocks noChangeArrowheads="1"/>
          </p:cNvSpPr>
          <p:nvPr/>
        </p:nvSpPr>
        <p:spPr>
          <a:xfrm>
            <a:off x="467544" y="5733256"/>
            <a:ext cx="5112568" cy="1196752"/>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a:solidFill>
                  <a:srgbClr val="575755"/>
                </a:solidFill>
                <a:latin typeface="Arial Narrow" charset="0"/>
                <a:ea typeface="Arial Narrow" charset="0"/>
                <a:cs typeface="Arial Narrow" charset="0"/>
              </a:rPr>
              <a:t>JESIP CONTROL ROOM </a:t>
            </a:r>
          </a:p>
          <a:p>
            <a:pPr algn="l"/>
            <a:r>
              <a:rPr lang="en-GB" sz="1600" dirty="0">
                <a:solidFill>
                  <a:srgbClr val="575755"/>
                </a:solidFill>
                <a:latin typeface="Arial Narrow" charset="0"/>
                <a:ea typeface="Arial Narrow" charset="0"/>
                <a:cs typeface="Arial Narrow" charset="0"/>
              </a:rPr>
              <a:t>COMMANDERS MANAGERS AND </a:t>
            </a:r>
          </a:p>
          <a:p>
            <a:pPr algn="l"/>
            <a:r>
              <a:rPr lang="en-GB" sz="1600" dirty="0">
                <a:solidFill>
                  <a:srgbClr val="575755"/>
                </a:solidFill>
                <a:latin typeface="Arial Narrow" charset="0"/>
                <a:ea typeface="Arial Narrow" charset="0"/>
                <a:cs typeface="Arial Narrow" charset="0"/>
              </a:rPr>
              <a:t>SUPERVISORS COURSE 2017 </a:t>
            </a:r>
          </a:p>
        </p:txBody>
      </p:sp>
    </p:spTree>
    <p:extLst>
      <p:ext uri="{BB962C8B-B14F-4D97-AF65-F5344CB8AC3E}">
        <p14:creationId xmlns:p14="http://schemas.microsoft.com/office/powerpoint/2010/main" val="1441829847"/>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FIRE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Take 999 calls from public</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Mobilise Resources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Normally no command function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All staff  are trained to perform all roles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Can manage an incident to initial call to conclusion</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026" name="Picture 2" descr="N:\JESIP\Jesip Training\Control Room Training 2017\Control Room Pictures\EEA\04-04-2016-05-13-eeamb--011-chelmsford-eoc-_32646572514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3738" y="-911225"/>
            <a:ext cx="13073063" cy="86804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83730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371" r="5443"/>
          <a:stretch/>
        </p:blipFill>
        <p:spPr>
          <a:xfrm>
            <a:off x="0" y="0"/>
            <a:ext cx="9144000" cy="6858000"/>
          </a:xfrm>
          <a:prstGeom prst="rect">
            <a:avLst/>
          </a:prstGeom>
        </p:spPr>
      </p:pic>
    </p:spTree>
    <p:extLst>
      <p:ext uri="{BB962C8B-B14F-4D97-AF65-F5344CB8AC3E}">
        <p14:creationId xmlns:p14="http://schemas.microsoft.com/office/powerpoint/2010/main" val="643158684"/>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8064896"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FIRE CONTROL ROOMS COMMAND</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There will be a minimum of one supervisory manager on duty</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There will be a duty control room manager</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No command responsibility in the control room</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841025403"/>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6146" name="Picture 2" descr="N:\JESIP\Jesip Training\Control Room Training 2017\Control Room Pictures\DSC_02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38743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FIRE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Locally services may wish to work with each other to populate this slide</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How many fire control rooms are there locally</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Where are they located and areas of responsibility</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Typical Number of calls and numbers of incidents generated</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Typical staffing levels </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Key performance indicators</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Management structure</a:t>
            </a: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POLICE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Take 999 and 101 calls from the public</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Staff often have different levels of training</a:t>
            </a:r>
          </a:p>
          <a:p>
            <a:pPr marL="594000" algn="l">
              <a:lnSpc>
                <a:spcPct val="170000"/>
              </a:lnSpc>
              <a:buFont typeface="Arial"/>
              <a:buChar char="•"/>
            </a:pPr>
            <a:r>
              <a:rPr lang="en-GB" sz="2000" dirty="0">
                <a:solidFill>
                  <a:srgbClr val="575755"/>
                </a:solidFill>
                <a:latin typeface="Arial Narrow" charset="0"/>
                <a:ea typeface="Arial Narrow" charset="0"/>
                <a:cs typeface="Arial Narrow" charset="0"/>
              </a:rPr>
              <a:t>	people who take calls and create incidents, </a:t>
            </a:r>
          </a:p>
          <a:p>
            <a:pPr marL="594000" algn="l">
              <a:lnSpc>
                <a:spcPct val="170000"/>
              </a:lnSpc>
              <a:buFont typeface="Arial"/>
              <a:buChar char="•"/>
            </a:pPr>
            <a:r>
              <a:rPr lang="en-GB" sz="2000" dirty="0">
                <a:solidFill>
                  <a:srgbClr val="575755"/>
                </a:solidFill>
                <a:latin typeface="Arial Narrow" charset="0"/>
                <a:ea typeface="Arial Narrow" charset="0"/>
                <a:cs typeface="Arial Narrow" charset="0"/>
              </a:rPr>
              <a:t>	people who dispatch and control officers on the radio, </a:t>
            </a:r>
          </a:p>
          <a:p>
            <a:pPr marL="594000" algn="l">
              <a:lnSpc>
                <a:spcPct val="170000"/>
              </a:lnSpc>
              <a:buFont typeface="Arial"/>
              <a:buChar char="•"/>
            </a:pPr>
            <a:r>
              <a:rPr lang="en-GB" sz="2000" dirty="0">
                <a:solidFill>
                  <a:srgbClr val="575755"/>
                </a:solidFill>
                <a:latin typeface="Arial Narrow" charset="0"/>
                <a:ea typeface="Arial Narrow" charset="0"/>
                <a:cs typeface="Arial Narrow" charset="0"/>
              </a:rPr>
              <a:t>	Supervisors,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Often act as a general switch board</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Will dispatch offices to incidents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Will support officers at incidents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May provide command for some incidents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Will command all spontaneous firearms incidents </a:t>
            </a:r>
            <a:br>
              <a:rPr lang="en-GB" sz="2000" dirty="0">
                <a:solidFill>
                  <a:srgbClr val="575755"/>
                </a:solidFill>
                <a:latin typeface="Arial Narrow" charset="0"/>
                <a:ea typeface="Arial Narrow" charset="0"/>
                <a:cs typeface="Arial Narrow" charset="0"/>
              </a:rPr>
            </a:br>
            <a:r>
              <a:rPr lang="en-GB" sz="2000" dirty="0">
                <a:solidFill>
                  <a:srgbClr val="575755"/>
                </a:solidFill>
                <a:latin typeface="Arial Narrow" charset="0"/>
                <a:ea typeface="Arial Narrow" charset="0"/>
                <a:cs typeface="Arial Narrow" charset="0"/>
              </a:rPr>
              <a:t>and police pursuits</a:t>
            </a:r>
          </a:p>
        </p:txBody>
      </p:sp>
    </p:spTree>
    <p:extLst>
      <p:ext uri="{BB962C8B-B14F-4D97-AF65-F5344CB8AC3E}">
        <p14:creationId xmlns:p14="http://schemas.microsoft.com/office/powerpoint/2010/main" val="3076090844"/>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7170" name="Picture 2" descr="N:\JESIP\Jesip Training\Control Room Training 2017\Control Room Pictures\DSC_01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79294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POLICE CONTROL ROOMS COMMAND</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412776"/>
            <a:ext cx="8136904"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a:buChar char="•"/>
            </a:pPr>
            <a:r>
              <a:rPr lang="en-GB" sz="2000" dirty="0">
                <a:solidFill>
                  <a:srgbClr val="575755"/>
                </a:solidFill>
                <a:latin typeface="Arial Narrow" charset="0"/>
                <a:ea typeface="Arial Narrow" charset="0"/>
                <a:cs typeface="Arial Narrow" charset="0"/>
              </a:rPr>
              <a:t>Force Duty Officer or Force Incident Manager on duty at all times Inspector or Chief Inspector</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Will command all spontaneous firearms incidents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Initial command of critical incidents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Command for pursuits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Radio dispatchers will command many non critical incidents</a:t>
            </a:r>
          </a:p>
        </p:txBody>
      </p:sp>
    </p:spTree>
    <p:extLst>
      <p:ext uri="{BB962C8B-B14F-4D97-AF65-F5344CB8AC3E}">
        <p14:creationId xmlns:p14="http://schemas.microsoft.com/office/powerpoint/2010/main" val="4146746060"/>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POLICE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200000"/>
              </a:lnSpc>
            </a:pPr>
            <a:r>
              <a:rPr lang="en-GB" sz="2000" dirty="0">
                <a:solidFill>
                  <a:srgbClr val="CC0F1E"/>
                </a:solidFill>
                <a:latin typeface="Arial Narrow" charset="0"/>
                <a:ea typeface="Arial Narrow" charset="0"/>
                <a:cs typeface="Arial Narrow" charset="0"/>
              </a:rPr>
              <a:t>Locally services may wish to work with each other to populate this slide</a:t>
            </a:r>
          </a:p>
          <a:p>
            <a:pPr marL="342900" indent="-342900" algn="l">
              <a:lnSpc>
                <a:spcPct val="200000"/>
              </a:lnSpc>
              <a:buFont typeface="Arial"/>
              <a:buChar char="•"/>
            </a:pPr>
            <a:r>
              <a:rPr lang="en-GB" sz="2000" dirty="0">
                <a:solidFill>
                  <a:srgbClr val="CC0F1E"/>
                </a:solidFill>
                <a:latin typeface="Arial Narrow" charset="0"/>
                <a:ea typeface="Arial Narrow" charset="0"/>
                <a:cs typeface="Arial Narrow" charset="0"/>
              </a:rPr>
              <a:t>How many police control rooms are there locally</a:t>
            </a:r>
          </a:p>
          <a:p>
            <a:pPr marL="342900" indent="-342900" algn="l">
              <a:lnSpc>
                <a:spcPct val="200000"/>
              </a:lnSpc>
              <a:buFont typeface="Arial"/>
              <a:buChar char="•"/>
            </a:pPr>
            <a:r>
              <a:rPr lang="en-GB" sz="2000" dirty="0">
                <a:solidFill>
                  <a:srgbClr val="CC0F1E"/>
                </a:solidFill>
                <a:latin typeface="Arial Narrow" charset="0"/>
                <a:ea typeface="Arial Narrow" charset="0"/>
                <a:cs typeface="Arial Narrow" charset="0"/>
              </a:rPr>
              <a:t>Where are they located and areas of responsibility</a:t>
            </a:r>
          </a:p>
          <a:p>
            <a:pPr marL="342900" indent="-342900" algn="l">
              <a:lnSpc>
                <a:spcPct val="200000"/>
              </a:lnSpc>
              <a:buFont typeface="Arial"/>
              <a:buChar char="•"/>
            </a:pPr>
            <a:r>
              <a:rPr lang="en-GB" sz="2000" dirty="0">
                <a:solidFill>
                  <a:srgbClr val="CC0F1E"/>
                </a:solidFill>
                <a:latin typeface="Arial Narrow" charset="0"/>
                <a:ea typeface="Arial Narrow" charset="0"/>
                <a:cs typeface="Arial Narrow" charset="0"/>
              </a:rPr>
              <a:t>Typical Number of calls and numbers of incidents generated</a:t>
            </a:r>
          </a:p>
          <a:p>
            <a:pPr marL="342900" indent="-342900" algn="l">
              <a:lnSpc>
                <a:spcPct val="200000"/>
              </a:lnSpc>
              <a:buFont typeface="Arial"/>
              <a:buChar char="•"/>
            </a:pPr>
            <a:r>
              <a:rPr lang="en-GB" sz="2000" dirty="0">
                <a:solidFill>
                  <a:srgbClr val="CC0F1E"/>
                </a:solidFill>
                <a:latin typeface="Arial Narrow" charset="0"/>
                <a:ea typeface="Arial Narrow" charset="0"/>
                <a:cs typeface="Arial Narrow" charset="0"/>
              </a:rPr>
              <a:t>Typical staffing levels </a:t>
            </a:r>
          </a:p>
          <a:p>
            <a:pPr marL="342900" indent="-342900" algn="l">
              <a:lnSpc>
                <a:spcPct val="200000"/>
              </a:lnSpc>
              <a:buFont typeface="Arial"/>
              <a:buChar char="•"/>
            </a:pPr>
            <a:r>
              <a:rPr lang="en-GB" sz="2000" dirty="0">
                <a:solidFill>
                  <a:srgbClr val="CC0F1E"/>
                </a:solidFill>
                <a:latin typeface="Arial Narrow" charset="0"/>
                <a:ea typeface="Arial Narrow" charset="0"/>
                <a:cs typeface="Arial Narrow" charset="0"/>
              </a:rPr>
              <a:t>Key performance indicators</a:t>
            </a:r>
          </a:p>
          <a:p>
            <a:pPr marL="342900" indent="-342900" algn="l">
              <a:lnSpc>
                <a:spcPct val="200000"/>
              </a:lnSpc>
              <a:buFont typeface="Arial"/>
              <a:buChar char="•"/>
            </a:pPr>
            <a:r>
              <a:rPr lang="en-GB" sz="2000" dirty="0">
                <a:solidFill>
                  <a:srgbClr val="CC0F1E"/>
                </a:solidFill>
                <a:latin typeface="Arial Narrow" charset="0"/>
                <a:ea typeface="Arial Narrow" charset="0"/>
                <a:cs typeface="Arial Narrow" charset="0"/>
              </a:rPr>
              <a:t>Management structure</a:t>
            </a:r>
          </a:p>
        </p:txBody>
      </p:sp>
    </p:spTree>
    <p:extLst>
      <p:ext uri="{BB962C8B-B14F-4D97-AF65-F5344CB8AC3E}">
        <p14:creationId xmlns:p14="http://schemas.microsoft.com/office/powerpoint/2010/main" val="1371398973"/>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8194" name="Picture 2" descr="N:\JESIP\Jesip Training\Control Room Training 2017\Control Room Pictures\DSC_02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35351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CC0F1E"/>
                </a:solidFill>
                <a:latin typeface="Arial Narrow" charset="0"/>
                <a:ea typeface="Arial Narrow" charset="0"/>
                <a:cs typeface="Arial Narrow" charset="0"/>
              </a:rPr>
              <a:t>LOCAL AREAS MAY WISH TO EXPAND THIS SECTION TO OTHER CONTROL ROOMS IN </a:t>
            </a:r>
            <a:br>
              <a:rPr lang="en-GB" sz="3000" b="1" dirty="0">
                <a:solidFill>
                  <a:srgbClr val="CC0F1E"/>
                </a:solidFill>
                <a:latin typeface="Arial Narrow" charset="0"/>
                <a:ea typeface="Arial Narrow" charset="0"/>
                <a:cs typeface="Arial Narrow" charset="0"/>
              </a:rPr>
            </a:br>
            <a:r>
              <a:rPr lang="en-GB" sz="3000" b="1" dirty="0">
                <a:solidFill>
                  <a:srgbClr val="CC0F1E"/>
                </a:solidFill>
                <a:latin typeface="Arial Narrow" charset="0"/>
                <a:ea typeface="Arial Narrow" charset="0"/>
                <a:cs typeface="Arial Narrow" charset="0"/>
              </a:rPr>
              <a:t>THE AREA</a:t>
            </a:r>
            <a:endParaRPr lang="en-GB" sz="3000" dirty="0">
              <a:solidFill>
                <a:srgbClr val="CC0F1E"/>
              </a:solidFill>
              <a:latin typeface="Arial Narrow" charset="0"/>
              <a:ea typeface="Arial Narrow" charset="0"/>
              <a:cs typeface="Arial Narrow" charset="0"/>
            </a:endParaRPr>
          </a:p>
        </p:txBody>
      </p:sp>
      <p:sp>
        <p:nvSpPr>
          <p:cNvPr id="10" name="Text Box 4"/>
          <p:cNvSpPr txBox="1">
            <a:spLocks noChangeArrowheads="1"/>
          </p:cNvSpPr>
          <p:nvPr/>
        </p:nvSpPr>
        <p:spPr>
          <a:xfrm>
            <a:off x="467544" y="2132856"/>
            <a:ext cx="8136904" cy="432048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200000"/>
              </a:lnSpc>
            </a:pPr>
            <a:r>
              <a:rPr lang="en-GB" sz="2000" dirty="0">
                <a:solidFill>
                  <a:srgbClr val="CC0F1E"/>
                </a:solidFill>
                <a:latin typeface="Arial Narrow" charset="0"/>
                <a:ea typeface="Arial Narrow" charset="0"/>
                <a:cs typeface="Arial Narrow" charset="0"/>
              </a:rPr>
              <a:t>For example, Highways Agency, Utility control rooms.</a:t>
            </a:r>
          </a:p>
        </p:txBody>
      </p:sp>
    </p:spTree>
    <p:extLst>
      <p:ext uri="{BB962C8B-B14F-4D97-AF65-F5344CB8AC3E}">
        <p14:creationId xmlns:p14="http://schemas.microsoft.com/office/powerpoint/2010/main" val="1171667747"/>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6912768" cy="122413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LEARNING OUTCOMES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518457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This course will:</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emergency services control rooms and command structures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JESIP and the principles for Joint Working</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how JESIP can improve the ways control rooms work together</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Enable you to use JESIP in an exercise with colleagues from other services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Assist in building local networks of control room managers and supervisors</a:t>
            </a:r>
          </a:p>
        </p:txBody>
      </p:sp>
    </p:spTree>
    <p:extLst>
      <p:ext uri="{BB962C8B-B14F-4D97-AF65-F5344CB8AC3E}">
        <p14:creationId xmlns:p14="http://schemas.microsoft.com/office/powerpoint/2010/main" val="2171000867"/>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651101923"/>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9218" name="Picture 2" descr="N:\JESIP\Jesip Training\Control Room Training 2017\Control Room Pictures\EEA\04-04-2016-05-13-eeamb--029-chelmsford-eoc-scott-barnard_32676053763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584" y="-53445"/>
            <a:ext cx="10410008" cy="69115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8319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196752"/>
            <a:ext cx="4320480" cy="792088"/>
          </a:xfrm>
          <a:prstGeom prst="rect">
            <a:avLst/>
          </a:prstGeom>
          <a:extLst>
            <a:ext uri="{909E8E84-426E-40dd-AFC4-6F175D3DCCD1}">
              <a14:hiddenFill xmlns:a14="http://schemas.microsoft.com/office/drawing/2010/main" xmlns="">
                <a:solidFill>
                  <a:srgbClr val="FFFF99"/>
                </a:solidFill>
              </a14:hiddenFill>
            </a:ext>
          </a:extLst>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JESIP AND THE PRINCIPLES FOR JOINT WORKING</a:t>
            </a:r>
          </a:p>
        </p:txBody>
      </p:sp>
    </p:spTree>
    <p:custDataLst>
      <p:tags r:id="rId1"/>
    </p:custDataLst>
    <p:extLst>
      <p:ext uri="{BB962C8B-B14F-4D97-AF65-F5344CB8AC3E}">
        <p14:creationId xmlns:p14="http://schemas.microsoft.com/office/powerpoint/2010/main" val="4132273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LEARNING OUTCOMES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340768"/>
            <a:ext cx="8136904"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how control rooms work together during business as usual and during major incidents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Describe the development of JESP</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Explain the principles for Joint Working</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Apply the principles for Joint Working to a scenario</a:t>
            </a:r>
          </a:p>
        </p:txBody>
      </p:sp>
    </p:spTree>
    <p:extLst>
      <p:ext uri="{BB962C8B-B14F-4D97-AF65-F5344CB8AC3E}">
        <p14:creationId xmlns:p14="http://schemas.microsoft.com/office/powerpoint/2010/main" val="2259458510"/>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JESIP WORKING TOGETHER SAVING LIVES REDUCING HARM</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700808"/>
            <a:ext cx="8352928" cy="482453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JESIP was developed in response to learning from a number of significant major incidents including the 7/7 bombings in 2005</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National Programme delivered Doctrine,  Training and Joint Organisational Learning</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Initially just Police, Fire and Ambulance, now all responders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Initially just  Major Incidents, now business as usual </a:t>
            </a:r>
          </a:p>
        </p:txBody>
      </p:sp>
    </p:spTree>
    <p:extLst>
      <p:ext uri="{BB962C8B-B14F-4D97-AF65-F5344CB8AC3E}">
        <p14:creationId xmlns:p14="http://schemas.microsoft.com/office/powerpoint/2010/main" val="3357736161"/>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0242" name="Picture 2" descr="N:\JESIP\Jesip Training\Control Room Training 2017\Control Room Pictures\EEA\10743190493_bfb7a21448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563" y="-1773238"/>
            <a:ext cx="15605126" cy="104044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70125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OVERARCHING OR PRIMARY AIM</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3744416"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To save lives and reduce harm</a:t>
            </a:r>
          </a:p>
          <a:p>
            <a:pPr algn="l"/>
            <a:endParaRPr lang="en-GB" sz="2000" dirty="0">
              <a:solidFill>
                <a:srgbClr val="575755"/>
              </a:solidFill>
              <a:latin typeface="Arial Narrow" charset="0"/>
              <a:ea typeface="Arial Narrow" charset="0"/>
              <a:cs typeface="Arial Narrow" charset="0"/>
            </a:endParaRPr>
          </a:p>
          <a:p>
            <a:pPr marL="342900" indent="-342900" algn="l">
              <a:buFont typeface="Arial"/>
              <a:buChar char="•"/>
            </a:pPr>
            <a:r>
              <a:rPr lang="en-GB" sz="2000" dirty="0">
                <a:solidFill>
                  <a:srgbClr val="575755"/>
                </a:solidFill>
                <a:latin typeface="Arial Narrow" charset="0"/>
                <a:ea typeface="Arial Narrow" charset="0"/>
                <a:cs typeface="Arial Narrow" charset="0"/>
              </a:rPr>
              <a:t>Achieved through a coordinated multi-agency response</a:t>
            </a:r>
          </a:p>
        </p:txBody>
      </p:sp>
      <p:sp>
        <p:nvSpPr>
          <p:cNvPr id="11" name="Regular Pentagon 10"/>
          <p:cNvSpPr/>
          <p:nvPr/>
        </p:nvSpPr>
        <p:spPr>
          <a:xfrm>
            <a:off x="5220072" y="1916832"/>
            <a:ext cx="3384376" cy="3240360"/>
          </a:xfrm>
          <a:prstGeom prst="pentagon">
            <a:avLst/>
          </a:prstGeom>
          <a:solidFill>
            <a:srgbClr val="57575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75755"/>
              </a:solidFill>
            </a:endParaRPr>
          </a:p>
        </p:txBody>
      </p:sp>
      <p:sp>
        <p:nvSpPr>
          <p:cNvPr id="12" name="Text Box 4"/>
          <p:cNvSpPr txBox="1">
            <a:spLocks noChangeArrowheads="1"/>
          </p:cNvSpPr>
          <p:nvPr/>
        </p:nvSpPr>
        <p:spPr>
          <a:xfrm>
            <a:off x="5292080" y="2492896"/>
            <a:ext cx="3168352" cy="266429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latin typeface="Arial Narrow" charset="0"/>
                <a:ea typeface="Arial Narrow" charset="0"/>
                <a:cs typeface="Arial Narrow" charset="0"/>
              </a:rPr>
              <a:t>Working </a:t>
            </a:r>
          </a:p>
          <a:p>
            <a:r>
              <a:rPr lang="en-GB" sz="3200" dirty="0">
                <a:solidFill>
                  <a:schemeClr val="bg1"/>
                </a:solidFill>
                <a:latin typeface="Arial Narrow" charset="0"/>
                <a:ea typeface="Arial Narrow" charset="0"/>
                <a:cs typeface="Arial Narrow" charset="0"/>
              </a:rPr>
              <a:t>Together</a:t>
            </a:r>
          </a:p>
          <a:p>
            <a:r>
              <a:rPr lang="en-GB" sz="3200" dirty="0">
                <a:solidFill>
                  <a:schemeClr val="bg1"/>
                </a:solidFill>
                <a:latin typeface="Arial Narrow" charset="0"/>
                <a:ea typeface="Arial Narrow" charset="0"/>
                <a:cs typeface="Arial Narrow" charset="0"/>
              </a:rPr>
              <a:t>Saving Lives </a:t>
            </a:r>
          </a:p>
          <a:p>
            <a:r>
              <a:rPr lang="en-GB" sz="3200" dirty="0">
                <a:solidFill>
                  <a:schemeClr val="bg1"/>
                </a:solidFill>
                <a:latin typeface="Arial Narrow" charset="0"/>
                <a:ea typeface="Arial Narrow" charset="0"/>
                <a:cs typeface="Arial Narrow" charset="0"/>
              </a:rPr>
              <a:t>Reducing </a:t>
            </a:r>
          </a:p>
          <a:p>
            <a:r>
              <a:rPr lang="en-GB" sz="3200" dirty="0">
                <a:solidFill>
                  <a:schemeClr val="bg1"/>
                </a:solidFill>
                <a:latin typeface="Arial Narrow" charset="0"/>
                <a:ea typeface="Arial Narrow" charset="0"/>
                <a:cs typeface="Arial Narrow" charset="0"/>
              </a:rPr>
              <a:t>Harm</a:t>
            </a:r>
          </a:p>
        </p:txBody>
      </p:sp>
    </p:spTree>
    <p:extLst>
      <p:ext uri="{BB962C8B-B14F-4D97-AF65-F5344CB8AC3E}">
        <p14:creationId xmlns:p14="http://schemas.microsoft.com/office/powerpoint/2010/main" val="1773957259"/>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DOCTRINE – THE INTEROPERABILITY FRAMEWORK</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772816"/>
            <a:ext cx="8352928"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2</a:t>
            </a:r>
            <a:r>
              <a:rPr lang="en-GB" sz="2000" baseline="30000" dirty="0">
                <a:solidFill>
                  <a:srgbClr val="575755"/>
                </a:solidFill>
                <a:latin typeface="Arial Narrow" charset="0"/>
                <a:ea typeface="Arial Narrow" charset="0"/>
                <a:cs typeface="Arial Narrow" charset="0"/>
              </a:rPr>
              <a:t>nd</a:t>
            </a:r>
            <a:r>
              <a:rPr lang="en-GB" sz="2000" dirty="0">
                <a:solidFill>
                  <a:srgbClr val="575755"/>
                </a:solidFill>
                <a:latin typeface="Arial Narrow" charset="0"/>
                <a:ea typeface="Arial Narrow" charset="0"/>
                <a:cs typeface="Arial Narrow" charset="0"/>
              </a:rPr>
              <a:t> edition of the Joint Doctrine for all responders </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Not just for emergency services </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Not Just for Major incidents</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Specialist Doctrine</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Marauding Terrorist Firearms Attack (MTFA)</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Chemical Biological Radiological Nuclear and explosive (CBRN)</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Combined Tactical air Cell (CTAC)</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268760"/>
            <a:ext cx="2338532" cy="331236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180376256"/>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DOCTRINE</a:t>
            </a:r>
            <a:r>
              <a:rPr lang="mr-IN" sz="3000" b="1" dirty="0">
                <a:solidFill>
                  <a:srgbClr val="575755"/>
                </a:solidFill>
                <a:latin typeface="Arial Narrow" charset="0"/>
                <a:ea typeface="Arial Narrow" charset="0"/>
                <a:cs typeface="Arial Narrow" charset="0"/>
              </a:rPr>
              <a:t>…</a:t>
            </a:r>
            <a:r>
              <a:rPr lang="en-GB" sz="3000" b="1" dirty="0">
                <a:solidFill>
                  <a:srgbClr val="575755"/>
                </a:solidFill>
                <a:latin typeface="Arial Narrow" charset="0"/>
                <a:ea typeface="Arial Narrow" charset="0"/>
                <a:cs typeface="Arial Narrow" charset="0"/>
              </a:rPr>
              <a:t> THE BASICS</a:t>
            </a:r>
            <a:endParaRPr lang="en-GB" sz="3000" dirty="0">
              <a:solidFill>
                <a:srgbClr val="575755"/>
              </a:solidFill>
              <a:latin typeface="Arial Narrow" charset="0"/>
              <a:ea typeface="Arial Narrow" charset="0"/>
              <a:cs typeface="Arial Narrow" charset="0"/>
            </a:endParaRPr>
          </a:p>
        </p:txBody>
      </p:sp>
      <p:sp>
        <p:nvSpPr>
          <p:cNvPr id="15" name="Text Box 4"/>
          <p:cNvSpPr txBox="1">
            <a:spLocks noChangeArrowheads="1"/>
          </p:cNvSpPr>
          <p:nvPr/>
        </p:nvSpPr>
        <p:spPr>
          <a:xfrm>
            <a:off x="611560" y="1556793"/>
            <a:ext cx="7920880" cy="432048"/>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Co-Locate Co-locate with commanders as soon as </a:t>
            </a:r>
          </a:p>
        </p:txBody>
      </p:sp>
      <p:pic>
        <p:nvPicPr>
          <p:cNvPr id="1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1412776"/>
            <a:ext cx="5477378" cy="92582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695" y="3190131"/>
            <a:ext cx="5525465" cy="98754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495" y="2387752"/>
            <a:ext cx="5500570" cy="80237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695" y="4198243"/>
            <a:ext cx="5525466" cy="987545"/>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695" y="5206355"/>
            <a:ext cx="5525465" cy="967962"/>
          </a:xfrm>
          <a:prstGeom prst="rect">
            <a:avLst/>
          </a:prstGeom>
        </p:spPr>
      </p:pic>
    </p:spTree>
    <p:extLst>
      <p:ext uri="{BB962C8B-B14F-4D97-AF65-F5344CB8AC3E}">
        <p14:creationId xmlns:p14="http://schemas.microsoft.com/office/powerpoint/2010/main" val="30862030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NOT HIERARCHICAL</a:t>
            </a:r>
            <a:r>
              <a:rPr lang="mr-IN" sz="3000" b="1" dirty="0">
                <a:solidFill>
                  <a:srgbClr val="575755"/>
                </a:solidFill>
                <a:latin typeface="Arial Narrow" charset="0"/>
                <a:ea typeface="Arial Narrow" charset="0"/>
                <a:cs typeface="Arial Narrow" charset="0"/>
              </a:rPr>
              <a:t>…</a:t>
            </a:r>
            <a:endParaRPr lang="en-GB" sz="3000" dirty="0">
              <a:solidFill>
                <a:srgbClr val="575755"/>
              </a:solidFill>
              <a:latin typeface="Arial Narrow" charset="0"/>
              <a:ea typeface="Arial Narrow" charset="0"/>
              <a:cs typeface="Arial Narrow" charset="0"/>
            </a:endParaRPr>
          </a:p>
        </p:txBody>
      </p:sp>
      <p:sp>
        <p:nvSpPr>
          <p:cNvPr id="15" name="Text Box 4"/>
          <p:cNvSpPr txBox="1">
            <a:spLocks noChangeArrowheads="1"/>
          </p:cNvSpPr>
          <p:nvPr/>
        </p:nvSpPr>
        <p:spPr>
          <a:xfrm>
            <a:off x="611560" y="1556793"/>
            <a:ext cx="7920880" cy="432048"/>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Co-Locate Co-locate with commanders as soon as </a:t>
            </a:r>
          </a:p>
        </p:txBody>
      </p:sp>
      <p:pic>
        <p:nvPicPr>
          <p:cNvPr id="1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1412776"/>
            <a:ext cx="5477378" cy="92582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695" y="3190131"/>
            <a:ext cx="5525465" cy="98754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495" y="2387752"/>
            <a:ext cx="5500570" cy="80237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695" y="4198243"/>
            <a:ext cx="5525466" cy="987545"/>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695" y="5206355"/>
            <a:ext cx="5525465" cy="967962"/>
          </a:xfrm>
          <a:prstGeom prst="rect">
            <a:avLst/>
          </a:prstGeom>
        </p:spPr>
      </p:pic>
    </p:spTree>
    <p:extLst>
      <p:ext uri="{BB962C8B-B14F-4D97-AF65-F5344CB8AC3E}">
        <p14:creationId xmlns:p14="http://schemas.microsoft.com/office/powerpoint/2010/main" val="5508924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COURSE OUTLINE</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Introduction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Emergency Service Control rooms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 Principles for Joint Working</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 METHANE and the Joint Decision Method</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Control Room Supporting Principles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Communications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Closure</a:t>
            </a: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1266" name="Picture 2" descr="N:\JESIP\Jesip Training\Control Room Training 2017\Control Room Pictures\EEA\14210197339_260539cf6e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91886"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50884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cstate="print">
            <a:extLst>
              <a:ext uri="{28A0092B-C50C-407E-A947-70E740481C1C}">
                <a14:useLocalDpi xmlns:a14="http://schemas.microsoft.com/office/drawing/2010/main" val="0"/>
              </a:ext>
            </a:extLst>
          </a:blip>
          <a:srcRect l="1315" t="9091" r="3947" b="-2"/>
          <a:stretch>
            <a:fillRect/>
          </a:stretch>
        </p:blipFill>
        <p:spPr bwMode="auto">
          <a:xfrm>
            <a:off x="0" y="-1"/>
            <a:ext cx="9144000" cy="1015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dirty="0"/>
              <a:t>JESIP Control Room Commanders Managers and Supervisors Course 2017 </a:t>
            </a:r>
          </a:p>
        </p:txBody>
      </p:sp>
    </p:spTree>
    <p:extLst>
      <p:ext uri="{BB962C8B-B14F-4D97-AF65-F5344CB8AC3E}">
        <p14:creationId xmlns:p14="http://schemas.microsoft.com/office/powerpoint/2010/main" val="3479314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CO-LOCATION AND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352928"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200000"/>
              </a:lnSpc>
            </a:pPr>
            <a:r>
              <a:rPr lang="en-GB" sz="2000" dirty="0">
                <a:solidFill>
                  <a:srgbClr val="575755"/>
                </a:solidFill>
                <a:latin typeface="Arial Narrow" charset="0"/>
                <a:ea typeface="Arial Narrow" charset="0"/>
                <a:cs typeface="Arial Narrow" charset="0"/>
              </a:rPr>
              <a:t>Control rooms can help in the co-location of commanders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Virtual co-location by way of multi agency talkgroups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Possible identification of locations where commanders should meet</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Informing commanders where command meetings are taking place</a:t>
            </a:r>
          </a:p>
        </p:txBody>
      </p:sp>
    </p:spTree>
    <p:extLst>
      <p:ext uri="{BB962C8B-B14F-4D97-AF65-F5344CB8AC3E}">
        <p14:creationId xmlns:p14="http://schemas.microsoft.com/office/powerpoint/2010/main" val="2323427944"/>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GROUP EXERCISE 1</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352928"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200000"/>
              </a:lnSpc>
            </a:pPr>
            <a:r>
              <a:rPr lang="en-GB" sz="2000" dirty="0">
                <a:solidFill>
                  <a:srgbClr val="575755"/>
                </a:solidFill>
                <a:latin typeface="Arial Narrow" charset="0"/>
                <a:ea typeface="Arial Narrow" charset="0"/>
                <a:cs typeface="Arial Narrow" charset="0"/>
              </a:rPr>
              <a:t>Review the briefing sheets and consider:</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As the manager of your control room  what are your thoughts and what actions would your agency be taking?</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Talk to your colleagues about multi-agency considerations and actions.</a:t>
            </a:r>
          </a:p>
          <a:p>
            <a:pPr algn="l">
              <a:lnSpc>
                <a:spcPct val="200000"/>
              </a:lnSpc>
            </a:pPr>
            <a:r>
              <a:rPr lang="en-GB" sz="2000" dirty="0">
                <a:solidFill>
                  <a:srgbClr val="575755"/>
                </a:solidFill>
                <a:latin typeface="Arial Narrow" charset="0"/>
                <a:ea typeface="Arial Narrow" charset="0"/>
                <a:cs typeface="Arial Narrow" charset="0"/>
              </a:rPr>
              <a:t>Be prepared to present your thoughts to the group</a:t>
            </a:r>
          </a:p>
        </p:txBody>
      </p:sp>
    </p:spTree>
    <p:extLst>
      <p:ext uri="{BB962C8B-B14F-4D97-AF65-F5344CB8AC3E}">
        <p14:creationId xmlns:p14="http://schemas.microsoft.com/office/powerpoint/2010/main" val="2484023653"/>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JESIP\Jesip Training\Control Room Training 2017\Control Room Pictures\DSC_0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1010" y="-449436"/>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07428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JESIP\Jesip Training\Control Room Training 2017\Control Room Pictures\DSC_00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33567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4338" name="Picture 2" descr="N:\JESIP\Jesip Training\Control Room Training 2017\Control Room Pictures\DSC_00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3783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136815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rgbClr val="575755"/>
                </a:solidFill>
                <a:latin typeface="Arial Narrow" charset="0"/>
                <a:ea typeface="Arial Narrow" charset="0"/>
                <a:cs typeface="Arial Narrow" charset="0"/>
              </a:rPr>
              <a:t>MAP OF LOCATION OF EXERCISE</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39968" y="1438622"/>
            <a:ext cx="5328176" cy="4438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 Box 4">
            <a:extLst>
              <a:ext uri="{FF2B5EF4-FFF2-40B4-BE49-F238E27FC236}">
                <a16:creationId xmlns:a16="http://schemas.microsoft.com/office/drawing/2014/main" id="{6BD3FF4C-38F2-42D3-8C6C-86546DB22FB7}"/>
              </a:ext>
            </a:extLst>
          </p:cNvPr>
          <p:cNvSpPr txBox="1">
            <a:spLocks noChangeArrowheads="1"/>
          </p:cNvSpPr>
          <p:nvPr/>
        </p:nvSpPr>
        <p:spPr>
          <a:xfrm>
            <a:off x="467544" y="5895267"/>
            <a:ext cx="7848872" cy="702085"/>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900" dirty="0"/>
              <a:t>© OpenStreetMap contributors. Data available under the Open Database Licence. Cartography licenced as CC BY-SA.</a:t>
            </a:r>
            <a:endParaRPr lang="en-GB" sz="900" b="1"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482303920"/>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67838048"/>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196752"/>
            <a:ext cx="4320480" cy="792088"/>
          </a:xfrm>
          <a:prstGeom prst="rect">
            <a:avLst/>
          </a:prstGeom>
          <a:extLst>
            <a:ext uri="{909E8E84-426E-40dd-AFC4-6F175D3DCCD1}">
              <a14:hiddenFill xmlns:a14="http://schemas.microsoft.com/office/drawing/2010/main" xmlns="">
                <a:solidFill>
                  <a:srgbClr val="FFFF99"/>
                </a:solidFill>
              </a14:hiddenFill>
            </a:ext>
          </a:extLst>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a:cs typeface="Arial Narrow"/>
              </a:rPr>
              <a:t>JESIP MODELS</a:t>
            </a:r>
            <a:endParaRPr lang="en-GB" sz="3000" b="1" dirty="0">
              <a:solidFill>
                <a:srgbClr val="575755"/>
              </a:solidFill>
              <a:latin typeface="Arial Narrow"/>
              <a:ea typeface="Arial Narrow" charset="0"/>
              <a:cs typeface="Arial Narrow"/>
            </a:endParaRPr>
          </a:p>
        </p:txBody>
      </p:sp>
    </p:spTree>
    <p:custDataLst>
      <p:tags r:id="rId1"/>
    </p:custDataLst>
    <p:extLst>
      <p:ext uri="{BB962C8B-B14F-4D97-AF65-F5344CB8AC3E}">
        <p14:creationId xmlns:p14="http://schemas.microsoft.com/office/powerpoint/2010/main" val="1381289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6552728" cy="720080"/>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INTRODUCTIONS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Who you are?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Your organisation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Your Role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Your experience of other service control rooms</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Have you worked in one?</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Visited one?</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Spoken to one?</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5362" name="Picture 2" descr="N:\JESIP\Jesip Training\Control Room Training 2017\Control Room Pictures\DSC_02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55329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JESIP MODELS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352928"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200000"/>
              </a:lnSpc>
            </a:pPr>
            <a:r>
              <a:rPr lang="en-GB" sz="2000" dirty="0">
                <a:solidFill>
                  <a:srgbClr val="575755"/>
                </a:solidFill>
                <a:latin typeface="Arial Narrow" charset="0"/>
                <a:ea typeface="Arial Narrow" charset="0"/>
                <a:cs typeface="Arial Narrow" charset="0"/>
              </a:rPr>
              <a:t>How can control rooms work effectively together</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Joint Decision Model (JDM)</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M/ETHANE Model </a:t>
            </a:r>
          </a:p>
        </p:txBody>
      </p:sp>
    </p:spTree>
    <p:extLst>
      <p:ext uri="{BB962C8B-B14F-4D97-AF65-F5344CB8AC3E}">
        <p14:creationId xmlns:p14="http://schemas.microsoft.com/office/powerpoint/2010/main" val="2783623150"/>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HISTORY OF THE JDM</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7920880"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Based on a police model, the College of Policing National Decision Model (NDM), the difference is the Central Pentagram</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Most  Ambulance Services now use the JDM as a single service model</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Fire National operational Guidance supports the use of the JDM</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HM Coastguard use the JDM at major incidents </a:t>
            </a:r>
          </a:p>
        </p:txBody>
      </p:sp>
      <p:pic>
        <p:nvPicPr>
          <p:cNvPr id="6" name="Picture 5" descr="https://www.app.college.police.uk/wp-content/uploads/2014/12/NEW-National-decision-model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221088"/>
            <a:ext cx="3642089" cy="223224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4221088"/>
            <a:ext cx="2160240" cy="20925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4135068"/>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DECISION MODEL (JDM)</a:t>
            </a:r>
            <a:endParaRPr lang="en-GB" sz="3000" dirty="0">
              <a:solidFill>
                <a:srgbClr val="575755"/>
              </a:solidFill>
              <a:latin typeface="Arial Narrow" charset="0"/>
              <a:ea typeface="Arial Narrow" charset="0"/>
              <a:cs typeface="Arial Narrow" charset="0"/>
            </a:endParaRPr>
          </a:p>
        </p:txBody>
      </p:sp>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916832"/>
            <a:ext cx="4146296" cy="4021907"/>
          </a:xfrm>
          <a:prstGeom prst="rect">
            <a:avLst/>
          </a:prstGeom>
        </p:spPr>
      </p:pic>
    </p:spTree>
    <p:extLst>
      <p:ext uri="{BB962C8B-B14F-4D97-AF65-F5344CB8AC3E}">
        <p14:creationId xmlns:p14="http://schemas.microsoft.com/office/powerpoint/2010/main" val="4120337428"/>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DECISION MODEL (JDM)</a:t>
            </a:r>
            <a:endParaRPr lang="en-GB" sz="3000" dirty="0">
              <a:solidFill>
                <a:srgbClr val="575755"/>
              </a:solidFill>
              <a:latin typeface="Arial Narrow" charset="0"/>
              <a:ea typeface="Arial Narrow" charset="0"/>
              <a:cs typeface="Arial Narrow" charset="0"/>
            </a:endParaRPr>
          </a:p>
        </p:txBody>
      </p:sp>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916832"/>
            <a:ext cx="4146296" cy="4021907"/>
          </a:xfrm>
          <a:prstGeom prst="rect">
            <a:avLst/>
          </a:prstGeom>
        </p:spPr>
      </p:pic>
      <p:sp>
        <p:nvSpPr>
          <p:cNvPr id="2" name="Regular Pentagon 1"/>
          <p:cNvSpPr/>
          <p:nvPr/>
        </p:nvSpPr>
        <p:spPr>
          <a:xfrm>
            <a:off x="5220072" y="1772816"/>
            <a:ext cx="3384376" cy="3240360"/>
          </a:xfrm>
          <a:prstGeom prst="pentagon">
            <a:avLst/>
          </a:prstGeom>
          <a:solidFill>
            <a:srgbClr val="57575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75755"/>
              </a:solidFill>
            </a:endParaRPr>
          </a:p>
        </p:txBody>
      </p:sp>
      <p:sp>
        <p:nvSpPr>
          <p:cNvPr id="10" name="Text Box 4"/>
          <p:cNvSpPr txBox="1">
            <a:spLocks noChangeArrowheads="1"/>
          </p:cNvSpPr>
          <p:nvPr/>
        </p:nvSpPr>
        <p:spPr>
          <a:xfrm>
            <a:off x="5292080" y="2348880"/>
            <a:ext cx="3168352" cy="266429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latin typeface="Arial Narrow" charset="0"/>
                <a:ea typeface="Arial Narrow" charset="0"/>
                <a:cs typeface="Arial Narrow" charset="0"/>
              </a:rPr>
              <a:t>Working </a:t>
            </a:r>
          </a:p>
          <a:p>
            <a:r>
              <a:rPr lang="en-GB" sz="3200" dirty="0">
                <a:solidFill>
                  <a:schemeClr val="bg1"/>
                </a:solidFill>
                <a:latin typeface="Arial Narrow" charset="0"/>
                <a:ea typeface="Arial Narrow" charset="0"/>
                <a:cs typeface="Arial Narrow" charset="0"/>
              </a:rPr>
              <a:t>Together</a:t>
            </a:r>
          </a:p>
          <a:p>
            <a:r>
              <a:rPr lang="en-GB" sz="3200" dirty="0">
                <a:solidFill>
                  <a:schemeClr val="bg1"/>
                </a:solidFill>
                <a:latin typeface="Arial Narrow" charset="0"/>
                <a:ea typeface="Arial Narrow" charset="0"/>
                <a:cs typeface="Arial Narrow" charset="0"/>
              </a:rPr>
              <a:t>Saving Lives </a:t>
            </a:r>
          </a:p>
          <a:p>
            <a:r>
              <a:rPr lang="en-GB" sz="3200" dirty="0">
                <a:solidFill>
                  <a:schemeClr val="bg1"/>
                </a:solidFill>
                <a:latin typeface="Arial Narrow" charset="0"/>
                <a:ea typeface="Arial Narrow" charset="0"/>
                <a:cs typeface="Arial Narrow" charset="0"/>
              </a:rPr>
              <a:t>Reducing </a:t>
            </a:r>
          </a:p>
          <a:p>
            <a:r>
              <a:rPr lang="en-GB" sz="3200" dirty="0">
                <a:solidFill>
                  <a:schemeClr val="bg1"/>
                </a:solidFill>
                <a:latin typeface="Arial Narrow" charset="0"/>
                <a:ea typeface="Arial Narrow" charset="0"/>
                <a:cs typeface="Arial Narrow" charset="0"/>
              </a:rPr>
              <a:t>Harm</a:t>
            </a:r>
          </a:p>
        </p:txBody>
      </p:sp>
    </p:spTree>
    <p:extLst>
      <p:ext uri="{BB962C8B-B14F-4D97-AF65-F5344CB8AC3E}">
        <p14:creationId xmlns:p14="http://schemas.microsoft.com/office/powerpoint/2010/main" val="3650762753"/>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DECISION MODEL (JDM)</a:t>
            </a:r>
            <a:endParaRPr lang="en-GB" sz="3000" dirty="0">
              <a:solidFill>
                <a:srgbClr val="575755"/>
              </a:solidFill>
              <a:latin typeface="Arial Narrow" charset="0"/>
              <a:ea typeface="Arial Narrow" charset="0"/>
              <a:cs typeface="Arial Narrow" charset="0"/>
            </a:endParaRPr>
          </a:p>
        </p:txBody>
      </p:sp>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916832"/>
            <a:ext cx="4146296" cy="4021907"/>
          </a:xfrm>
          <a:prstGeom prst="rect">
            <a:avLst/>
          </a:prstGeom>
        </p:spPr>
      </p:pic>
      <p:sp>
        <p:nvSpPr>
          <p:cNvPr id="3" name="Rounded Rectangle 2"/>
          <p:cNvSpPr/>
          <p:nvPr/>
        </p:nvSpPr>
        <p:spPr>
          <a:xfrm>
            <a:off x="5292080" y="1700808"/>
            <a:ext cx="3312368" cy="3312368"/>
          </a:xfrm>
          <a:prstGeom prst="roundRect">
            <a:avLst>
              <a:gd name="adj" fmla="val 7169"/>
            </a:avLst>
          </a:prstGeom>
          <a:solidFill>
            <a:srgbClr val="9B001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Box 4"/>
          <p:cNvSpPr txBox="1">
            <a:spLocks noChangeArrowheads="1"/>
          </p:cNvSpPr>
          <p:nvPr/>
        </p:nvSpPr>
        <p:spPr>
          <a:xfrm>
            <a:off x="5364088" y="2564904"/>
            <a:ext cx="3168352" cy="266429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latin typeface="Arial Narrow" charset="0"/>
                <a:ea typeface="Arial Narrow" charset="0"/>
                <a:cs typeface="Arial Narrow" charset="0"/>
              </a:rPr>
              <a:t>GATHER</a:t>
            </a:r>
          </a:p>
          <a:p>
            <a:r>
              <a:rPr lang="en-GB" sz="3200" b="1" dirty="0">
                <a:solidFill>
                  <a:schemeClr val="bg1"/>
                </a:solidFill>
                <a:latin typeface="Arial Narrow" charset="0"/>
                <a:ea typeface="Arial Narrow" charset="0"/>
                <a:cs typeface="Arial Narrow" charset="0"/>
              </a:rPr>
              <a:t>INFORMATION &amp;</a:t>
            </a:r>
          </a:p>
          <a:p>
            <a:r>
              <a:rPr lang="en-GB" sz="3200" b="1" dirty="0">
                <a:solidFill>
                  <a:schemeClr val="bg1"/>
                </a:solidFill>
                <a:latin typeface="Arial Narrow" charset="0"/>
                <a:ea typeface="Arial Narrow" charset="0"/>
                <a:cs typeface="Arial Narrow" charset="0"/>
              </a:rPr>
              <a:t>INTELLIGENCE</a:t>
            </a:r>
          </a:p>
        </p:txBody>
      </p:sp>
    </p:spTree>
    <p:extLst>
      <p:ext uri="{BB962C8B-B14F-4D97-AF65-F5344CB8AC3E}">
        <p14:creationId xmlns:p14="http://schemas.microsoft.com/office/powerpoint/2010/main" val="2366226386"/>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DECISION MODEL (JDM)</a:t>
            </a:r>
            <a:endParaRPr lang="en-GB" sz="3000" dirty="0">
              <a:solidFill>
                <a:srgbClr val="575755"/>
              </a:solidFill>
              <a:latin typeface="Arial Narrow" charset="0"/>
              <a:ea typeface="Arial Narrow" charset="0"/>
              <a:cs typeface="Arial Narrow" charset="0"/>
            </a:endParaRPr>
          </a:p>
        </p:txBody>
      </p:sp>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916832"/>
            <a:ext cx="4146296" cy="4021907"/>
          </a:xfrm>
          <a:prstGeom prst="rect">
            <a:avLst/>
          </a:prstGeom>
        </p:spPr>
      </p:pic>
      <p:sp>
        <p:nvSpPr>
          <p:cNvPr id="3" name="Rounded Rectangle 2"/>
          <p:cNvSpPr/>
          <p:nvPr/>
        </p:nvSpPr>
        <p:spPr>
          <a:xfrm>
            <a:off x="5292080" y="1700808"/>
            <a:ext cx="3312368" cy="3312368"/>
          </a:xfrm>
          <a:prstGeom prst="roundRect">
            <a:avLst>
              <a:gd name="adj" fmla="val 8224"/>
            </a:avLst>
          </a:prstGeom>
          <a:solidFill>
            <a:srgbClr val="579C3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3AA934"/>
                </a:solidFill>
              </a:rPr>
              <a:t>YEDROPPER</a:t>
            </a:r>
          </a:p>
        </p:txBody>
      </p:sp>
      <p:sp>
        <p:nvSpPr>
          <p:cNvPr id="10" name="Text Box 4"/>
          <p:cNvSpPr txBox="1">
            <a:spLocks noChangeArrowheads="1"/>
          </p:cNvSpPr>
          <p:nvPr/>
        </p:nvSpPr>
        <p:spPr>
          <a:xfrm>
            <a:off x="5364088" y="2132856"/>
            <a:ext cx="3168352" cy="266429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ASSESS </a:t>
            </a:r>
            <a:br>
              <a:rPr lang="en-GB" sz="3200" b="1" dirty="0">
                <a:solidFill>
                  <a:schemeClr val="bg1"/>
                </a:solidFill>
              </a:rPr>
            </a:br>
            <a:r>
              <a:rPr lang="en-GB" sz="3200" b="1" dirty="0">
                <a:solidFill>
                  <a:schemeClr val="bg1"/>
                </a:solidFill>
              </a:rPr>
              <a:t>RISKS &amp; </a:t>
            </a:r>
            <a:br>
              <a:rPr lang="en-GB" sz="3200" b="1" dirty="0">
                <a:solidFill>
                  <a:schemeClr val="bg1"/>
                </a:solidFill>
              </a:rPr>
            </a:br>
            <a:r>
              <a:rPr lang="en-GB" sz="3200" b="1" dirty="0">
                <a:solidFill>
                  <a:schemeClr val="bg1"/>
                </a:solidFill>
              </a:rPr>
              <a:t>DEVELOP A WORKING STRATEGY</a:t>
            </a:r>
          </a:p>
        </p:txBody>
      </p:sp>
    </p:spTree>
    <p:extLst>
      <p:ext uri="{BB962C8B-B14F-4D97-AF65-F5344CB8AC3E}">
        <p14:creationId xmlns:p14="http://schemas.microsoft.com/office/powerpoint/2010/main" val="844530171"/>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DECISION MODEL (JDM)</a:t>
            </a:r>
            <a:endParaRPr lang="en-GB" sz="3000" dirty="0">
              <a:solidFill>
                <a:srgbClr val="575755"/>
              </a:solidFill>
              <a:latin typeface="Arial Narrow" charset="0"/>
              <a:ea typeface="Arial Narrow" charset="0"/>
              <a:cs typeface="Arial Narrow" charset="0"/>
            </a:endParaRPr>
          </a:p>
        </p:txBody>
      </p:sp>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916832"/>
            <a:ext cx="4146296" cy="4021907"/>
          </a:xfrm>
          <a:prstGeom prst="rect">
            <a:avLst/>
          </a:prstGeom>
        </p:spPr>
      </p:pic>
      <p:sp>
        <p:nvSpPr>
          <p:cNvPr id="3" name="Rounded Rectangle 2"/>
          <p:cNvSpPr/>
          <p:nvPr/>
        </p:nvSpPr>
        <p:spPr>
          <a:xfrm>
            <a:off x="5292080" y="1700808"/>
            <a:ext cx="3312368" cy="3312368"/>
          </a:xfrm>
          <a:prstGeom prst="roundRect">
            <a:avLst>
              <a:gd name="adj" fmla="val 8224"/>
            </a:avLst>
          </a:prstGeom>
          <a:solidFill>
            <a:srgbClr val="6F35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0" name="Text Box 4"/>
          <p:cNvSpPr txBox="1">
            <a:spLocks noChangeArrowheads="1"/>
          </p:cNvSpPr>
          <p:nvPr/>
        </p:nvSpPr>
        <p:spPr>
          <a:xfrm>
            <a:off x="5364088" y="2348880"/>
            <a:ext cx="3168352" cy="201622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CONSIDER POWERS, POLICIES &amp; PROCEDURES</a:t>
            </a:r>
          </a:p>
        </p:txBody>
      </p:sp>
    </p:spTree>
    <p:extLst>
      <p:ext uri="{BB962C8B-B14F-4D97-AF65-F5344CB8AC3E}">
        <p14:creationId xmlns:p14="http://schemas.microsoft.com/office/powerpoint/2010/main" val="603472461"/>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DECISION MODEL (JDM)</a:t>
            </a:r>
            <a:endParaRPr lang="en-GB" sz="3000" dirty="0">
              <a:solidFill>
                <a:srgbClr val="575755"/>
              </a:solidFill>
              <a:latin typeface="Arial Narrow" charset="0"/>
              <a:ea typeface="Arial Narrow" charset="0"/>
              <a:cs typeface="Arial Narrow" charset="0"/>
            </a:endParaRPr>
          </a:p>
        </p:txBody>
      </p:sp>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916832"/>
            <a:ext cx="4146296" cy="4021907"/>
          </a:xfrm>
          <a:prstGeom prst="rect">
            <a:avLst/>
          </a:prstGeom>
        </p:spPr>
      </p:pic>
      <p:sp>
        <p:nvSpPr>
          <p:cNvPr id="3" name="Rounded Rectangle 2"/>
          <p:cNvSpPr/>
          <p:nvPr/>
        </p:nvSpPr>
        <p:spPr>
          <a:xfrm>
            <a:off x="5292080" y="1700808"/>
            <a:ext cx="3312368" cy="3312368"/>
          </a:xfrm>
          <a:prstGeom prst="roundRect">
            <a:avLst>
              <a:gd name="adj" fmla="val 8224"/>
            </a:avLst>
          </a:prstGeom>
          <a:solidFill>
            <a:srgbClr val="3659A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0" name="Text Box 4"/>
          <p:cNvSpPr txBox="1">
            <a:spLocks noChangeArrowheads="1"/>
          </p:cNvSpPr>
          <p:nvPr/>
        </p:nvSpPr>
        <p:spPr>
          <a:xfrm>
            <a:off x="5364088" y="2636912"/>
            <a:ext cx="3168352" cy="1512168"/>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IDENTIFY</a:t>
            </a:r>
          </a:p>
          <a:p>
            <a:r>
              <a:rPr lang="en-GB" sz="3200" b="1" dirty="0">
                <a:solidFill>
                  <a:schemeClr val="bg1"/>
                </a:solidFill>
              </a:rPr>
              <a:t>OPTIONS &amp;</a:t>
            </a:r>
          </a:p>
          <a:p>
            <a:r>
              <a:rPr lang="en-GB" sz="3200" b="1" dirty="0">
                <a:solidFill>
                  <a:schemeClr val="bg1"/>
                </a:solidFill>
              </a:rPr>
              <a:t>CONTINGENCIES</a:t>
            </a:r>
          </a:p>
        </p:txBody>
      </p:sp>
    </p:spTree>
    <p:extLst>
      <p:ext uri="{BB962C8B-B14F-4D97-AF65-F5344CB8AC3E}">
        <p14:creationId xmlns:p14="http://schemas.microsoft.com/office/powerpoint/2010/main" val="916583959"/>
      </p:ext>
    </p:extLst>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DECISION MODEL (JDM)</a:t>
            </a:r>
            <a:endParaRPr lang="en-GB" sz="3000" dirty="0">
              <a:solidFill>
                <a:srgbClr val="575755"/>
              </a:solidFill>
              <a:latin typeface="Arial Narrow" charset="0"/>
              <a:ea typeface="Arial Narrow" charset="0"/>
              <a:cs typeface="Arial Narrow" charset="0"/>
            </a:endParaRPr>
          </a:p>
        </p:txBody>
      </p:sp>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916832"/>
            <a:ext cx="4146296" cy="4021907"/>
          </a:xfrm>
          <a:prstGeom prst="rect">
            <a:avLst/>
          </a:prstGeom>
        </p:spPr>
      </p:pic>
      <p:sp>
        <p:nvSpPr>
          <p:cNvPr id="3" name="Rounded Rectangle 2"/>
          <p:cNvSpPr/>
          <p:nvPr/>
        </p:nvSpPr>
        <p:spPr>
          <a:xfrm>
            <a:off x="5292080" y="1700808"/>
            <a:ext cx="3312368" cy="3312368"/>
          </a:xfrm>
          <a:prstGeom prst="roundRect">
            <a:avLst>
              <a:gd name="adj" fmla="val 8224"/>
            </a:avLst>
          </a:prstGeom>
          <a:solidFill>
            <a:srgbClr val="CF75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0" name="Text Box 4"/>
          <p:cNvSpPr txBox="1">
            <a:spLocks noChangeArrowheads="1"/>
          </p:cNvSpPr>
          <p:nvPr/>
        </p:nvSpPr>
        <p:spPr>
          <a:xfrm>
            <a:off x="5364088" y="2060848"/>
            <a:ext cx="3168352" cy="302433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TAKE </a:t>
            </a:r>
            <a:br>
              <a:rPr lang="en-GB" sz="3200" b="1" dirty="0">
                <a:solidFill>
                  <a:schemeClr val="bg1"/>
                </a:solidFill>
              </a:rPr>
            </a:br>
            <a:r>
              <a:rPr lang="en-GB" sz="3200" b="1" dirty="0">
                <a:solidFill>
                  <a:schemeClr val="bg1"/>
                </a:solidFill>
              </a:rPr>
              <a:t>ACTION &amp; </a:t>
            </a:r>
            <a:br>
              <a:rPr lang="en-GB" sz="3200" b="1" dirty="0">
                <a:solidFill>
                  <a:schemeClr val="bg1"/>
                </a:solidFill>
              </a:rPr>
            </a:br>
            <a:r>
              <a:rPr lang="en-GB" sz="3200" b="1" dirty="0">
                <a:solidFill>
                  <a:schemeClr val="bg1"/>
                </a:solidFill>
              </a:rPr>
              <a:t>REVIEW </a:t>
            </a:r>
            <a:br>
              <a:rPr lang="en-GB" sz="3200" b="1" dirty="0">
                <a:solidFill>
                  <a:schemeClr val="bg1"/>
                </a:solidFill>
              </a:rPr>
            </a:br>
            <a:r>
              <a:rPr lang="en-GB" sz="3200" b="1" dirty="0">
                <a:solidFill>
                  <a:schemeClr val="bg1"/>
                </a:solidFill>
              </a:rPr>
              <a:t>WHAT </a:t>
            </a:r>
            <a:br>
              <a:rPr lang="en-GB" sz="3200" b="1" dirty="0">
                <a:solidFill>
                  <a:schemeClr val="bg1"/>
                </a:solidFill>
              </a:rPr>
            </a:br>
            <a:r>
              <a:rPr lang="en-GB" sz="3200" b="1" dirty="0">
                <a:solidFill>
                  <a:schemeClr val="bg1"/>
                </a:solidFill>
              </a:rPr>
              <a:t>HAPPENED</a:t>
            </a:r>
          </a:p>
        </p:txBody>
      </p:sp>
    </p:spTree>
    <p:extLst>
      <p:ext uri="{BB962C8B-B14F-4D97-AF65-F5344CB8AC3E}">
        <p14:creationId xmlns:p14="http://schemas.microsoft.com/office/powerpoint/2010/main" val="161124596"/>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050" name="Picture 2" descr="N:\JESIP\Jesip Training\Control Room Training 2017\Control Room Pictures\DSC_01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448636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a:t>JESIP Control Room Commanders Managers and Supervisors Course 2017 </a:t>
            </a:r>
          </a:p>
        </p:txBody>
      </p:sp>
      <p:pic>
        <p:nvPicPr>
          <p:cNvPr id="16386" name="Picture 2" descr="N:\JESIP\Jesip Training\Control Room Training 2017\Control Room Pictures\DSC_01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61523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31396618"/>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352928"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This section describes how control room mangers can use the national JESIP model </a:t>
            </a:r>
            <a:br>
              <a:rPr lang="en-GB" sz="2000" dirty="0">
                <a:solidFill>
                  <a:srgbClr val="575755"/>
                </a:solidFill>
                <a:latin typeface="Arial Narrow" charset="0"/>
                <a:ea typeface="Arial Narrow" charset="0"/>
                <a:cs typeface="Arial Narrow" charset="0"/>
              </a:rPr>
            </a:br>
            <a:r>
              <a:rPr lang="en-GB" sz="2000" dirty="0">
                <a:solidFill>
                  <a:srgbClr val="575755"/>
                </a:solidFill>
                <a:latin typeface="Arial Narrow" charset="0"/>
                <a:ea typeface="Arial Narrow" charset="0"/>
                <a:cs typeface="Arial Narrow" charset="0"/>
              </a:rPr>
              <a:t>M/ETHANE during incidents. This section will:</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Describe the M/ETHANE model</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Explain when M/ETHANE should be used</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Define major incident</a:t>
            </a:r>
          </a:p>
        </p:txBody>
      </p:sp>
    </p:spTree>
    <p:extLst>
      <p:ext uri="{BB962C8B-B14F-4D97-AF65-F5344CB8AC3E}">
        <p14:creationId xmlns:p14="http://schemas.microsoft.com/office/powerpoint/2010/main" val="697960033"/>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7410" name="Picture 2" descr="N:\JESIP\Jesip Training\Control Room Training 2017\Control Room Pictures\EEA\33985797881_603c994913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5325"/>
            <a:ext cx="12192000" cy="8248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691060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352928"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A major incident is:</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20000"/>
              </a:lnSpc>
            </a:pPr>
            <a:r>
              <a:rPr lang="en-GB" sz="2900" b="1" i="1" dirty="0">
                <a:solidFill>
                  <a:srgbClr val="575755"/>
                </a:solidFill>
                <a:latin typeface="Arial Narrow"/>
                <a:ea typeface="Arial Narrow" charset="0"/>
                <a:cs typeface="Arial Narrow"/>
              </a:rPr>
              <a:t>“An event or situation with a range of serious consequences which requires special arrangements to be implemented by one or more responder agencies” </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Joint Doctrine: The Interoperability </a:t>
            </a:r>
            <a:br>
              <a:rPr lang="en-GB" sz="2000" dirty="0">
                <a:solidFill>
                  <a:srgbClr val="575755"/>
                </a:solidFill>
                <a:latin typeface="Arial Narrow" charset="0"/>
                <a:ea typeface="Arial Narrow" charset="0"/>
                <a:cs typeface="Arial Narrow" charset="0"/>
              </a:rPr>
            </a:br>
            <a:r>
              <a:rPr lang="en-GB" sz="2000" dirty="0">
                <a:solidFill>
                  <a:srgbClr val="575755"/>
                </a:solidFill>
                <a:latin typeface="Arial Narrow" charset="0"/>
                <a:ea typeface="Arial Narrow" charset="0"/>
                <a:cs typeface="Arial Narrow" charset="0"/>
              </a:rPr>
              <a:t>Framework Edition 2 July 2016</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509120"/>
            <a:ext cx="1361951" cy="190906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098294963"/>
      </p:ext>
    </p:extLst>
  </p:cSld>
  <p:clrMapOvr>
    <a:masterClrMapping/>
  </p:clrMapOvr>
  <p:transition spd="slow">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 MODEL</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4968552"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M/ETHANE is not just for major incidents. It should be used at all incidents with more than one agency attending</a:t>
            </a:r>
          </a:p>
          <a:p>
            <a:pPr algn="l">
              <a:lnSpc>
                <a:spcPct val="150000"/>
              </a:lnSpc>
            </a:pPr>
            <a:r>
              <a:rPr lang="en-GB" sz="2000" dirty="0">
                <a:solidFill>
                  <a:srgbClr val="575755"/>
                </a:solidFill>
                <a:latin typeface="Arial Narrow" charset="0"/>
                <a:ea typeface="Arial Narrow" charset="0"/>
                <a:cs typeface="Arial Narrow" charset="0"/>
              </a:rPr>
              <a:t> </a:t>
            </a:r>
          </a:p>
          <a:p>
            <a:pPr algn="l">
              <a:lnSpc>
                <a:spcPct val="150000"/>
              </a:lnSpc>
            </a:pPr>
            <a:r>
              <a:rPr lang="en-GB" sz="2000" dirty="0">
                <a:solidFill>
                  <a:srgbClr val="575755"/>
                </a:solidFill>
                <a:latin typeface="Arial Narrow" charset="0"/>
                <a:ea typeface="Arial Narrow" charset="0"/>
                <a:cs typeface="Arial Narrow" charset="0"/>
              </a:rPr>
              <a:t>It may be used by single agencies</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If the incident is not major, an ETHANE message should be used</a:t>
            </a:r>
          </a:p>
          <a:p>
            <a:pPr algn="l">
              <a:lnSpc>
                <a:spcPct val="150000"/>
              </a:lnSpc>
            </a:pPr>
            <a:endParaRPr lang="en-GB" sz="2000" dirty="0">
              <a:solidFill>
                <a:srgbClr val="575755"/>
              </a:solidFill>
              <a:latin typeface="Arial Narrow" charset="0"/>
              <a:ea typeface="Arial Narrow" charset="0"/>
              <a:cs typeface="Arial Narrow"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836712"/>
            <a:ext cx="2041007"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326148"/>
      </p:ext>
    </p:extLst>
  </p:cSld>
  <p:clrMapOvr>
    <a:masterClrMapping/>
  </p:clrMapOvr>
  <p:transitio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 MODEL</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4968552"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A standard way to share important information about an incident in a clear and consistent way.</a:t>
            </a:r>
          </a:p>
          <a:p>
            <a:pPr algn="l">
              <a:lnSpc>
                <a:spcPct val="150000"/>
              </a:lnSpc>
            </a:pPr>
            <a:endParaRPr lang="en-GB" sz="2000" dirty="0">
              <a:solidFill>
                <a:srgbClr val="575755"/>
              </a:solidFill>
              <a:latin typeface="Arial Narrow" charset="0"/>
              <a:ea typeface="Arial Narrow" charset="0"/>
              <a:cs typeface="Arial Narrow"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836712"/>
            <a:ext cx="2041007"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091865"/>
      </p:ext>
    </p:extLst>
  </p:cSld>
  <p:clrMapOvr>
    <a:masterClrMapping/>
  </p:clrMapOvr>
  <p:transition spd="slow">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a:t>
            </a:r>
            <a:endParaRPr lang="en-GB" sz="3000" dirty="0">
              <a:solidFill>
                <a:srgbClr val="575755"/>
              </a:solidFill>
              <a:latin typeface="Arial Narrow" charset="0"/>
              <a:ea typeface="Arial Narrow" charset="0"/>
              <a:cs typeface="Arial Narrow" charset="0"/>
            </a:endParaRPr>
          </a:p>
        </p:txBody>
      </p:sp>
      <p:pic>
        <p:nvPicPr>
          <p:cNvPr id="7"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351542"/>
            <a:ext cx="5475482" cy="4774621"/>
          </a:xfrm>
          <a:prstGeom prst="rect">
            <a:avLst/>
          </a:prstGeom>
        </p:spPr>
      </p:pic>
    </p:spTree>
    <p:extLst>
      <p:ext uri="{BB962C8B-B14F-4D97-AF65-F5344CB8AC3E}">
        <p14:creationId xmlns:p14="http://schemas.microsoft.com/office/powerpoint/2010/main" val="1867532559"/>
      </p:ext>
    </p:extLst>
  </p:cSld>
  <p:clrMapOvr>
    <a:masterClrMapping/>
  </p:clrMapOvr>
  <p:transitio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4968552"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One Standard method of sharing information</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From the scene to control rooms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Between control rooms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From control rooms to the wider command structure</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a:p>
            <a:pPr algn="l">
              <a:lnSpc>
                <a:spcPct val="150000"/>
              </a:lnSpc>
            </a:pPr>
            <a:r>
              <a:rPr lang="en-GB" sz="1400" dirty="0">
                <a:solidFill>
                  <a:srgbClr val="575755"/>
                </a:solidFill>
                <a:latin typeface="Arial Narrow" charset="0"/>
                <a:ea typeface="Arial Narrow" charset="0"/>
                <a:cs typeface="Arial Narrow" charset="0"/>
              </a:rPr>
              <a:t>(Based on an Ambulance Service model in use for many years).</a:t>
            </a:r>
          </a:p>
          <a:p>
            <a:pPr algn="l">
              <a:lnSpc>
                <a:spcPct val="150000"/>
              </a:lnSpc>
            </a:pPr>
            <a:endParaRPr lang="en-GB" sz="2000" dirty="0">
              <a:solidFill>
                <a:srgbClr val="575755"/>
              </a:solidFill>
              <a:latin typeface="Arial Narrow" charset="0"/>
              <a:ea typeface="Arial Narrow" charset="0"/>
              <a:cs typeface="Arial Narrow"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836712"/>
            <a:ext cx="2041007"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171189"/>
      </p:ext>
    </p:extLst>
  </p:cSld>
  <p:clrMapOvr>
    <a:masterClrMapping/>
  </p:clrMapOvr>
  <p:transitio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4968552"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FF0000"/>
                </a:solidFill>
                <a:latin typeface="Arial Narrow" charset="0"/>
                <a:ea typeface="Arial Narrow" charset="0"/>
                <a:cs typeface="Arial Narrow" charset="0"/>
              </a:rPr>
              <a:t>Trainers can add a METHANE message based on an incident that has occurred in their local area or a possible situation from their local risk register.</a:t>
            </a:r>
          </a:p>
          <a:p>
            <a:pPr algn="l">
              <a:lnSpc>
                <a:spcPct val="150000"/>
              </a:lnSpc>
            </a:pPr>
            <a:endParaRPr lang="en-GB" sz="2000" dirty="0">
              <a:solidFill>
                <a:srgbClr val="575755"/>
              </a:solidFill>
              <a:latin typeface="Arial Narrow" charset="0"/>
              <a:ea typeface="Arial Narrow" charset="0"/>
              <a:cs typeface="Arial Narrow"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836712"/>
            <a:ext cx="2041007"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170231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6" name="Picture 6" descr="Picket at Avonmouth Docks"/>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48" y="4127245"/>
            <a:ext cx="2232000" cy="1332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6506" name="Picture 10" descr="chernsite"/>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03892" y="-2341"/>
            <a:ext cx="2231999" cy="13320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2403" name="Picture 3" descr="piper fireball (cropped)"/>
          <p:cNvPicPr>
            <a:picLocks noChangeArrowheads="1"/>
          </p:cNvPicPr>
          <p:nvPr/>
        </p:nvPicPr>
        <p:blipFill rotWithShape="1">
          <a:blip r:embed="rId6" cstate="email">
            <a:extLst>
              <a:ext uri="{28A0092B-C50C-407E-A947-70E740481C1C}">
                <a14:useLocalDpi xmlns:a14="http://schemas.microsoft.com/office/drawing/2010/main"/>
              </a:ext>
            </a:extLst>
          </a:blip>
          <a:srcRect l="-1" r="-69"/>
          <a:stretch/>
        </p:blipFill>
        <p:spPr bwMode="auto">
          <a:xfrm>
            <a:off x="4607782" y="0"/>
            <a:ext cx="2232000" cy="1332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2407" name="Picture 7"/>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11674" y="-2341"/>
            <a:ext cx="2232000" cy="1332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4" name="Picture 103"/>
          <p:cNvPicPr>
            <a:picLocks/>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8300" y="1377944"/>
            <a:ext cx="2232000" cy="1325411"/>
          </a:xfrm>
          <a:prstGeom prst="rect">
            <a:avLst/>
          </a:prstGeom>
          <a:ln w="12700">
            <a:solidFill>
              <a:schemeClr val="tx1"/>
            </a:solidFill>
          </a:ln>
        </p:spPr>
      </p:pic>
      <p:pic>
        <p:nvPicPr>
          <p:cNvPr id="102404" name="Picture 4" descr="herald of FE croppedv2"/>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295242" y="1379944"/>
            <a:ext cx="2231999" cy="1332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3" name="Picture 102"/>
          <p:cNvPicPr>
            <a:picLocks/>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4603238" y="1381167"/>
            <a:ext cx="2232000" cy="1332000"/>
          </a:xfrm>
          <a:prstGeom prst="rect">
            <a:avLst/>
          </a:prstGeom>
          <a:ln w="12700">
            <a:solidFill>
              <a:schemeClr val="tx1"/>
            </a:solidFill>
          </a:ln>
        </p:spPr>
      </p:pic>
      <p:pic>
        <p:nvPicPr>
          <p:cNvPr id="9236" name="Picture 20"/>
          <p:cNvPicPr>
            <a:picLocks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6912000" y="1379929"/>
            <a:ext cx="2232000" cy="1332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2408" name="Picture 8"/>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375" y="2755888"/>
            <a:ext cx="2231112" cy="1332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2414" name="Picture 14" descr="low_res_main"/>
          <p:cNvPicPr>
            <a:picLocks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295051" y="2762229"/>
            <a:ext cx="2231999" cy="1332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2416" name="Picture 16" descr="Manchester airtours (cropped)"/>
          <p:cNvPicPr>
            <a:picLocks noChangeArrowheads="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603238" y="2764465"/>
            <a:ext cx="2232000" cy="1332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2418" name="Picture 18" descr="_44047756_foot_mouth_getty_203_b"/>
          <p:cNvPicPr>
            <a:picLocks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6911425" y="2762199"/>
            <a:ext cx="2232000" cy="1332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2412" name="Picture 12" descr="1"/>
          <p:cNvPicPr>
            <a:picLocks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303891" y="4144514"/>
            <a:ext cx="2232000" cy="1332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05" name="Group 104"/>
          <p:cNvGrpSpPr>
            <a:grpSpLocks/>
          </p:cNvGrpSpPr>
          <p:nvPr/>
        </p:nvGrpSpPr>
        <p:grpSpPr>
          <a:xfrm>
            <a:off x="4611730" y="4145632"/>
            <a:ext cx="2232000" cy="1332000"/>
            <a:chOff x="3347864" y="3363020"/>
            <a:chExt cx="5184577" cy="2791485"/>
          </a:xfrm>
        </p:grpSpPr>
        <p:pic>
          <p:nvPicPr>
            <p:cNvPr id="106" name="Picture 105"/>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3347864" y="3363020"/>
              <a:ext cx="2658938" cy="2791485"/>
            </a:xfrm>
            <a:prstGeom prst="rect">
              <a:avLst/>
            </a:prstGeom>
            <a:ln w="12700">
              <a:solidFill>
                <a:schemeClr val="tx1"/>
              </a:solidFill>
            </a:ln>
          </p:spPr>
        </p:pic>
        <p:pic>
          <p:nvPicPr>
            <p:cNvPr id="107" name="Picture 106"/>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992687" y="3363020"/>
              <a:ext cx="2539754" cy="2791485"/>
            </a:xfrm>
            <a:prstGeom prst="rect">
              <a:avLst/>
            </a:prstGeom>
            <a:ln w="12700">
              <a:solidFill>
                <a:schemeClr val="tx1"/>
              </a:solidFill>
            </a:ln>
          </p:spPr>
        </p:pic>
      </p:grpSp>
      <p:pic>
        <p:nvPicPr>
          <p:cNvPr id="102415" name="Picture 15" descr="_1981337_closeup300"/>
          <p:cNvPicPr>
            <a:picLocks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6904456" y="4144469"/>
            <a:ext cx="2232000" cy="1331262"/>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102402" name="Picture 2" descr="Bradford stand (cropped)"/>
          <p:cNvPicPr>
            <a:picLocks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894" y="5511778"/>
            <a:ext cx="2231105" cy="1332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6503" name="Picture 7"/>
          <p:cNvPicPr>
            <a:picLocks noChangeArrowheads="1"/>
          </p:cNvPicPr>
          <p:nvPr/>
        </p:nvPicPr>
        <p:blipFill rotWithShape="1">
          <a:blip r:embed="rId24" cstate="email">
            <a:extLst>
              <a:ext uri="{BEBA8EAE-BF5A-486C-A8C5-ECC9F3942E4B}">
                <a14:imgProps xmlns:a14="http://schemas.microsoft.com/office/drawing/2010/main">
                  <a14:imgLayer r:embed="rId25">
                    <a14:imgEffect>
                      <a14:brightnessContrast bright="40000"/>
                    </a14:imgEffect>
                  </a14:imgLayer>
                </a14:imgProps>
              </a:ext>
              <a:ext uri="{28A0092B-C50C-407E-A947-70E740481C1C}">
                <a14:useLocalDpi xmlns:a14="http://schemas.microsoft.com/office/drawing/2010/main"/>
              </a:ext>
            </a:extLst>
          </a:blip>
          <a:srcRect/>
          <a:stretch/>
        </p:blipFill>
        <p:spPr bwMode="auto">
          <a:xfrm>
            <a:off x="2305865" y="5526798"/>
            <a:ext cx="2232000" cy="13312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6499" name="Picture 3"/>
          <p:cNvPicPr>
            <a:picLocks noChangeArrowheads="1"/>
          </p:cNvPicPr>
          <p:nvPr/>
        </p:nvPicPr>
        <p:blipFill>
          <a:blip r:embed="rId26" cstate="email">
            <a:extLst>
              <a:ext uri="{BEBA8EAE-BF5A-486C-A8C5-ECC9F3942E4B}">
                <a14:imgProps xmlns:a14="http://schemas.microsoft.com/office/drawing/2010/main">
                  <a14:imgLayer r:embed="rId27">
                    <a14:imgEffect>
                      <a14:brightnessContrast bright="20000"/>
                    </a14:imgEffect>
                  </a14:imgLayer>
                </a14:imgProps>
              </a:ext>
              <a:ext uri="{28A0092B-C50C-407E-A947-70E740481C1C}">
                <a14:useLocalDpi xmlns:a14="http://schemas.microsoft.com/office/drawing/2010/main"/>
              </a:ext>
            </a:extLst>
          </a:blip>
          <a:stretch>
            <a:fillRect/>
          </a:stretch>
        </p:blipFill>
        <p:spPr bwMode="auto">
          <a:xfrm>
            <a:off x="4611730" y="5526798"/>
            <a:ext cx="2232000" cy="1332001"/>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1" name="Picture 100"/>
          <p:cNvPicPr>
            <a:picLocks noChangeAspect="1"/>
          </p:cNvPicPr>
          <p:nvPr/>
        </p:nvPicPr>
        <p:blipFill rotWithShape="1">
          <a:blip r:embed="rId28" cstate="email">
            <a:extLst>
              <a:ext uri="{BEBA8EAE-BF5A-486C-A8C5-ECC9F3942E4B}">
                <a14:imgProps xmlns:a14="http://schemas.microsoft.com/office/drawing/2010/main">
                  <a14:imgLayer r:embed="rId29">
                    <a14:imgEffect>
                      <a14:brightnessContrast bright="20000"/>
                    </a14:imgEffect>
                  </a14:imgLayer>
                </a14:imgProps>
              </a:ext>
              <a:ext uri="{28A0092B-C50C-407E-A947-70E740481C1C}">
                <a14:useLocalDpi xmlns:a14="http://schemas.microsoft.com/office/drawing/2010/main"/>
              </a:ext>
            </a:extLst>
          </a:blip>
          <a:srcRect/>
          <a:stretch/>
        </p:blipFill>
        <p:spPr>
          <a:xfrm>
            <a:off x="6904457" y="5526000"/>
            <a:ext cx="2232000" cy="1332000"/>
          </a:xfrm>
          <a:prstGeom prst="rect">
            <a:avLst/>
          </a:prstGeom>
          <a:ln w="12700">
            <a:solidFill>
              <a:schemeClr val="tx1"/>
            </a:solidFill>
          </a:ln>
        </p:spPr>
      </p:pic>
      <p:sp>
        <p:nvSpPr>
          <p:cNvPr id="4" name="AutoShape 2" descr="Image result for jesip logo"/>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6" name="Picture 5"/>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290862" y="413587"/>
            <a:ext cx="1666875" cy="504825"/>
          </a:xfrm>
          <a:prstGeom prst="rect">
            <a:avLst/>
          </a:prstGeom>
        </p:spPr>
      </p:pic>
    </p:spTree>
    <p:custDataLst>
      <p:tags r:id="rId1"/>
    </p:custDataLst>
    <p:extLst>
      <p:ext uri="{BB962C8B-B14F-4D97-AF65-F5344CB8AC3E}">
        <p14:creationId xmlns:p14="http://schemas.microsoft.com/office/powerpoint/2010/main" val="1864767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GROUP EXERCISE 2</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352928" cy="5024629"/>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latin typeface="Arial Narrow" panose="020B0606020202030204" pitchFamily="34" charset="0"/>
              </a:rPr>
              <a:t>You are still the Control Room Manager or Supervisor for your own organisation and the incident is still on-going.</a:t>
            </a:r>
          </a:p>
          <a:p>
            <a:pPr algn="l"/>
            <a:endParaRPr lang="en-GB" sz="2000" dirty="0">
              <a:latin typeface="Arial Narrow" panose="020B0606020202030204" pitchFamily="34" charset="0"/>
            </a:endParaRPr>
          </a:p>
          <a:p>
            <a:pPr algn="l"/>
            <a:r>
              <a:rPr lang="en-GB" sz="2000" dirty="0">
                <a:latin typeface="Arial Narrow" panose="020B0606020202030204" pitchFamily="34" charset="0"/>
              </a:rPr>
              <a:t>In your group please answer the following questions:</a:t>
            </a:r>
          </a:p>
          <a:p>
            <a:pPr marL="342900" lvl="0" indent="-342900" algn="l">
              <a:buFont typeface="Arial" panose="020B0604020202020204" pitchFamily="34" charset="0"/>
              <a:buChar char="•"/>
            </a:pPr>
            <a:endParaRPr lang="en-GB" sz="2000" b="1" dirty="0">
              <a:latin typeface="Arial Narrow" panose="020B0606020202030204" pitchFamily="34" charset="0"/>
            </a:endParaRPr>
          </a:p>
          <a:p>
            <a:pPr marL="342900" lvl="0" indent="-342900" algn="l">
              <a:buFont typeface="Arial" panose="020B0604020202020204" pitchFamily="34" charset="0"/>
              <a:buChar char="•"/>
            </a:pPr>
            <a:r>
              <a:rPr lang="en-GB" sz="2000" b="1" dirty="0">
                <a:latin typeface="Arial Narrow" panose="020B0606020202030204" pitchFamily="34" charset="0"/>
              </a:rPr>
              <a:t>Are you going to declare this a major incident?  Please document each of the organisation’s responses with a rationale. </a:t>
            </a:r>
          </a:p>
          <a:p>
            <a:pPr marL="342900" lvl="0" indent="-342900" algn="l">
              <a:buFont typeface="Arial" panose="020B0604020202020204" pitchFamily="34" charset="0"/>
              <a:buChar char="•"/>
            </a:pPr>
            <a:endParaRPr lang="en-GB" sz="2000" dirty="0">
              <a:latin typeface="Arial Narrow" panose="020B0606020202030204" pitchFamily="34" charset="0"/>
            </a:endParaRPr>
          </a:p>
          <a:p>
            <a:pPr marL="342900" lvl="0" indent="-342900" algn="l">
              <a:buFont typeface="Arial" panose="020B0604020202020204" pitchFamily="34" charset="0"/>
              <a:buChar char="•"/>
            </a:pPr>
            <a:r>
              <a:rPr lang="en-GB" sz="2000" b="1" dirty="0">
                <a:latin typeface="Arial Narrow" panose="020B0606020202030204" pitchFamily="34" charset="0"/>
              </a:rPr>
              <a:t>What information would you expect the METHANE or ETHANE message for this incident to contain?</a:t>
            </a:r>
            <a:endParaRPr lang="en-GB" sz="2000" dirty="0">
              <a:latin typeface="Arial Narrow" panose="020B0606020202030204" pitchFamily="34" charset="0"/>
            </a:endParaRPr>
          </a:p>
          <a:p>
            <a:pPr algn="l"/>
            <a:endParaRPr lang="en-GB" sz="2000" dirty="0">
              <a:latin typeface="Arial Narrow" panose="020B0606020202030204" pitchFamily="34" charset="0"/>
            </a:endParaRPr>
          </a:p>
          <a:p>
            <a:pPr algn="l"/>
            <a:r>
              <a:rPr lang="en-GB" sz="2000" dirty="0">
                <a:latin typeface="Arial Narrow" panose="020B0606020202030204" pitchFamily="34" charset="0"/>
              </a:rPr>
              <a:t>The spokesperson for your group should be prepared to present your answers to the rest of the classroom group upon completion. </a:t>
            </a:r>
          </a:p>
        </p:txBody>
      </p:sp>
    </p:spTree>
    <p:extLst>
      <p:ext uri="{BB962C8B-B14F-4D97-AF65-F5344CB8AC3E}">
        <p14:creationId xmlns:p14="http://schemas.microsoft.com/office/powerpoint/2010/main" val="3099354413"/>
      </p:ext>
    </p:extLst>
  </p:cSld>
  <p:clrMapOvr>
    <a:masterClrMapping/>
  </p:clrMapOvr>
  <p:transition spd="slow">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2290" name="Picture 2" descr="N:\JESIP\Jesip Training\Control Room Training 2017\Control Room Pictures\DSC_0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1010" y="-449436"/>
            <a:ext cx="11801476" cy="790098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File:Realistic-fire-animated-transparent-gif.gif">
            <a:extLst>
              <a:ext uri="{FF2B5EF4-FFF2-40B4-BE49-F238E27FC236}">
                <a16:creationId xmlns:a16="http://schemas.microsoft.com/office/drawing/2014/main" id="{FFB84CAF-36CC-4B5A-92B5-DD5AD9D5B92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740" y="3305445"/>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le:Realistic-fire-animated-transparent-gif.gif">
            <a:extLst>
              <a:ext uri="{FF2B5EF4-FFF2-40B4-BE49-F238E27FC236}">
                <a16:creationId xmlns:a16="http://schemas.microsoft.com/office/drawing/2014/main" id="{55ED278F-E890-44A7-A2A0-740FFE157CB1}"/>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458" y="2383657"/>
            <a:ext cx="370166" cy="557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le:Realistic-fire-animated-transparent-gif.gif">
            <a:extLst>
              <a:ext uri="{FF2B5EF4-FFF2-40B4-BE49-F238E27FC236}">
                <a16:creationId xmlns:a16="http://schemas.microsoft.com/office/drawing/2014/main" id="{DBB5113C-FF79-463F-A947-27478189359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2367208"/>
            <a:ext cx="370166" cy="5577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e:Realistic-fire-animated-transparent-gif.gif">
            <a:extLst>
              <a:ext uri="{FF2B5EF4-FFF2-40B4-BE49-F238E27FC236}">
                <a16:creationId xmlns:a16="http://schemas.microsoft.com/office/drawing/2014/main" id="{021DE606-0836-464B-8BFC-D13752BF13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922" y="3284984"/>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ile:Realistic-fire-animated-transparent-gif.gif">
            <a:extLst>
              <a:ext uri="{FF2B5EF4-FFF2-40B4-BE49-F238E27FC236}">
                <a16:creationId xmlns:a16="http://schemas.microsoft.com/office/drawing/2014/main" id="{F1DD2AD7-92C3-4126-A1A3-98ECA7C6135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3284984"/>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le:Realistic-fire-animated-transparent-gif.gif">
            <a:extLst>
              <a:ext uri="{FF2B5EF4-FFF2-40B4-BE49-F238E27FC236}">
                <a16:creationId xmlns:a16="http://schemas.microsoft.com/office/drawing/2014/main" id="{643ADD5E-160C-4E6B-BC7A-74F5F52A6F3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4202760"/>
            <a:ext cx="366718" cy="9544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le:Realistic-fire-animated-transparent-gif.gif">
            <a:extLst>
              <a:ext uri="{FF2B5EF4-FFF2-40B4-BE49-F238E27FC236}">
                <a16:creationId xmlns:a16="http://schemas.microsoft.com/office/drawing/2014/main" id="{A0D55CAD-5CF7-430F-A80D-AD85941F7D5E}"/>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527448"/>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ile:Realistic-fire-animated-transparent-gif.gif">
            <a:extLst>
              <a:ext uri="{FF2B5EF4-FFF2-40B4-BE49-F238E27FC236}">
                <a16:creationId xmlns:a16="http://schemas.microsoft.com/office/drawing/2014/main" id="{319137F9-C335-4D56-B56D-07A0D5E2F24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4527448"/>
            <a:ext cx="366718" cy="6114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ile:Realistic-fire-animated-transparent-gif.gif">
            <a:extLst>
              <a:ext uri="{FF2B5EF4-FFF2-40B4-BE49-F238E27FC236}">
                <a16:creationId xmlns:a16="http://schemas.microsoft.com/office/drawing/2014/main" id="{6E012FEB-A5C6-48AA-B913-54165DE04DA5}"/>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4329100"/>
            <a:ext cx="252019" cy="9544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ile:Realistic-fire-animated-transparent-gif.gif">
            <a:extLst>
              <a:ext uri="{FF2B5EF4-FFF2-40B4-BE49-F238E27FC236}">
                <a16:creationId xmlns:a16="http://schemas.microsoft.com/office/drawing/2014/main" id="{F770C717-46E8-4104-A614-050EF6E8A9D5}"/>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8984" y="3086636"/>
            <a:ext cx="366718" cy="9544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ile:Realistic-fire-animated-transparent-gif.gif">
            <a:extLst>
              <a:ext uri="{FF2B5EF4-FFF2-40B4-BE49-F238E27FC236}">
                <a16:creationId xmlns:a16="http://schemas.microsoft.com/office/drawing/2014/main" id="{771A2782-FB54-40F2-B311-6EB61BB68E4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8404" y="2708919"/>
            <a:ext cx="366718" cy="5277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ile:Realistic-fire-animated-transparent-gif.gif">
            <a:extLst>
              <a:ext uri="{FF2B5EF4-FFF2-40B4-BE49-F238E27FC236}">
                <a16:creationId xmlns:a16="http://schemas.microsoft.com/office/drawing/2014/main" id="{CDA1F971-0A10-47BD-A309-C41DE45172B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5626" y="3236649"/>
            <a:ext cx="366718" cy="7780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ile:Realistic-fire-animated-transparent-gif.gif">
            <a:extLst>
              <a:ext uri="{FF2B5EF4-FFF2-40B4-BE49-F238E27FC236}">
                <a16:creationId xmlns:a16="http://schemas.microsoft.com/office/drawing/2014/main" id="{5854BC6D-0737-400C-AE82-65085465F58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0553" y="3305444"/>
            <a:ext cx="366718" cy="6728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ree black smoke gif">
            <a:extLst>
              <a:ext uri="{FF2B5EF4-FFF2-40B4-BE49-F238E27FC236}">
                <a16:creationId xmlns:a16="http://schemas.microsoft.com/office/drawing/2014/main" id="{5569F2B6-C777-470F-9F04-CA68773759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39" y="577132"/>
            <a:ext cx="2412122" cy="24121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free black smoke gif">
            <a:extLst>
              <a:ext uri="{FF2B5EF4-FFF2-40B4-BE49-F238E27FC236}">
                <a16:creationId xmlns:a16="http://schemas.microsoft.com/office/drawing/2014/main" id="{551EDEC5-10AA-4DB5-AD92-B1B2195415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729532"/>
            <a:ext cx="2412122" cy="24121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free black smoke gif">
            <a:extLst>
              <a:ext uri="{FF2B5EF4-FFF2-40B4-BE49-F238E27FC236}">
                <a16:creationId xmlns:a16="http://schemas.microsoft.com/office/drawing/2014/main" id="{F0815543-3CC1-40A1-9861-63B5DCCED6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944870"/>
            <a:ext cx="4752528" cy="241212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free black smoke gif">
            <a:extLst>
              <a:ext uri="{FF2B5EF4-FFF2-40B4-BE49-F238E27FC236}">
                <a16:creationId xmlns:a16="http://schemas.microsoft.com/office/drawing/2014/main" id="{D2CB73D3-E578-4B77-A2F4-C6C88B4FEC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84584" y="1592942"/>
            <a:ext cx="4752528" cy="24121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free black smoke gif">
            <a:extLst>
              <a:ext uri="{FF2B5EF4-FFF2-40B4-BE49-F238E27FC236}">
                <a16:creationId xmlns:a16="http://schemas.microsoft.com/office/drawing/2014/main" id="{057EBF6E-63FF-486F-9B6B-D68E8FDC42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666" y="2272951"/>
            <a:ext cx="3041140" cy="15435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free black smoke gif">
            <a:extLst>
              <a:ext uri="{FF2B5EF4-FFF2-40B4-BE49-F238E27FC236}">
                <a16:creationId xmlns:a16="http://schemas.microsoft.com/office/drawing/2014/main" id="{C74C49B4-EE54-4163-8139-2A7460ACEF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608" y="2276872"/>
            <a:ext cx="3041140" cy="15435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free black smoke gif">
            <a:extLst>
              <a:ext uri="{FF2B5EF4-FFF2-40B4-BE49-F238E27FC236}">
                <a16:creationId xmlns:a16="http://schemas.microsoft.com/office/drawing/2014/main" id="{D6227E83-D4B4-43FD-8C6D-9B53046C65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258" y="-731837"/>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Image result for free black smoke gif">
            <a:extLst>
              <a:ext uri="{FF2B5EF4-FFF2-40B4-BE49-F238E27FC236}">
                <a16:creationId xmlns:a16="http://schemas.microsoft.com/office/drawing/2014/main" id="{A53E15D9-FFB4-4677-B44C-E77D425B90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038901">
            <a:off x="3949576" y="-2255115"/>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90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remove" nodeType="withEffect">
                                  <p:stCondLst>
                                    <p:cond delay="0"/>
                                  </p:stCondLst>
                                  <p:childTnLst>
                                    <p:animEffect transition="out" filter="fade">
                                      <p:cBhvr>
                                        <p:cTn id="6" dur="2000" tmFilter="0, 0; .2, .5; .8, .5; 1, 0"/>
                                        <p:tgtEl>
                                          <p:spTgt spid="24"/>
                                        </p:tgtEl>
                                      </p:cBhvr>
                                    </p:animEffect>
                                    <p:animScale>
                                      <p:cBhvr>
                                        <p:cTn id="7" dur="1000" autoRev="1" fill="hold"/>
                                        <p:tgtEl>
                                          <p:spTgt spid="24"/>
                                        </p:tgtEl>
                                      </p:cBhvr>
                                      <p:by x="105000" y="105000"/>
                                    </p:animScale>
                                  </p:childTnLst>
                                </p:cTn>
                              </p:par>
                              <p:par>
                                <p:cTn id="8" presetID="26" presetClass="emph" presetSubtype="0" fill="remove" nodeType="withEffect">
                                  <p:stCondLst>
                                    <p:cond delay="0"/>
                                  </p:stCondLst>
                                  <p:childTnLst>
                                    <p:animEffect transition="out" filter="fade">
                                      <p:cBhvr>
                                        <p:cTn id="9" dur="2000" tmFilter="0, 0; .2, .5; .8, .5; 1, 0"/>
                                        <p:tgtEl>
                                          <p:spTgt spid="23"/>
                                        </p:tgtEl>
                                      </p:cBhvr>
                                    </p:animEffect>
                                    <p:animScale>
                                      <p:cBhvr>
                                        <p:cTn id="10" dur="1000" autoRev="1" fill="hold"/>
                                        <p:tgtEl>
                                          <p:spTgt spid="23"/>
                                        </p:tgtEl>
                                      </p:cBhvr>
                                      <p:by x="105000" y="105000"/>
                                    </p:animScale>
                                  </p:childTnLst>
                                </p:cTn>
                              </p:par>
                              <p:par>
                                <p:cTn id="11" presetID="26" presetClass="emph" presetSubtype="0" fill="remove" nodeType="withEffect">
                                  <p:stCondLst>
                                    <p:cond delay="0"/>
                                  </p:stCondLst>
                                  <p:childTnLst>
                                    <p:animEffect transition="out" filter="fade">
                                      <p:cBhvr>
                                        <p:cTn id="12" dur="2000" tmFilter="0, 0; .2, .5; .8, .5; 1, 0"/>
                                        <p:tgtEl>
                                          <p:spTgt spid="25"/>
                                        </p:tgtEl>
                                      </p:cBhvr>
                                    </p:animEffect>
                                    <p:animScale>
                                      <p:cBhvr>
                                        <p:cTn id="13" dur="1000" autoRev="1" fill="hold"/>
                                        <p:tgtEl>
                                          <p:spTgt spid="25"/>
                                        </p:tgtEl>
                                      </p:cBhvr>
                                      <p:by x="105000" y="105000"/>
                                    </p:animScale>
                                  </p:childTnLst>
                                </p:cTn>
                              </p:par>
                              <p:par>
                                <p:cTn id="14" presetID="26" presetClass="emph" presetSubtype="0" fill="remove" nodeType="withEffect">
                                  <p:stCondLst>
                                    <p:cond delay="0"/>
                                  </p:stCondLst>
                                  <p:childTnLst>
                                    <p:animEffect transition="out" filter="fade">
                                      <p:cBhvr>
                                        <p:cTn id="15" dur="2000" tmFilter="0, 0; .2, .5; .8, .5; 1, 0"/>
                                        <p:tgtEl>
                                          <p:spTgt spid="26"/>
                                        </p:tgtEl>
                                      </p:cBhvr>
                                    </p:animEffect>
                                    <p:animScale>
                                      <p:cBhvr>
                                        <p:cTn id="16" dur="1000" autoRev="1" fill="hold"/>
                                        <p:tgtEl>
                                          <p:spTgt spid="26"/>
                                        </p:tgtEl>
                                      </p:cBhvr>
                                      <p:by x="105000" y="105000"/>
                                    </p:animScale>
                                  </p:childTnLst>
                                </p:cTn>
                              </p:par>
                              <p:par>
                                <p:cTn id="17" presetID="26" presetClass="emph" presetSubtype="0" fill="remove" nodeType="withEffect">
                                  <p:stCondLst>
                                    <p:cond delay="0"/>
                                  </p:stCondLst>
                                  <p:childTnLst>
                                    <p:animEffect transition="out" filter="fade">
                                      <p:cBhvr>
                                        <p:cTn id="18" dur="2000" tmFilter="0, 0; .2, .5; .8, .5; 1, 0"/>
                                        <p:tgtEl>
                                          <p:spTgt spid="27"/>
                                        </p:tgtEl>
                                      </p:cBhvr>
                                    </p:animEffect>
                                    <p:animScale>
                                      <p:cBhvr>
                                        <p:cTn id="19" dur="100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3314" name="Picture 2" descr="N:\JESIP\Jesip Training\Control Room Training 2017\Control Room Pictures\DSC_00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0" descr="Image result for free black smoke gif">
            <a:extLst>
              <a:ext uri="{FF2B5EF4-FFF2-40B4-BE49-F238E27FC236}">
                <a16:creationId xmlns:a16="http://schemas.microsoft.com/office/drawing/2014/main" id="{1E14C417-44F1-49CF-8CFF-46E6293128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2187624"/>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mage result for free black smoke gif">
            <a:extLst>
              <a:ext uri="{FF2B5EF4-FFF2-40B4-BE49-F238E27FC236}">
                <a16:creationId xmlns:a16="http://schemas.microsoft.com/office/drawing/2014/main" id="{FC4B5B48-D458-4BB3-9FFE-55E68DE307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566894">
            <a:off x="-799161" y="-2662262"/>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le:Realistic-fire-animated-transparent-gif.gif">
            <a:extLst>
              <a:ext uri="{FF2B5EF4-FFF2-40B4-BE49-F238E27FC236}">
                <a16:creationId xmlns:a16="http://schemas.microsoft.com/office/drawing/2014/main" id="{8C862560-FDDE-496C-BF7C-931610B4EC2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891224"/>
            <a:ext cx="366718" cy="8011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e:Realistic-fire-animated-transparent-gif.gif">
            <a:extLst>
              <a:ext uri="{FF2B5EF4-FFF2-40B4-BE49-F238E27FC236}">
                <a16:creationId xmlns:a16="http://schemas.microsoft.com/office/drawing/2014/main" id="{71F82348-F4F1-48C0-9643-79D75AA4A07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5390" y="3948866"/>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ile:Realistic-fire-animated-transparent-gif.gif">
            <a:extLst>
              <a:ext uri="{FF2B5EF4-FFF2-40B4-BE49-F238E27FC236}">
                <a16:creationId xmlns:a16="http://schemas.microsoft.com/office/drawing/2014/main" id="{E7675A45-107B-4FE7-B64B-D9ACEF1844D0}"/>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07" y="3150926"/>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le:Realistic-fire-animated-transparent-gif.gif">
            <a:extLst>
              <a:ext uri="{FF2B5EF4-FFF2-40B4-BE49-F238E27FC236}">
                <a16:creationId xmlns:a16="http://schemas.microsoft.com/office/drawing/2014/main" id="{BF44E4B4-F917-4F9D-9F6A-7BB18E20D70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911" y="2380225"/>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free black smoke gif">
            <a:extLst>
              <a:ext uri="{FF2B5EF4-FFF2-40B4-BE49-F238E27FC236}">
                <a16:creationId xmlns:a16="http://schemas.microsoft.com/office/drawing/2014/main" id="{46503B37-8F13-417B-81DE-094FD3D991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566894">
            <a:off x="-981556" y="825853"/>
            <a:ext cx="4196263" cy="41962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ile:Realistic-fire-animated-transparent-gif.gif">
            <a:extLst>
              <a:ext uri="{FF2B5EF4-FFF2-40B4-BE49-F238E27FC236}">
                <a16:creationId xmlns:a16="http://schemas.microsoft.com/office/drawing/2014/main" id="{267637A8-5EBB-4B58-9766-ED603554DBD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6321" y="2957737"/>
            <a:ext cx="219375" cy="4792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ile:Realistic-fire-animated-transparent-gif.gif">
            <a:extLst>
              <a:ext uri="{FF2B5EF4-FFF2-40B4-BE49-F238E27FC236}">
                <a16:creationId xmlns:a16="http://schemas.microsoft.com/office/drawing/2014/main" id="{AD89BF71-0798-45EE-8313-FADFFBB13DE8}"/>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6281" y="2996952"/>
            <a:ext cx="219375" cy="4792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free black smoke gif">
            <a:extLst>
              <a:ext uri="{FF2B5EF4-FFF2-40B4-BE49-F238E27FC236}">
                <a16:creationId xmlns:a16="http://schemas.microsoft.com/office/drawing/2014/main" id="{92396533-D905-4EC9-AB58-7C5108B823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566894">
            <a:off x="26556" y="681837"/>
            <a:ext cx="4196263" cy="419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6827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p:txBody>
          <a:bodyPr/>
          <a:lstStyle/>
          <a:p>
            <a:endParaRPr lang="en-GB" dirty="0"/>
          </a:p>
        </p:txBody>
      </p:sp>
      <p:pic>
        <p:nvPicPr>
          <p:cNvPr id="18434" name="Picture 2" descr="N:\JESIP\Jesip Training\Control Room Training 2017\Control Room Pictures\EEA\11997532774_9caf26fd75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84" y="0"/>
            <a:ext cx="10430995" cy="69573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725902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570955471"/>
      </p:ext>
    </p:extLst>
  </p:cSld>
  <p:clrMapOvr>
    <a:masterClrMapping/>
  </p:clrMapOvr>
  <p:transition spd="slow">
    <p:cove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9458" name="Picture 2" descr="N:\JESIP\Jesip Training\Control Room Training 2017\Control Room Pictures\EEA\04-04-2016-05-13-eeamb--026-chelmsford-eoc-_32676066053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0"/>
            <a:ext cx="10329294"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805595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JOINT DECISION MAKING IN CONTROL ROOMS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7920880"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This section describes how control room mangers can use national JESIP models during incidents. This section will:</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Look at all stages of the Joint Decision Model (JDM)</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Review M/ETHANE and how it can be used to capture, share and update incident information</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3798077581"/>
      </p:ext>
    </p:extLst>
  </p:cSld>
  <p:clrMapOvr>
    <a:masterClrMapping/>
  </p:clrMapOvr>
  <p:transition spd="slow">
    <p:cove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JDM ELEMENTS</a:t>
            </a:r>
            <a:endParaRPr lang="en-GB" sz="3200" dirty="0">
              <a:solidFill>
                <a:srgbClr val="575755"/>
              </a:solidFill>
              <a:latin typeface="Arial Narrow" charset="0"/>
              <a:ea typeface="Arial Narrow" charset="0"/>
              <a:cs typeface="Arial Narrow" charset="0"/>
            </a:endParaRPr>
          </a:p>
        </p:txBody>
      </p:sp>
      <p:sp>
        <p:nvSpPr>
          <p:cNvPr id="5" name="Regular Pentagon 4"/>
          <p:cNvSpPr/>
          <p:nvPr/>
        </p:nvSpPr>
        <p:spPr>
          <a:xfrm>
            <a:off x="2987824" y="1772816"/>
            <a:ext cx="3384376" cy="3240360"/>
          </a:xfrm>
          <a:prstGeom prst="pentagon">
            <a:avLst/>
          </a:prstGeom>
          <a:solidFill>
            <a:srgbClr val="57575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75755"/>
              </a:solidFill>
            </a:endParaRPr>
          </a:p>
        </p:txBody>
      </p:sp>
      <p:sp>
        <p:nvSpPr>
          <p:cNvPr id="6" name="Text Box 4"/>
          <p:cNvSpPr txBox="1">
            <a:spLocks noChangeArrowheads="1"/>
          </p:cNvSpPr>
          <p:nvPr/>
        </p:nvSpPr>
        <p:spPr>
          <a:xfrm>
            <a:off x="3059832" y="2348880"/>
            <a:ext cx="3168352" cy="266429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latin typeface="Arial Narrow" charset="0"/>
                <a:ea typeface="Arial Narrow" charset="0"/>
                <a:cs typeface="Arial Narrow" charset="0"/>
              </a:rPr>
              <a:t>Working </a:t>
            </a:r>
          </a:p>
          <a:p>
            <a:r>
              <a:rPr lang="en-GB" sz="3200" dirty="0">
                <a:solidFill>
                  <a:schemeClr val="bg1"/>
                </a:solidFill>
                <a:latin typeface="Arial Narrow" charset="0"/>
                <a:ea typeface="Arial Narrow" charset="0"/>
                <a:cs typeface="Arial Narrow" charset="0"/>
              </a:rPr>
              <a:t>Together</a:t>
            </a:r>
          </a:p>
          <a:p>
            <a:r>
              <a:rPr lang="en-GB" sz="3200" dirty="0">
                <a:solidFill>
                  <a:schemeClr val="bg1"/>
                </a:solidFill>
                <a:latin typeface="Arial Narrow" charset="0"/>
                <a:ea typeface="Arial Narrow" charset="0"/>
                <a:cs typeface="Arial Narrow" charset="0"/>
              </a:rPr>
              <a:t>Saving Lives </a:t>
            </a:r>
          </a:p>
          <a:p>
            <a:r>
              <a:rPr lang="en-GB" sz="3200" dirty="0">
                <a:solidFill>
                  <a:schemeClr val="bg1"/>
                </a:solidFill>
                <a:latin typeface="Arial Narrow" charset="0"/>
                <a:ea typeface="Arial Narrow" charset="0"/>
                <a:cs typeface="Arial Narrow" charset="0"/>
              </a:rPr>
              <a:t>Reducing </a:t>
            </a:r>
          </a:p>
          <a:p>
            <a:r>
              <a:rPr lang="en-GB" sz="3200" dirty="0">
                <a:solidFill>
                  <a:schemeClr val="bg1"/>
                </a:solidFill>
                <a:latin typeface="Arial Narrow" charset="0"/>
                <a:ea typeface="Arial Narrow" charset="0"/>
                <a:cs typeface="Arial Narrow" charset="0"/>
              </a:rPr>
              <a:t>Harm</a:t>
            </a:r>
          </a:p>
        </p:txBody>
      </p:sp>
    </p:spTree>
    <p:extLst>
      <p:ext uri="{BB962C8B-B14F-4D97-AF65-F5344CB8AC3E}">
        <p14:creationId xmlns:p14="http://schemas.microsoft.com/office/powerpoint/2010/main" val="693138768"/>
      </p:ext>
    </p:extLst>
  </p:cSld>
  <p:clrMapOvr>
    <a:masterClrMapping/>
  </p:clrMapOvr>
  <p:transition spd="slow">
    <p:cove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JDM ELEMENTS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4248472"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Save life, Reduce Harm</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Delivered by agencies working together in a coordinated manner</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Test applied at each stage: will what we are doing deliver this objective?</a:t>
            </a:r>
          </a:p>
        </p:txBody>
      </p:sp>
      <p:sp>
        <p:nvSpPr>
          <p:cNvPr id="5" name="Regular Pentagon 4"/>
          <p:cNvSpPr/>
          <p:nvPr/>
        </p:nvSpPr>
        <p:spPr>
          <a:xfrm>
            <a:off x="5220072" y="1412776"/>
            <a:ext cx="3384376" cy="3240360"/>
          </a:xfrm>
          <a:prstGeom prst="pentagon">
            <a:avLst/>
          </a:prstGeom>
          <a:solidFill>
            <a:srgbClr val="57575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75755"/>
              </a:solidFill>
            </a:endParaRPr>
          </a:p>
        </p:txBody>
      </p:sp>
      <p:sp>
        <p:nvSpPr>
          <p:cNvPr id="6" name="Text Box 4"/>
          <p:cNvSpPr txBox="1">
            <a:spLocks noChangeArrowheads="1"/>
          </p:cNvSpPr>
          <p:nvPr/>
        </p:nvSpPr>
        <p:spPr>
          <a:xfrm>
            <a:off x="5292080" y="1988840"/>
            <a:ext cx="3168352" cy="266429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latin typeface="Arial Narrow" charset="0"/>
                <a:ea typeface="Arial Narrow" charset="0"/>
                <a:cs typeface="Arial Narrow" charset="0"/>
              </a:rPr>
              <a:t>Working </a:t>
            </a:r>
          </a:p>
          <a:p>
            <a:r>
              <a:rPr lang="en-GB" sz="3200" dirty="0">
                <a:solidFill>
                  <a:schemeClr val="bg1"/>
                </a:solidFill>
                <a:latin typeface="Arial Narrow" charset="0"/>
                <a:ea typeface="Arial Narrow" charset="0"/>
                <a:cs typeface="Arial Narrow" charset="0"/>
              </a:rPr>
              <a:t>Together</a:t>
            </a:r>
          </a:p>
          <a:p>
            <a:r>
              <a:rPr lang="en-GB" sz="3200" dirty="0">
                <a:solidFill>
                  <a:schemeClr val="bg1"/>
                </a:solidFill>
                <a:latin typeface="Arial Narrow" charset="0"/>
                <a:ea typeface="Arial Narrow" charset="0"/>
                <a:cs typeface="Arial Narrow" charset="0"/>
              </a:rPr>
              <a:t>Saving Lives </a:t>
            </a:r>
          </a:p>
          <a:p>
            <a:r>
              <a:rPr lang="en-GB" sz="3200" dirty="0">
                <a:solidFill>
                  <a:schemeClr val="bg1"/>
                </a:solidFill>
                <a:latin typeface="Arial Narrow" charset="0"/>
                <a:ea typeface="Arial Narrow" charset="0"/>
                <a:cs typeface="Arial Narrow" charset="0"/>
              </a:rPr>
              <a:t>Reducing </a:t>
            </a:r>
          </a:p>
          <a:p>
            <a:r>
              <a:rPr lang="en-GB" sz="3200" dirty="0">
                <a:solidFill>
                  <a:schemeClr val="bg1"/>
                </a:solidFill>
                <a:latin typeface="Arial Narrow" charset="0"/>
                <a:ea typeface="Arial Narrow" charset="0"/>
                <a:cs typeface="Arial Narrow" charset="0"/>
              </a:rPr>
              <a:t>Harm</a:t>
            </a:r>
          </a:p>
        </p:txBody>
      </p:sp>
    </p:spTree>
    <p:extLst>
      <p:ext uri="{BB962C8B-B14F-4D97-AF65-F5344CB8AC3E}">
        <p14:creationId xmlns:p14="http://schemas.microsoft.com/office/powerpoint/2010/main" val="1456687615"/>
      </p:ext>
    </p:extLst>
  </p:cSld>
  <p:clrMapOvr>
    <a:masterClrMapping/>
  </p:clrMapOvr>
  <p:transition spd="slow">
    <p:cove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3" name="Rounded Rectangle 2"/>
          <p:cNvSpPr/>
          <p:nvPr/>
        </p:nvSpPr>
        <p:spPr>
          <a:xfrm>
            <a:off x="2915816" y="1700808"/>
            <a:ext cx="3312368" cy="3312368"/>
          </a:xfrm>
          <a:prstGeom prst="roundRect">
            <a:avLst>
              <a:gd name="adj" fmla="val 7169"/>
            </a:avLst>
          </a:prstGeom>
          <a:solidFill>
            <a:srgbClr val="9B001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Box 4"/>
          <p:cNvSpPr txBox="1">
            <a:spLocks noChangeArrowheads="1"/>
          </p:cNvSpPr>
          <p:nvPr/>
        </p:nvSpPr>
        <p:spPr>
          <a:xfrm>
            <a:off x="2987824" y="2564904"/>
            <a:ext cx="3168352" cy="266429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latin typeface="Arial Narrow" charset="0"/>
                <a:ea typeface="Arial Narrow" charset="0"/>
                <a:cs typeface="Arial Narrow" charset="0"/>
              </a:rPr>
              <a:t>GATHER</a:t>
            </a:r>
          </a:p>
          <a:p>
            <a:r>
              <a:rPr lang="en-GB" sz="3200" b="1" dirty="0">
                <a:solidFill>
                  <a:schemeClr val="bg1"/>
                </a:solidFill>
                <a:latin typeface="Arial Narrow" charset="0"/>
                <a:ea typeface="Arial Narrow" charset="0"/>
                <a:cs typeface="Arial Narrow" charset="0"/>
              </a:rPr>
              <a:t>INFORMATION &amp;</a:t>
            </a:r>
          </a:p>
          <a:p>
            <a:r>
              <a:rPr lang="en-GB" sz="3200" b="1" dirty="0">
                <a:solidFill>
                  <a:schemeClr val="bg1"/>
                </a:solidFill>
                <a:latin typeface="Arial Narrow" charset="0"/>
                <a:ea typeface="Arial Narrow" charset="0"/>
                <a:cs typeface="Arial Narrow" charset="0"/>
              </a:rPr>
              <a:t>INTELLIGENCE</a:t>
            </a:r>
          </a:p>
        </p:txBody>
      </p:sp>
    </p:spTree>
    <p:extLst>
      <p:ext uri="{BB962C8B-B14F-4D97-AF65-F5344CB8AC3E}">
        <p14:creationId xmlns:p14="http://schemas.microsoft.com/office/powerpoint/2010/main" val="3944438778"/>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41667690"/>
      </p:ext>
    </p:extLst>
  </p:cSld>
  <p:clrMapOvr>
    <a:masterClrMapping/>
  </p:clrMapOvr>
  <p:transition spd="slow">
    <p:cove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3" name="Rounded Rectangle 2"/>
          <p:cNvSpPr/>
          <p:nvPr/>
        </p:nvSpPr>
        <p:spPr>
          <a:xfrm>
            <a:off x="5292080" y="1700808"/>
            <a:ext cx="3312368" cy="3312368"/>
          </a:xfrm>
          <a:prstGeom prst="roundRect">
            <a:avLst>
              <a:gd name="adj" fmla="val 7169"/>
            </a:avLst>
          </a:prstGeom>
          <a:solidFill>
            <a:srgbClr val="9B001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Box 4"/>
          <p:cNvSpPr txBox="1">
            <a:spLocks noChangeArrowheads="1"/>
          </p:cNvSpPr>
          <p:nvPr/>
        </p:nvSpPr>
        <p:spPr>
          <a:xfrm>
            <a:off x="5364088" y="2564904"/>
            <a:ext cx="3168352" cy="266429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latin typeface="Arial Narrow" charset="0"/>
                <a:ea typeface="Arial Narrow" charset="0"/>
                <a:cs typeface="Arial Narrow" charset="0"/>
              </a:rPr>
              <a:t>GATHER</a:t>
            </a:r>
          </a:p>
          <a:p>
            <a:r>
              <a:rPr lang="en-GB" sz="3200" b="1" dirty="0">
                <a:solidFill>
                  <a:schemeClr val="bg1"/>
                </a:solidFill>
                <a:latin typeface="Arial Narrow" charset="0"/>
                <a:ea typeface="Arial Narrow" charset="0"/>
                <a:cs typeface="Arial Narrow" charset="0"/>
              </a:rPr>
              <a:t>INFORMATION &amp;</a:t>
            </a:r>
          </a:p>
          <a:p>
            <a:r>
              <a:rPr lang="en-GB" sz="3200" b="1" dirty="0">
                <a:solidFill>
                  <a:schemeClr val="bg1"/>
                </a:solidFill>
                <a:latin typeface="Arial Narrow" charset="0"/>
                <a:ea typeface="Arial Narrow" charset="0"/>
                <a:cs typeface="Arial Narrow" charset="0"/>
              </a:rPr>
              <a:t>INTELLIGENCE</a:t>
            </a:r>
          </a:p>
        </p:txBody>
      </p:sp>
      <p:sp>
        <p:nvSpPr>
          <p:cNvPr id="7" name="Text Box 4"/>
          <p:cNvSpPr txBox="1">
            <a:spLocks noChangeArrowheads="1"/>
          </p:cNvSpPr>
          <p:nvPr/>
        </p:nvSpPr>
        <p:spPr>
          <a:xfrm>
            <a:off x="467544" y="1572723"/>
            <a:ext cx="4392488"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Where is the Incident?</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is happening?</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Who is involved?</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could happen?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are the risks?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capabilities do we have?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do other people know?</a:t>
            </a:r>
          </a:p>
        </p:txBody>
      </p:sp>
    </p:spTree>
    <p:extLst>
      <p:ext uri="{BB962C8B-B14F-4D97-AF65-F5344CB8AC3E}">
        <p14:creationId xmlns:p14="http://schemas.microsoft.com/office/powerpoint/2010/main" val="349034274"/>
      </p:ext>
    </p:extLst>
  </p:cSld>
  <p:clrMapOvr>
    <a:masterClrMapping/>
  </p:clrMapOvr>
  <p:transition spd="slow">
    <p:cove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3" name="Rounded Rectangle 2"/>
          <p:cNvSpPr/>
          <p:nvPr/>
        </p:nvSpPr>
        <p:spPr>
          <a:xfrm>
            <a:off x="5292080" y="1700808"/>
            <a:ext cx="3312368" cy="3312368"/>
          </a:xfrm>
          <a:prstGeom prst="roundRect">
            <a:avLst>
              <a:gd name="adj" fmla="val 7169"/>
            </a:avLst>
          </a:prstGeom>
          <a:solidFill>
            <a:srgbClr val="9B001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Box 4"/>
          <p:cNvSpPr txBox="1">
            <a:spLocks noChangeArrowheads="1"/>
          </p:cNvSpPr>
          <p:nvPr/>
        </p:nvSpPr>
        <p:spPr>
          <a:xfrm>
            <a:off x="5364088" y="2564904"/>
            <a:ext cx="3168352" cy="266429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latin typeface="Arial Narrow" charset="0"/>
                <a:ea typeface="Arial Narrow" charset="0"/>
                <a:cs typeface="Arial Narrow" charset="0"/>
              </a:rPr>
              <a:t>GATHER</a:t>
            </a:r>
          </a:p>
          <a:p>
            <a:r>
              <a:rPr lang="en-GB" sz="3200" b="1" dirty="0">
                <a:solidFill>
                  <a:schemeClr val="bg1"/>
                </a:solidFill>
                <a:latin typeface="Arial Narrow" charset="0"/>
                <a:ea typeface="Arial Narrow" charset="0"/>
                <a:cs typeface="Arial Narrow" charset="0"/>
              </a:rPr>
              <a:t>INFORMATION &amp;</a:t>
            </a:r>
          </a:p>
          <a:p>
            <a:r>
              <a:rPr lang="en-GB" sz="3200" b="1" dirty="0">
                <a:solidFill>
                  <a:schemeClr val="bg1"/>
                </a:solidFill>
                <a:latin typeface="Arial Narrow" charset="0"/>
                <a:ea typeface="Arial Narrow" charset="0"/>
                <a:cs typeface="Arial Narrow" charset="0"/>
              </a:rPr>
              <a:t>INTELLIGENCE</a:t>
            </a:r>
          </a:p>
        </p:txBody>
      </p:sp>
      <p:sp>
        <p:nvSpPr>
          <p:cNvPr id="7" name="Text Box 4"/>
          <p:cNvSpPr txBox="1">
            <a:spLocks noChangeArrowheads="1"/>
          </p:cNvSpPr>
          <p:nvPr/>
        </p:nvSpPr>
        <p:spPr>
          <a:xfrm>
            <a:off x="467544" y="1572723"/>
            <a:ext cx="4392488"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capabilities to we have?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do other people know?</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are we doing about it?</a:t>
            </a:r>
          </a:p>
        </p:txBody>
      </p:sp>
    </p:spTree>
    <p:extLst>
      <p:ext uri="{BB962C8B-B14F-4D97-AF65-F5344CB8AC3E}">
        <p14:creationId xmlns:p14="http://schemas.microsoft.com/office/powerpoint/2010/main" val="1065660857"/>
      </p:ext>
    </p:extLst>
  </p:cSld>
  <p:clrMapOvr>
    <a:masterClrMapping/>
  </p:clrMapOvr>
  <p:transition spd="slow">
    <p:cove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3314" name="Picture 2" descr="N:\JESIP\Jesip Training\Control Room Training 2017\Control Room Pictures\DSC_00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0" descr="Image result for free black smoke gif">
            <a:extLst>
              <a:ext uri="{FF2B5EF4-FFF2-40B4-BE49-F238E27FC236}">
                <a16:creationId xmlns:a16="http://schemas.microsoft.com/office/drawing/2014/main" id="{1E14C417-44F1-49CF-8CFF-46E6293128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2187624"/>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mage result for free black smoke gif">
            <a:extLst>
              <a:ext uri="{FF2B5EF4-FFF2-40B4-BE49-F238E27FC236}">
                <a16:creationId xmlns:a16="http://schemas.microsoft.com/office/drawing/2014/main" id="{FC4B5B48-D458-4BB3-9FFE-55E68DE307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566894">
            <a:off x="-799161" y="-2662262"/>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le:Realistic-fire-animated-transparent-gif.gif">
            <a:extLst>
              <a:ext uri="{FF2B5EF4-FFF2-40B4-BE49-F238E27FC236}">
                <a16:creationId xmlns:a16="http://schemas.microsoft.com/office/drawing/2014/main" id="{8C862560-FDDE-496C-BF7C-931610B4EC2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891224"/>
            <a:ext cx="366718" cy="8011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e:Realistic-fire-animated-transparent-gif.gif">
            <a:extLst>
              <a:ext uri="{FF2B5EF4-FFF2-40B4-BE49-F238E27FC236}">
                <a16:creationId xmlns:a16="http://schemas.microsoft.com/office/drawing/2014/main" id="{71F82348-F4F1-48C0-9643-79D75AA4A07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5390" y="3948866"/>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ile:Realistic-fire-animated-transparent-gif.gif">
            <a:extLst>
              <a:ext uri="{FF2B5EF4-FFF2-40B4-BE49-F238E27FC236}">
                <a16:creationId xmlns:a16="http://schemas.microsoft.com/office/drawing/2014/main" id="{E7675A45-107B-4FE7-B64B-D9ACEF1844D0}"/>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07" y="3150926"/>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le:Realistic-fire-animated-transparent-gif.gif">
            <a:extLst>
              <a:ext uri="{FF2B5EF4-FFF2-40B4-BE49-F238E27FC236}">
                <a16:creationId xmlns:a16="http://schemas.microsoft.com/office/drawing/2014/main" id="{BF44E4B4-F917-4F9D-9F6A-7BB18E20D70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911" y="2380225"/>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free black smoke gif">
            <a:extLst>
              <a:ext uri="{FF2B5EF4-FFF2-40B4-BE49-F238E27FC236}">
                <a16:creationId xmlns:a16="http://schemas.microsoft.com/office/drawing/2014/main" id="{46503B37-8F13-417B-81DE-094FD3D991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566894">
            <a:off x="-981556" y="825853"/>
            <a:ext cx="4196263" cy="41962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ile:Realistic-fire-animated-transparent-gif.gif">
            <a:extLst>
              <a:ext uri="{FF2B5EF4-FFF2-40B4-BE49-F238E27FC236}">
                <a16:creationId xmlns:a16="http://schemas.microsoft.com/office/drawing/2014/main" id="{267637A8-5EBB-4B58-9766-ED603554DBD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6321" y="2957737"/>
            <a:ext cx="219375" cy="4792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ile:Realistic-fire-animated-transparent-gif.gif">
            <a:extLst>
              <a:ext uri="{FF2B5EF4-FFF2-40B4-BE49-F238E27FC236}">
                <a16:creationId xmlns:a16="http://schemas.microsoft.com/office/drawing/2014/main" id="{AD89BF71-0798-45EE-8313-FADFFBB13DE8}"/>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6281" y="2996952"/>
            <a:ext cx="219375" cy="4792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free black smoke gif">
            <a:extLst>
              <a:ext uri="{FF2B5EF4-FFF2-40B4-BE49-F238E27FC236}">
                <a16:creationId xmlns:a16="http://schemas.microsoft.com/office/drawing/2014/main" id="{92396533-D905-4EC9-AB58-7C5108B823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566894">
            <a:off x="26556" y="681837"/>
            <a:ext cx="4196263" cy="419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802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1506" name="Picture 2" descr="N:\JESIP\Jesip Training\Control Room Training 2017\Control Room Pictures\DSC_00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072229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0482" name="Picture 2" descr="N:\JESIP\Jesip Training\Control Room Training 2017\Control Room Pictures\DSC_00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834818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a:t>
            </a:r>
            <a:endParaRPr lang="en-GB" sz="3000" dirty="0">
              <a:solidFill>
                <a:srgbClr val="575755"/>
              </a:solidFill>
              <a:latin typeface="Arial Narrow" charset="0"/>
              <a:ea typeface="Arial Narrow" charset="0"/>
              <a:cs typeface="Arial Narrow" charset="0"/>
            </a:endParaRPr>
          </a:p>
        </p:txBody>
      </p:sp>
      <p:pic>
        <p:nvPicPr>
          <p:cNvPr id="11" name="Content Placehold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 y="1484784"/>
            <a:ext cx="5045227" cy="4824536"/>
          </a:xfrm>
          <a:prstGeom prst="rect">
            <a:avLst/>
          </a:prstGeom>
        </p:spPr>
      </p:pic>
      <p:pic>
        <p:nvPicPr>
          <p:cNvPr id="13"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5482" y="692696"/>
            <a:ext cx="2820932" cy="2736304"/>
          </a:xfrm>
          <a:prstGeom prst="rect">
            <a:avLst/>
          </a:prstGeom>
        </p:spPr>
      </p:pic>
    </p:spTree>
    <p:extLst>
      <p:ext uri="{BB962C8B-B14F-4D97-AF65-F5344CB8AC3E}">
        <p14:creationId xmlns:p14="http://schemas.microsoft.com/office/powerpoint/2010/main" val="718062063"/>
      </p:ext>
    </p:extLst>
  </p:cSld>
  <p:clrMapOvr>
    <a:masterClrMapping/>
  </p:clrMapOvr>
  <p:transition spd="slow">
    <p:cove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3" name="Rounded Rectangle 2"/>
          <p:cNvSpPr/>
          <p:nvPr/>
        </p:nvSpPr>
        <p:spPr>
          <a:xfrm>
            <a:off x="2915816" y="1700808"/>
            <a:ext cx="3312368" cy="3312368"/>
          </a:xfrm>
          <a:prstGeom prst="roundRect">
            <a:avLst>
              <a:gd name="adj" fmla="val 7169"/>
            </a:avLst>
          </a:prstGeom>
          <a:solidFill>
            <a:srgbClr val="579C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Box 4"/>
          <p:cNvSpPr txBox="1">
            <a:spLocks noChangeArrowheads="1"/>
          </p:cNvSpPr>
          <p:nvPr/>
        </p:nvSpPr>
        <p:spPr>
          <a:xfrm>
            <a:off x="2987824" y="2060848"/>
            <a:ext cx="3168352" cy="266429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ASSESS </a:t>
            </a:r>
            <a:br>
              <a:rPr lang="en-GB" sz="3200" b="1" dirty="0">
                <a:solidFill>
                  <a:schemeClr val="bg1"/>
                </a:solidFill>
              </a:rPr>
            </a:br>
            <a:r>
              <a:rPr lang="en-GB" sz="3200" b="1" dirty="0">
                <a:solidFill>
                  <a:schemeClr val="bg1"/>
                </a:solidFill>
              </a:rPr>
              <a:t>RISKS &amp; </a:t>
            </a:r>
            <a:br>
              <a:rPr lang="en-GB" sz="3200" b="1" dirty="0">
                <a:solidFill>
                  <a:schemeClr val="bg1"/>
                </a:solidFill>
              </a:rPr>
            </a:br>
            <a:r>
              <a:rPr lang="en-GB" sz="3200" b="1" dirty="0">
                <a:solidFill>
                  <a:schemeClr val="bg1"/>
                </a:solidFill>
              </a:rPr>
              <a:t>DEVELOP A WORKING STRATEGY</a:t>
            </a:r>
          </a:p>
        </p:txBody>
      </p:sp>
    </p:spTree>
    <p:extLst>
      <p:ext uri="{BB962C8B-B14F-4D97-AF65-F5344CB8AC3E}">
        <p14:creationId xmlns:p14="http://schemas.microsoft.com/office/powerpoint/2010/main" val="890566829"/>
      </p:ext>
    </p:extLst>
  </p:cSld>
  <p:clrMapOvr>
    <a:masterClrMapping/>
  </p:clrMapOvr>
  <p:transition spd="slow">
    <p:cove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4392488"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Responder agencies will have different understandings of risk</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Sharing these understandings will help develop a joint understanding of risk</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This joint  understanding of risk will help to develop a joint working strategy</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These will help to set the priorities for the response</a:t>
            </a:r>
          </a:p>
        </p:txBody>
      </p:sp>
      <p:sp>
        <p:nvSpPr>
          <p:cNvPr id="11" name="Rounded Rectangle 10"/>
          <p:cNvSpPr/>
          <p:nvPr/>
        </p:nvSpPr>
        <p:spPr>
          <a:xfrm>
            <a:off x="5148064" y="1700808"/>
            <a:ext cx="3312368" cy="3312368"/>
          </a:xfrm>
          <a:prstGeom prst="roundRect">
            <a:avLst>
              <a:gd name="adj" fmla="val 7169"/>
            </a:avLst>
          </a:prstGeom>
          <a:solidFill>
            <a:srgbClr val="579C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Box 4"/>
          <p:cNvSpPr txBox="1">
            <a:spLocks noChangeArrowheads="1"/>
          </p:cNvSpPr>
          <p:nvPr/>
        </p:nvSpPr>
        <p:spPr>
          <a:xfrm>
            <a:off x="5220072" y="2060848"/>
            <a:ext cx="3168352" cy="266429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ASSESS </a:t>
            </a:r>
            <a:br>
              <a:rPr lang="en-GB" sz="3200" b="1" dirty="0">
                <a:solidFill>
                  <a:schemeClr val="bg1"/>
                </a:solidFill>
              </a:rPr>
            </a:br>
            <a:r>
              <a:rPr lang="en-GB" sz="3200" b="1" dirty="0">
                <a:solidFill>
                  <a:schemeClr val="bg1"/>
                </a:solidFill>
              </a:rPr>
              <a:t>RISKS &amp; </a:t>
            </a:r>
            <a:br>
              <a:rPr lang="en-GB" sz="3200" b="1" dirty="0">
                <a:solidFill>
                  <a:schemeClr val="bg1"/>
                </a:solidFill>
              </a:rPr>
            </a:br>
            <a:r>
              <a:rPr lang="en-GB" sz="3200" b="1" dirty="0">
                <a:solidFill>
                  <a:schemeClr val="bg1"/>
                </a:solidFill>
              </a:rPr>
              <a:t>DEVELOP A WORKING STRATEGY</a:t>
            </a:r>
          </a:p>
        </p:txBody>
      </p:sp>
    </p:spTree>
    <p:extLst>
      <p:ext uri="{BB962C8B-B14F-4D97-AF65-F5344CB8AC3E}">
        <p14:creationId xmlns:p14="http://schemas.microsoft.com/office/powerpoint/2010/main" val="2836051603"/>
      </p:ext>
    </p:extLst>
  </p:cSld>
  <p:clrMapOvr>
    <a:masterClrMapping/>
  </p:clrMapOvr>
  <p:transition spd="slow">
    <p:cove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5688632"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Initial command, and so responsibility, for developing the working strategy will vary between  responder. </a:t>
            </a:r>
          </a:p>
          <a:p>
            <a:pPr algn="l">
              <a:lnSpc>
                <a:spcPct val="150000"/>
              </a:lnSpc>
            </a:pPr>
            <a:r>
              <a:rPr lang="en-GB" sz="2000" dirty="0">
                <a:solidFill>
                  <a:srgbClr val="575755"/>
                </a:solidFill>
                <a:latin typeface="Arial Narrow" charset="0"/>
                <a:ea typeface="Arial Narrow" charset="0"/>
                <a:cs typeface="Arial Narrow" charset="0"/>
              </a:rPr>
              <a:t>The most</a:t>
            </a:r>
            <a:r>
              <a:rPr lang="en-GB" sz="2000" b="1" dirty="0">
                <a:solidFill>
                  <a:srgbClr val="575755"/>
                </a:solidFill>
                <a:latin typeface="Arial Narrow" charset="0"/>
                <a:ea typeface="Arial Narrow" charset="0"/>
                <a:cs typeface="Arial Narrow" charset="0"/>
              </a:rPr>
              <a:t> likely </a:t>
            </a:r>
            <a:r>
              <a:rPr lang="en-GB" sz="2000" dirty="0">
                <a:solidFill>
                  <a:srgbClr val="575755"/>
                </a:solidFill>
                <a:latin typeface="Arial Narrow" charset="0"/>
                <a:ea typeface="Arial Narrow" charset="0"/>
                <a:cs typeface="Arial Narrow" charset="0"/>
              </a:rPr>
              <a:t>location for initial command is likely to be:</a:t>
            </a:r>
          </a:p>
        </p:txBody>
      </p:sp>
      <p:sp>
        <p:nvSpPr>
          <p:cNvPr id="11" name="Rounded Rectangle 10"/>
          <p:cNvSpPr/>
          <p:nvPr/>
        </p:nvSpPr>
        <p:spPr>
          <a:xfrm>
            <a:off x="6588224" y="692696"/>
            <a:ext cx="1872208" cy="1872208"/>
          </a:xfrm>
          <a:prstGeom prst="roundRect">
            <a:avLst>
              <a:gd name="adj" fmla="val 7169"/>
            </a:avLst>
          </a:prstGeom>
          <a:solidFill>
            <a:srgbClr val="579C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Box 4"/>
          <p:cNvSpPr txBox="1">
            <a:spLocks noChangeArrowheads="1"/>
          </p:cNvSpPr>
          <p:nvPr/>
        </p:nvSpPr>
        <p:spPr>
          <a:xfrm>
            <a:off x="6588224" y="908720"/>
            <a:ext cx="1862816" cy="1505907"/>
          </a:xfrm>
          <a:prstGeom prst="rect">
            <a:avLst/>
          </a:prstGeom>
          <a:extLst>
            <a:ext uri="{909E8E84-426E-40dd-AFC4-6F175D3DCCD1}">
              <a14:hiddenFill xmlns:a14="http://schemas.microsoft.com/office/drawing/2010/main" xmlns="">
                <a:solidFill>
                  <a:srgbClr val="FFFF99"/>
                </a:solidFill>
              </a14:hiddenFill>
            </a:ext>
          </a:extLst>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ASSESS </a:t>
            </a:r>
            <a:br>
              <a:rPr lang="en-GB" sz="3200" b="1" dirty="0">
                <a:solidFill>
                  <a:schemeClr val="bg1"/>
                </a:solidFill>
              </a:rPr>
            </a:br>
            <a:r>
              <a:rPr lang="en-GB" sz="3200" b="1" dirty="0">
                <a:solidFill>
                  <a:schemeClr val="bg1"/>
                </a:solidFill>
              </a:rPr>
              <a:t>RISKS &amp; </a:t>
            </a:r>
            <a:br>
              <a:rPr lang="en-GB" sz="3200" b="1" dirty="0">
                <a:solidFill>
                  <a:schemeClr val="bg1"/>
                </a:solidFill>
              </a:rPr>
            </a:br>
            <a:r>
              <a:rPr lang="en-GB" sz="3200" b="1" dirty="0">
                <a:solidFill>
                  <a:schemeClr val="bg1"/>
                </a:solidFill>
              </a:rPr>
              <a:t>DEVELOP A WORKING STRATEGY</a:t>
            </a:r>
          </a:p>
        </p:txBody>
      </p:sp>
      <p:cxnSp>
        <p:nvCxnSpPr>
          <p:cNvPr id="5" name="Straight Connector 4"/>
          <p:cNvCxnSpPr/>
          <p:nvPr/>
        </p:nvCxnSpPr>
        <p:spPr>
          <a:xfrm>
            <a:off x="2987824" y="3212976"/>
            <a:ext cx="0" cy="201622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aphicFrame>
        <p:nvGraphicFramePr>
          <p:cNvPr id="23" name="Table 22"/>
          <p:cNvGraphicFramePr>
            <a:graphicFrameLocks noGrp="1"/>
          </p:cNvGraphicFramePr>
          <p:nvPr>
            <p:extLst>
              <p:ext uri="{D42A27DB-BD31-4B8C-83A1-F6EECF244321}">
                <p14:modId xmlns:p14="http://schemas.microsoft.com/office/powerpoint/2010/main" val="1117711808"/>
              </p:ext>
            </p:extLst>
          </p:nvPr>
        </p:nvGraphicFramePr>
        <p:xfrm>
          <a:off x="539552" y="3573016"/>
          <a:ext cx="7920880" cy="1854200"/>
        </p:xfrm>
        <a:graphic>
          <a:graphicData uri="http://schemas.openxmlformats.org/drawingml/2006/table">
            <a:tbl>
              <a:tblPr firstRow="1" bandRow="1">
                <a:tableStyleId>{5C22544A-7EE6-4342-B048-85BDC9FD1C3A}</a:tableStyleId>
              </a:tblPr>
              <a:tblGrid>
                <a:gridCol w="2717949">
                  <a:extLst>
                    <a:ext uri="{9D8B030D-6E8A-4147-A177-3AD203B41FA5}">
                      <a16:colId xmlns:a16="http://schemas.microsoft.com/office/drawing/2014/main" val="20000"/>
                    </a:ext>
                  </a:extLst>
                </a:gridCol>
                <a:gridCol w="5202931">
                  <a:extLst>
                    <a:ext uri="{9D8B030D-6E8A-4147-A177-3AD203B41FA5}">
                      <a16:colId xmlns:a16="http://schemas.microsoft.com/office/drawing/2014/main" val="20001"/>
                    </a:ext>
                  </a:extLst>
                </a:gridCol>
              </a:tblGrid>
              <a:tr h="370840">
                <a:tc>
                  <a:txBody>
                    <a:bodyPr/>
                    <a:lstStyle/>
                    <a:p>
                      <a:r>
                        <a:rPr lang="en-GB" sz="1600" dirty="0"/>
                        <a:t>Agency</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659A5"/>
                    </a:solidFill>
                  </a:tcPr>
                </a:tc>
                <a:tc>
                  <a:txBody>
                    <a:bodyPr/>
                    <a:lstStyle/>
                    <a:p>
                      <a:r>
                        <a:rPr lang="en-GB" sz="1600" dirty="0"/>
                        <a:t>Initial Command Location</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659A5"/>
                    </a:solidFill>
                  </a:tcPr>
                </a:tc>
                <a:extLst>
                  <a:ext uri="{0D108BD9-81ED-4DB2-BD59-A6C34878D82A}">
                    <a16:rowId xmlns:a16="http://schemas.microsoft.com/office/drawing/2014/main" val="10000"/>
                  </a:ext>
                </a:extLst>
              </a:tr>
              <a:tr h="370840">
                <a:tc>
                  <a:txBody>
                    <a:bodyPr/>
                    <a:lstStyle/>
                    <a:p>
                      <a:r>
                        <a:rPr lang="en-GB" sz="1600" b="1" dirty="0">
                          <a:solidFill>
                            <a:srgbClr val="FFFFFF"/>
                          </a:solidFill>
                        </a:rPr>
                        <a:t>Ambulance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9C34"/>
                    </a:solidFill>
                  </a:tcPr>
                </a:tc>
                <a:tc>
                  <a:txBody>
                    <a:bodyPr/>
                    <a:lstStyle/>
                    <a:p>
                      <a:r>
                        <a:rPr lang="en-GB" sz="1600" dirty="0">
                          <a:solidFill>
                            <a:srgbClr val="FFFFFF"/>
                          </a:solidFill>
                        </a:rPr>
                        <a:t>At the scene (Sometimes</a:t>
                      </a:r>
                      <a:r>
                        <a:rPr lang="en-GB" sz="1600" baseline="0" dirty="0">
                          <a:solidFill>
                            <a:srgbClr val="FFFFFF"/>
                          </a:solidFill>
                        </a:rPr>
                        <a:t> in control room)</a:t>
                      </a:r>
                      <a:endParaRPr lang="en-GB" sz="1600" dirty="0">
                        <a:solidFill>
                          <a:srgbClr val="FFFFFF"/>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9C34"/>
                    </a:solidFill>
                  </a:tcPr>
                </a:tc>
                <a:extLst>
                  <a:ext uri="{0D108BD9-81ED-4DB2-BD59-A6C34878D82A}">
                    <a16:rowId xmlns:a16="http://schemas.microsoft.com/office/drawing/2014/main" val="10001"/>
                  </a:ext>
                </a:extLst>
              </a:tr>
              <a:tr h="370840">
                <a:tc>
                  <a:txBody>
                    <a:bodyPr/>
                    <a:lstStyle/>
                    <a:p>
                      <a:r>
                        <a:rPr lang="en-GB" sz="1600" b="1" dirty="0">
                          <a:solidFill>
                            <a:srgbClr val="FFFFFF"/>
                          </a:solidFill>
                        </a:rPr>
                        <a:t>HM</a:t>
                      </a:r>
                      <a:r>
                        <a:rPr lang="en-GB" sz="1600" b="1" baseline="0" dirty="0">
                          <a:solidFill>
                            <a:srgbClr val="FFFFFF"/>
                          </a:solidFill>
                        </a:rPr>
                        <a:t> Coastguard</a:t>
                      </a:r>
                      <a:endParaRPr lang="en-GB" sz="1600" b="1" dirty="0">
                        <a:solidFill>
                          <a:srgbClr val="FFFFFF"/>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001A"/>
                    </a:solidFill>
                  </a:tcPr>
                </a:tc>
                <a:tc>
                  <a:txBody>
                    <a:bodyPr/>
                    <a:lstStyle/>
                    <a:p>
                      <a:r>
                        <a:rPr lang="en-GB" sz="1600" dirty="0">
                          <a:solidFill>
                            <a:srgbClr val="FFFFFF"/>
                          </a:solidFill>
                        </a:rPr>
                        <a:t>In control room</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001A"/>
                    </a:solidFill>
                  </a:tcPr>
                </a:tc>
                <a:extLst>
                  <a:ext uri="{0D108BD9-81ED-4DB2-BD59-A6C34878D82A}">
                    <a16:rowId xmlns:a16="http://schemas.microsoft.com/office/drawing/2014/main" val="10002"/>
                  </a:ext>
                </a:extLst>
              </a:tr>
              <a:tr h="370840">
                <a:tc>
                  <a:txBody>
                    <a:bodyPr/>
                    <a:lstStyle/>
                    <a:p>
                      <a:r>
                        <a:rPr lang="en-GB" sz="1600" b="1" dirty="0">
                          <a:solidFill>
                            <a:srgbClr val="FFFFFF"/>
                          </a:solidFill>
                        </a:rPr>
                        <a:t>Fire </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7527"/>
                    </a:solidFill>
                  </a:tcPr>
                </a:tc>
                <a:tc>
                  <a:txBody>
                    <a:bodyPr/>
                    <a:lstStyle/>
                    <a:p>
                      <a:r>
                        <a:rPr lang="en-GB" sz="1600" dirty="0">
                          <a:solidFill>
                            <a:srgbClr val="FFFFFF"/>
                          </a:solidFill>
                        </a:rPr>
                        <a:t>At the scene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7527"/>
                    </a:solidFill>
                  </a:tcPr>
                </a:tc>
                <a:extLst>
                  <a:ext uri="{0D108BD9-81ED-4DB2-BD59-A6C34878D82A}">
                    <a16:rowId xmlns:a16="http://schemas.microsoft.com/office/drawing/2014/main" val="10003"/>
                  </a:ext>
                </a:extLst>
              </a:tr>
              <a:tr h="370840">
                <a:tc>
                  <a:txBody>
                    <a:bodyPr/>
                    <a:lstStyle/>
                    <a:p>
                      <a:r>
                        <a:rPr lang="en-GB" sz="1600" b="1" dirty="0">
                          <a:solidFill>
                            <a:srgbClr val="FFFFFF"/>
                          </a:solidFill>
                        </a:rPr>
                        <a:t>Police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F3583"/>
                    </a:solidFill>
                  </a:tcPr>
                </a:tc>
                <a:tc>
                  <a:txBody>
                    <a:bodyPr/>
                    <a:lstStyle/>
                    <a:p>
                      <a:r>
                        <a:rPr lang="en-GB" sz="1600" dirty="0">
                          <a:solidFill>
                            <a:srgbClr val="FFFFFF"/>
                          </a:solidFill>
                        </a:rPr>
                        <a:t>In the control</a:t>
                      </a:r>
                      <a:r>
                        <a:rPr lang="en-GB" sz="1600" baseline="0" dirty="0">
                          <a:solidFill>
                            <a:srgbClr val="FFFFFF"/>
                          </a:solidFill>
                        </a:rPr>
                        <a:t> room</a:t>
                      </a:r>
                      <a:endParaRPr lang="en-GB" sz="1600" dirty="0">
                        <a:solidFill>
                          <a:srgbClr val="FFFFFF"/>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F3583"/>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20110269"/>
      </p:ext>
    </p:extLst>
  </p:cSld>
  <p:clrMapOvr>
    <a:masterClrMapping/>
  </p:clrMapOvr>
  <p:transition spd="slow">
    <p:cove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JESIP Control Room Commanders Managers and Supervisors Course 2017 </a:t>
            </a:r>
          </a:p>
        </p:txBody>
      </p:sp>
      <p:pic>
        <p:nvPicPr>
          <p:cNvPr id="23554" name="Picture 2" descr="N:\JESIP\Jesip Training\Control Room Training 2017\Control Room Pictures\DSC_02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83293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3075" name="Picture 3" descr="N:\JESIP\Jesip Training\Control Room Training 2017\Control Room Pictures\EEA\04-04-2016-05-13-eeamb--019-chelmsford-eoc-dispatsher_32676103853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822325"/>
            <a:ext cx="12801600" cy="85042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898532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6" name="Rounded Rectangle 5"/>
          <p:cNvSpPr/>
          <p:nvPr/>
        </p:nvSpPr>
        <p:spPr>
          <a:xfrm>
            <a:off x="2987824" y="1916832"/>
            <a:ext cx="3312368" cy="3312368"/>
          </a:xfrm>
          <a:prstGeom prst="roundRect">
            <a:avLst>
              <a:gd name="adj" fmla="val 8224"/>
            </a:avLst>
          </a:prstGeom>
          <a:solidFill>
            <a:srgbClr val="6F35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Text Box 4"/>
          <p:cNvSpPr txBox="1">
            <a:spLocks noChangeArrowheads="1"/>
          </p:cNvSpPr>
          <p:nvPr/>
        </p:nvSpPr>
        <p:spPr>
          <a:xfrm>
            <a:off x="3059832" y="2564904"/>
            <a:ext cx="3168352" cy="201622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CONSIDER POWERS, POLICIES &amp; PROCEDURES</a:t>
            </a:r>
          </a:p>
        </p:txBody>
      </p:sp>
    </p:spTree>
    <p:extLst>
      <p:ext uri="{BB962C8B-B14F-4D97-AF65-F5344CB8AC3E}">
        <p14:creationId xmlns:p14="http://schemas.microsoft.com/office/powerpoint/2010/main" val="3678449542"/>
      </p:ext>
    </p:extLst>
  </p:cSld>
  <p:clrMapOvr>
    <a:masterClrMapping/>
  </p:clrMapOvr>
  <p:transition spd="slow">
    <p:cove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4392488"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laws, polices and procedures will effect this situation?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How to they support our joint response?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How do they constrain out joint response ?</a:t>
            </a:r>
          </a:p>
        </p:txBody>
      </p:sp>
      <p:sp>
        <p:nvSpPr>
          <p:cNvPr id="10" name="Rounded Rectangle 9"/>
          <p:cNvSpPr/>
          <p:nvPr/>
        </p:nvSpPr>
        <p:spPr>
          <a:xfrm>
            <a:off x="5292080" y="1700808"/>
            <a:ext cx="3312368" cy="3312368"/>
          </a:xfrm>
          <a:prstGeom prst="roundRect">
            <a:avLst>
              <a:gd name="adj" fmla="val 8224"/>
            </a:avLst>
          </a:prstGeom>
          <a:solidFill>
            <a:srgbClr val="6F35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3" name="Text Box 4"/>
          <p:cNvSpPr txBox="1">
            <a:spLocks noChangeArrowheads="1"/>
          </p:cNvSpPr>
          <p:nvPr/>
        </p:nvSpPr>
        <p:spPr>
          <a:xfrm>
            <a:off x="5364088" y="2348880"/>
            <a:ext cx="3168352" cy="201622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CONSIDER POWERS, POLICIES &amp; PROCEDURES</a:t>
            </a:r>
          </a:p>
        </p:txBody>
      </p:sp>
    </p:spTree>
    <p:extLst>
      <p:ext uri="{BB962C8B-B14F-4D97-AF65-F5344CB8AC3E}">
        <p14:creationId xmlns:p14="http://schemas.microsoft.com/office/powerpoint/2010/main" val="1890718774"/>
      </p:ext>
    </p:extLst>
  </p:cSld>
  <p:clrMapOvr>
    <a:masterClrMapping/>
  </p:clrMapOvr>
  <p:transition spd="slow">
    <p:cove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268760"/>
            <a:ext cx="5688632" cy="5040560"/>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Human Rights Act Articles </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	Article 2 Right to life</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	Article 6 Right to a fair trial</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	Article 8 Respect for private and family life</a:t>
            </a:r>
          </a:p>
          <a:p>
            <a:pPr algn="l">
              <a:lnSpc>
                <a:spcPct val="150000"/>
              </a:lnSpc>
            </a:pPr>
            <a:r>
              <a:rPr lang="en-GB" sz="2000" dirty="0">
                <a:solidFill>
                  <a:srgbClr val="575755"/>
                </a:solidFill>
                <a:latin typeface="Arial Narrow" charset="0"/>
                <a:ea typeface="Arial Narrow" charset="0"/>
                <a:cs typeface="Arial Narrow" charset="0"/>
              </a:rPr>
              <a:t>Other Legislation </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Civil Contingencies Act</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Health and Safety at Work Act</a:t>
            </a:r>
          </a:p>
          <a:p>
            <a:pPr algn="l">
              <a:lnSpc>
                <a:spcPct val="150000"/>
              </a:lnSpc>
            </a:pPr>
            <a:r>
              <a:rPr lang="en-GB" sz="2000" dirty="0">
                <a:solidFill>
                  <a:srgbClr val="575755"/>
                </a:solidFill>
                <a:latin typeface="Arial Narrow" charset="0"/>
                <a:ea typeface="Arial Narrow" charset="0"/>
                <a:cs typeface="Arial Narrow" charset="0"/>
              </a:rPr>
              <a:t>National Doctrine</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Joint Doctrine (Section 6 Control Rooms)</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National Ambulance Guidance</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Police APP Approved Professional Practice </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Fire NOG National Operational Guidance </a:t>
            </a:r>
          </a:p>
          <a:p>
            <a:pPr algn="l">
              <a:lnSpc>
                <a:spcPct val="150000"/>
              </a:lnSpc>
            </a:pPr>
            <a:r>
              <a:rPr lang="en-GB" sz="2000" dirty="0">
                <a:solidFill>
                  <a:srgbClr val="575755"/>
                </a:solidFill>
                <a:latin typeface="Arial Narrow" charset="0"/>
                <a:ea typeface="Arial Narrow" charset="0"/>
                <a:cs typeface="Arial Narrow" charset="0"/>
              </a:rPr>
              <a:t>Local policies and procedures</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2996952"/>
            <a:ext cx="1683445" cy="234609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Rounded Rectangle 12"/>
          <p:cNvSpPr/>
          <p:nvPr/>
        </p:nvSpPr>
        <p:spPr>
          <a:xfrm>
            <a:off x="6516216" y="836712"/>
            <a:ext cx="1872208" cy="1872208"/>
          </a:xfrm>
          <a:prstGeom prst="roundRect">
            <a:avLst>
              <a:gd name="adj" fmla="val 8224"/>
            </a:avLst>
          </a:prstGeom>
          <a:solidFill>
            <a:srgbClr val="6F35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4" name="Text Box 4"/>
          <p:cNvSpPr txBox="1">
            <a:spLocks noChangeArrowheads="1"/>
          </p:cNvSpPr>
          <p:nvPr/>
        </p:nvSpPr>
        <p:spPr>
          <a:xfrm>
            <a:off x="6588224" y="1268760"/>
            <a:ext cx="1790808" cy="1139605"/>
          </a:xfrm>
          <a:prstGeom prst="rect">
            <a:avLst/>
          </a:prstGeom>
          <a:extLst>
            <a:ext uri="{909E8E84-426E-40dd-AFC4-6F175D3DCCD1}">
              <a14:hiddenFill xmlns:a14="http://schemas.microsoft.com/office/drawing/2010/main" xmlns="">
                <a:solidFill>
                  <a:srgbClr val="FFFF99"/>
                </a:solidFill>
              </a14:hiddenFill>
            </a:ext>
          </a:extLst>
        </p:spPr>
        <p:txBody>
          <a:bodyP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CONSIDER POWERS, POLICIES &amp; PROCEDURES</a:t>
            </a:r>
          </a:p>
        </p:txBody>
      </p:sp>
    </p:spTree>
    <p:extLst>
      <p:ext uri="{BB962C8B-B14F-4D97-AF65-F5344CB8AC3E}">
        <p14:creationId xmlns:p14="http://schemas.microsoft.com/office/powerpoint/2010/main" val="3913161901"/>
      </p:ext>
    </p:extLst>
  </p:cSld>
  <p:clrMapOvr>
    <a:masterClrMapping/>
  </p:clrMapOvr>
  <p:transition spd="slow">
    <p:cove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10" name="Rounded Rectangle 9"/>
          <p:cNvSpPr/>
          <p:nvPr/>
        </p:nvSpPr>
        <p:spPr>
          <a:xfrm>
            <a:off x="6012160" y="2132856"/>
            <a:ext cx="2592288" cy="2592288"/>
          </a:xfrm>
          <a:prstGeom prst="roundRect">
            <a:avLst>
              <a:gd name="adj" fmla="val 8224"/>
            </a:avLst>
          </a:prstGeom>
          <a:solidFill>
            <a:srgbClr val="6F35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3" name="Text Box 4"/>
          <p:cNvSpPr txBox="1">
            <a:spLocks noChangeArrowheads="1"/>
          </p:cNvSpPr>
          <p:nvPr/>
        </p:nvSpPr>
        <p:spPr>
          <a:xfrm>
            <a:off x="6084168" y="2708920"/>
            <a:ext cx="2479579" cy="1577914"/>
          </a:xfrm>
          <a:prstGeom prst="rect">
            <a:avLst/>
          </a:prstGeom>
          <a:extLst>
            <a:ext uri="{909E8E84-426E-40dd-AFC4-6F175D3DCCD1}">
              <a14:hiddenFill xmlns:a14="http://schemas.microsoft.com/office/drawing/2010/main" xmlns="">
                <a:solidFill>
                  <a:srgbClr val="FFFF99"/>
                </a:solidFill>
              </a14:hiddenFill>
            </a:ext>
          </a:extLst>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CONSIDER POWERS, POLICIES &amp; PROCEDURES</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628800"/>
            <a:ext cx="5053813" cy="37444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057979705"/>
      </p:ext>
    </p:extLst>
  </p:cSld>
  <p:clrMapOvr>
    <a:masterClrMapping/>
  </p:clrMapOvr>
  <p:transition spd="slow">
    <p:cove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10" name="Rounded Rectangle 9"/>
          <p:cNvSpPr/>
          <p:nvPr/>
        </p:nvSpPr>
        <p:spPr>
          <a:xfrm>
            <a:off x="3059832" y="1700808"/>
            <a:ext cx="3312368" cy="3312368"/>
          </a:xfrm>
          <a:prstGeom prst="roundRect">
            <a:avLst>
              <a:gd name="adj" fmla="val 8224"/>
            </a:avLst>
          </a:prstGeom>
          <a:solidFill>
            <a:srgbClr val="3659A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1" name="Text Box 4"/>
          <p:cNvSpPr txBox="1">
            <a:spLocks noChangeArrowheads="1"/>
          </p:cNvSpPr>
          <p:nvPr/>
        </p:nvSpPr>
        <p:spPr>
          <a:xfrm>
            <a:off x="3131840" y="2636912"/>
            <a:ext cx="3168352" cy="1512168"/>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IDENTIFY</a:t>
            </a:r>
          </a:p>
          <a:p>
            <a:r>
              <a:rPr lang="en-GB" sz="3200" b="1" dirty="0">
                <a:solidFill>
                  <a:schemeClr val="bg1"/>
                </a:solidFill>
              </a:rPr>
              <a:t>OPTIONS &amp;</a:t>
            </a:r>
          </a:p>
          <a:p>
            <a:r>
              <a:rPr lang="en-GB" sz="3200" b="1" dirty="0">
                <a:solidFill>
                  <a:schemeClr val="bg1"/>
                </a:solidFill>
              </a:rPr>
              <a:t>CONTINGENCIES</a:t>
            </a:r>
          </a:p>
        </p:txBody>
      </p:sp>
    </p:spTree>
    <p:extLst>
      <p:ext uri="{BB962C8B-B14F-4D97-AF65-F5344CB8AC3E}">
        <p14:creationId xmlns:p14="http://schemas.microsoft.com/office/powerpoint/2010/main" val="4008031947"/>
      </p:ext>
    </p:extLst>
  </p:cSld>
  <p:clrMapOvr>
    <a:masterClrMapping/>
  </p:clrMapOvr>
  <p:transition spd="slow">
    <p:cove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4464496"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Commanders should consider possible courses of action and review them against these criteria:</a:t>
            </a:r>
          </a:p>
          <a:p>
            <a:pPr marL="342900" indent="-342900" algn="l">
              <a:lnSpc>
                <a:spcPct val="150000"/>
              </a:lnSpc>
              <a:buFont typeface="Arial"/>
              <a:buChar char="•"/>
            </a:pPr>
            <a:r>
              <a:rPr lang="en-GB" sz="2000" b="1" dirty="0">
                <a:solidFill>
                  <a:srgbClr val="575755"/>
                </a:solidFill>
                <a:latin typeface="Arial Narrow" charset="0"/>
                <a:ea typeface="Arial Narrow" charset="0"/>
                <a:cs typeface="Arial Narrow" charset="0"/>
              </a:rPr>
              <a:t>Suitable</a:t>
            </a:r>
            <a:r>
              <a:rPr lang="en-GB" sz="2000" dirty="0">
                <a:solidFill>
                  <a:srgbClr val="575755"/>
                </a:solidFill>
                <a:latin typeface="Arial Narrow" charset="0"/>
                <a:ea typeface="Arial Narrow" charset="0"/>
                <a:cs typeface="Arial Narrow" charset="0"/>
              </a:rPr>
              <a:t> - does it help to achieve the strategy?</a:t>
            </a:r>
          </a:p>
          <a:p>
            <a:pPr marL="342900" indent="-342900" algn="l">
              <a:lnSpc>
                <a:spcPct val="150000"/>
              </a:lnSpc>
              <a:buFont typeface="Arial"/>
              <a:buChar char="•"/>
            </a:pPr>
            <a:r>
              <a:rPr lang="en-GB" sz="2000" b="1" dirty="0">
                <a:solidFill>
                  <a:srgbClr val="575755"/>
                </a:solidFill>
                <a:latin typeface="Arial Narrow" charset="0"/>
                <a:ea typeface="Arial Narrow" charset="0"/>
                <a:cs typeface="Arial Narrow" charset="0"/>
              </a:rPr>
              <a:t>Feasible</a:t>
            </a:r>
            <a:r>
              <a:rPr lang="en-GB" sz="2000" dirty="0">
                <a:solidFill>
                  <a:srgbClr val="575755"/>
                </a:solidFill>
                <a:latin typeface="Arial Narrow" charset="0"/>
                <a:ea typeface="Arial Narrow" charset="0"/>
                <a:cs typeface="Arial Narrow" charset="0"/>
              </a:rPr>
              <a:t> – can it be achieved with the resources available?</a:t>
            </a:r>
          </a:p>
          <a:p>
            <a:pPr marL="342900" indent="-342900" algn="l">
              <a:lnSpc>
                <a:spcPct val="150000"/>
              </a:lnSpc>
              <a:buFont typeface="Arial"/>
              <a:buChar char="•"/>
            </a:pPr>
            <a:r>
              <a:rPr lang="en-GB" sz="2000" b="1" dirty="0">
                <a:solidFill>
                  <a:srgbClr val="575755"/>
                </a:solidFill>
                <a:latin typeface="Arial Narrow" charset="0"/>
                <a:ea typeface="Arial Narrow" charset="0"/>
                <a:cs typeface="Arial Narrow" charset="0"/>
              </a:rPr>
              <a:t>Acceptable</a:t>
            </a:r>
            <a:r>
              <a:rPr lang="en-GB" sz="2000" dirty="0">
                <a:solidFill>
                  <a:srgbClr val="575755"/>
                </a:solidFill>
                <a:latin typeface="Arial Narrow" charset="0"/>
                <a:ea typeface="Arial Narrow" charset="0"/>
                <a:cs typeface="Arial Narrow" charset="0"/>
              </a:rPr>
              <a:t> – is it justifiable, legal and ethical? </a:t>
            </a:r>
          </a:p>
        </p:txBody>
      </p:sp>
      <p:sp>
        <p:nvSpPr>
          <p:cNvPr id="11" name="Rounded Rectangle 10"/>
          <p:cNvSpPr/>
          <p:nvPr/>
        </p:nvSpPr>
        <p:spPr>
          <a:xfrm>
            <a:off x="5292080" y="1700808"/>
            <a:ext cx="3312368" cy="3312368"/>
          </a:xfrm>
          <a:prstGeom prst="roundRect">
            <a:avLst>
              <a:gd name="adj" fmla="val 8224"/>
            </a:avLst>
          </a:prstGeom>
          <a:solidFill>
            <a:srgbClr val="3659A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2" name="Text Box 4"/>
          <p:cNvSpPr txBox="1">
            <a:spLocks noChangeArrowheads="1"/>
          </p:cNvSpPr>
          <p:nvPr/>
        </p:nvSpPr>
        <p:spPr>
          <a:xfrm>
            <a:off x="5364088" y="2636912"/>
            <a:ext cx="3168352" cy="1512168"/>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IDENTIFY</a:t>
            </a:r>
          </a:p>
          <a:p>
            <a:r>
              <a:rPr lang="en-GB" sz="3200" b="1" dirty="0">
                <a:solidFill>
                  <a:schemeClr val="bg1"/>
                </a:solidFill>
              </a:rPr>
              <a:t>OPTIONS &amp;</a:t>
            </a:r>
          </a:p>
          <a:p>
            <a:r>
              <a:rPr lang="en-GB" sz="3200" b="1" dirty="0">
                <a:solidFill>
                  <a:schemeClr val="bg1"/>
                </a:solidFill>
              </a:rPr>
              <a:t>CONTINGENCIES</a:t>
            </a:r>
          </a:p>
        </p:txBody>
      </p:sp>
    </p:spTree>
    <p:extLst>
      <p:ext uri="{BB962C8B-B14F-4D97-AF65-F5344CB8AC3E}">
        <p14:creationId xmlns:p14="http://schemas.microsoft.com/office/powerpoint/2010/main" val="2033501180"/>
      </p:ext>
    </p:extLst>
  </p:cSld>
  <p:clrMapOvr>
    <a:masterClrMapping/>
  </p:clrMapOvr>
  <p:transition spd="slow">
    <p:cove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6" name="Rounded Rectangle 5"/>
          <p:cNvSpPr/>
          <p:nvPr/>
        </p:nvSpPr>
        <p:spPr>
          <a:xfrm>
            <a:off x="3131840" y="1700808"/>
            <a:ext cx="3312368" cy="3312368"/>
          </a:xfrm>
          <a:prstGeom prst="roundRect">
            <a:avLst>
              <a:gd name="adj" fmla="val 8224"/>
            </a:avLst>
          </a:prstGeom>
          <a:solidFill>
            <a:srgbClr val="CF75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Text Box 4"/>
          <p:cNvSpPr txBox="1">
            <a:spLocks noChangeArrowheads="1"/>
          </p:cNvSpPr>
          <p:nvPr/>
        </p:nvSpPr>
        <p:spPr>
          <a:xfrm>
            <a:off x="3203848" y="2060848"/>
            <a:ext cx="3168352" cy="302433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TAKE </a:t>
            </a:r>
            <a:br>
              <a:rPr lang="en-GB" sz="3200" b="1" dirty="0">
                <a:solidFill>
                  <a:schemeClr val="bg1"/>
                </a:solidFill>
              </a:rPr>
            </a:br>
            <a:r>
              <a:rPr lang="en-GB" sz="3200" b="1" dirty="0">
                <a:solidFill>
                  <a:schemeClr val="bg1"/>
                </a:solidFill>
              </a:rPr>
              <a:t>ACTION &amp; </a:t>
            </a:r>
            <a:br>
              <a:rPr lang="en-GB" sz="3200" b="1" dirty="0">
                <a:solidFill>
                  <a:schemeClr val="bg1"/>
                </a:solidFill>
              </a:rPr>
            </a:br>
            <a:r>
              <a:rPr lang="en-GB" sz="3200" b="1" dirty="0">
                <a:solidFill>
                  <a:schemeClr val="bg1"/>
                </a:solidFill>
              </a:rPr>
              <a:t>REVIEW </a:t>
            </a:r>
            <a:br>
              <a:rPr lang="en-GB" sz="3200" b="1" dirty="0">
                <a:solidFill>
                  <a:schemeClr val="bg1"/>
                </a:solidFill>
              </a:rPr>
            </a:br>
            <a:r>
              <a:rPr lang="en-GB" sz="3200" b="1" dirty="0">
                <a:solidFill>
                  <a:schemeClr val="bg1"/>
                </a:solidFill>
              </a:rPr>
              <a:t>WHAT </a:t>
            </a:r>
            <a:br>
              <a:rPr lang="en-GB" sz="3200" b="1" dirty="0">
                <a:solidFill>
                  <a:schemeClr val="bg1"/>
                </a:solidFill>
              </a:rPr>
            </a:br>
            <a:r>
              <a:rPr lang="en-GB" sz="3200" b="1" dirty="0">
                <a:solidFill>
                  <a:schemeClr val="bg1"/>
                </a:solidFill>
              </a:rPr>
              <a:t>HAPPENED</a:t>
            </a:r>
          </a:p>
        </p:txBody>
      </p:sp>
    </p:spTree>
    <p:extLst>
      <p:ext uri="{BB962C8B-B14F-4D97-AF65-F5344CB8AC3E}">
        <p14:creationId xmlns:p14="http://schemas.microsoft.com/office/powerpoint/2010/main" val="3085863262"/>
      </p:ext>
    </p:extLst>
  </p:cSld>
  <p:clrMapOvr>
    <a:masterClrMapping/>
  </p:clrMapOvr>
  <p:transition spd="slow">
    <p:cove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4464496"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Select an option and carry it out</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Actions must be reviewed. As the situation changes commanders should use the Joint Decision Model to inform their decision making until the incident is resolved</a:t>
            </a:r>
          </a:p>
        </p:txBody>
      </p:sp>
      <p:sp>
        <p:nvSpPr>
          <p:cNvPr id="10" name="Rounded Rectangle 9"/>
          <p:cNvSpPr/>
          <p:nvPr/>
        </p:nvSpPr>
        <p:spPr>
          <a:xfrm>
            <a:off x="5292080" y="1700808"/>
            <a:ext cx="3312368" cy="3312368"/>
          </a:xfrm>
          <a:prstGeom prst="roundRect">
            <a:avLst>
              <a:gd name="adj" fmla="val 8224"/>
            </a:avLst>
          </a:prstGeom>
          <a:solidFill>
            <a:srgbClr val="CF75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3" name="Text Box 4"/>
          <p:cNvSpPr txBox="1">
            <a:spLocks noChangeArrowheads="1"/>
          </p:cNvSpPr>
          <p:nvPr/>
        </p:nvSpPr>
        <p:spPr>
          <a:xfrm>
            <a:off x="5364088" y="2060848"/>
            <a:ext cx="3168352" cy="3024336"/>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TAKE </a:t>
            </a:r>
            <a:br>
              <a:rPr lang="en-GB" sz="3200" b="1" dirty="0">
                <a:solidFill>
                  <a:schemeClr val="bg1"/>
                </a:solidFill>
              </a:rPr>
            </a:br>
            <a:r>
              <a:rPr lang="en-GB" sz="3200" b="1" dirty="0">
                <a:solidFill>
                  <a:schemeClr val="bg1"/>
                </a:solidFill>
              </a:rPr>
              <a:t>ACTION &amp; </a:t>
            </a:r>
            <a:br>
              <a:rPr lang="en-GB" sz="3200" b="1" dirty="0">
                <a:solidFill>
                  <a:schemeClr val="bg1"/>
                </a:solidFill>
              </a:rPr>
            </a:br>
            <a:r>
              <a:rPr lang="en-GB" sz="3200" b="1" dirty="0">
                <a:solidFill>
                  <a:schemeClr val="bg1"/>
                </a:solidFill>
              </a:rPr>
              <a:t>REVIEW </a:t>
            </a:r>
            <a:br>
              <a:rPr lang="en-GB" sz="3200" b="1" dirty="0">
                <a:solidFill>
                  <a:schemeClr val="bg1"/>
                </a:solidFill>
              </a:rPr>
            </a:br>
            <a:r>
              <a:rPr lang="en-GB" sz="3200" b="1" dirty="0">
                <a:solidFill>
                  <a:schemeClr val="bg1"/>
                </a:solidFill>
              </a:rPr>
              <a:t>WHAT </a:t>
            </a:r>
            <a:br>
              <a:rPr lang="en-GB" sz="3200" b="1" dirty="0">
                <a:solidFill>
                  <a:schemeClr val="bg1"/>
                </a:solidFill>
              </a:rPr>
            </a:br>
            <a:r>
              <a:rPr lang="en-GB" sz="3200" b="1" dirty="0">
                <a:solidFill>
                  <a:schemeClr val="bg1"/>
                </a:solidFill>
              </a:rPr>
              <a:t>HAPPENED</a:t>
            </a:r>
          </a:p>
        </p:txBody>
      </p:sp>
    </p:spTree>
    <p:extLst>
      <p:ext uri="{BB962C8B-B14F-4D97-AF65-F5344CB8AC3E}">
        <p14:creationId xmlns:p14="http://schemas.microsoft.com/office/powerpoint/2010/main" val="2071690243"/>
      </p:ext>
    </p:extLst>
  </p:cSld>
  <p:clrMapOvr>
    <a:masterClrMapping/>
  </p:clrMapOvr>
  <p:transition spd="slow">
    <p:cove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xmlns="">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GROUP EXERCISE 3</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8136904" cy="5256584"/>
          </a:xfrm>
          <a:prstGeom prst="rect">
            <a:avLst/>
          </a:prstGeom>
          <a:extLst>
            <a:ext uri="{909E8E84-426E-40dd-AFC4-6F175D3DCCD1}">
              <a14:hiddenFill xmlns:a14="http://schemas.microsoft.com/office/drawing/2010/main" xmlns="">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Review the information and us the Joint Decision model to decide:</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Is your joint course of action?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is your joint understanding of risk?</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Be prepared to present you thoughts to the group</a:t>
            </a:r>
          </a:p>
        </p:txBody>
      </p:sp>
    </p:spTree>
    <p:extLst>
      <p:ext uri="{BB962C8B-B14F-4D97-AF65-F5344CB8AC3E}">
        <p14:creationId xmlns:p14="http://schemas.microsoft.com/office/powerpoint/2010/main" val="3343326264"/>
      </p:ext>
    </p:extLst>
  </p:cSld>
  <p:clrMapOvr>
    <a:masterClrMapping/>
  </p:clrMapOvr>
  <p:transition spd="slow">
    <p:cove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5602" name="Picture 2" descr="N:\JESIP\Jesip Training\Control Room Training 2017\Control Room Pictures\DSC_00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61247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3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JESIP Transition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2867</TotalTime>
  <Words>4901</Words>
  <Application>Microsoft Office PowerPoint</Application>
  <PresentationFormat>On-screen Show (4:3)</PresentationFormat>
  <Paragraphs>849</Paragraphs>
  <Slides>159</Slides>
  <Notes>118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159</vt:i4>
      </vt:variant>
    </vt:vector>
  </HeadingPairs>
  <TitlesOfParts>
    <vt:vector size="166" baseType="lpstr">
      <vt:lpstr>Arial</vt:lpstr>
      <vt:lpstr>Arial Narrow</vt:lpstr>
      <vt:lpstr>Arial Narrow Bold</vt:lpstr>
      <vt:lpstr>Calibri</vt:lpstr>
      <vt:lpstr>Times New Roman</vt:lpstr>
      <vt:lpstr>Verdana</vt:lpstr>
      <vt:lpstr>JESIP Transition Slide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FROST, Julian 1313</dc:creator>
  <cp:lastModifiedBy>Daves</cp:lastModifiedBy>
  <cp:revision>301</cp:revision>
  <cp:lastPrinted>2016-12-20T17:54:59Z</cp:lastPrinted>
  <dcterms:created xsi:type="dcterms:W3CDTF">2016-11-22T15:32:14Z</dcterms:created>
  <dcterms:modified xsi:type="dcterms:W3CDTF">2018-06-06T15:49:11Z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rcoClassification">
    <vt:lpwstr>Not a Serco document (No visible marking)</vt:lpwstr>
  </property>
  <property fmtid="{D5CDD505-2E9C-101B-9397-08002B2CF9AE}" pid="3" name="aliashPowerpointFooter">
    <vt:lpwstr/>
  </property>
  <property fmtid="{D5CDD505-2E9C-101B-9397-08002B2CF9AE}" pid="4" name="ArticulateGUID">
    <vt:lpwstr>EE7E5B83-609F-45DE-984A-27528B7EC225</vt:lpwstr>
  </property>
  <property fmtid="{D5CDD505-2E9C-101B-9397-08002B2CF9AE}" pid="5" name="ArticulatePath">
    <vt:lpwstr>1. Getting Together</vt:lpwstr>
  </property>
</Properties>
</file>