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tags/tag11.xml" ContentType="application/vnd.openxmlformats-officedocument.presentationml.tags+xml"/>
  <Override PartName="/ppt/notesSlides/notesSlide14.xml" ContentType="application/vnd.openxmlformats-officedocument.presentationml.notesSlide+xml"/>
  <Override PartName="/ppt/tags/tag12.xml" ContentType="application/vnd.openxmlformats-officedocument.presentationml.tags+xml"/>
  <Override PartName="/ppt/notesSlides/notesSlide15.xml" ContentType="application/vnd.openxmlformats-officedocument.presentationml.notesSlide+xml"/>
  <Override PartName="/ppt/tags/tag13.xml" ContentType="application/vnd.openxmlformats-officedocument.presentationml.tags+xml"/>
  <Override PartName="/ppt/notesSlides/notesSlide16.xml" ContentType="application/vnd.openxmlformats-officedocument.presentationml.notesSlide+xml"/>
  <Override PartName="/ppt/tags/tag14.xml" ContentType="application/vnd.openxmlformats-officedocument.presentationml.tags+xml"/>
  <Override PartName="/ppt/notesSlides/notesSlide17.xml" ContentType="application/vnd.openxmlformats-officedocument.presentationml.notesSlide+xml"/>
  <Override PartName="/ppt/tags/tag15.xml" ContentType="application/vnd.openxmlformats-officedocument.presentationml.tags+xml"/>
  <Override PartName="/ppt/notesSlides/notesSlide18.xml" ContentType="application/vnd.openxmlformats-officedocument.presentationml.notesSlide+xml"/>
  <Override PartName="/ppt/tags/tag16.xml" ContentType="application/vnd.openxmlformats-officedocument.presentationml.tags+xml"/>
  <Override PartName="/ppt/notesSlides/notesSlide19.xml" ContentType="application/vnd.openxmlformats-officedocument.presentationml.notesSlide+xml"/>
  <Override PartName="/ppt/tags/tag17.xml" ContentType="application/vnd.openxmlformats-officedocument.presentationml.tags+xml"/>
  <Override PartName="/ppt/notesSlides/notesSlide20.xml" ContentType="application/vnd.openxmlformats-officedocument.presentationml.notesSlide+xml"/>
  <Override PartName="/ppt/tags/tag18.xml" ContentType="application/vnd.openxmlformats-officedocument.presentationml.tags+xml"/>
  <Override PartName="/ppt/notesSlides/notesSlide21.xml" ContentType="application/vnd.openxmlformats-officedocument.presentationml.notesSlide+xml"/>
  <Override PartName="/ppt/tags/tag19.xml" ContentType="application/vnd.openxmlformats-officedocument.presentationml.tags+xml"/>
  <Override PartName="/ppt/notesSlides/notesSlide22.xml" ContentType="application/vnd.openxmlformats-officedocument.presentationml.notesSlide+xml"/>
  <Override PartName="/ppt/tags/tag20.xml" ContentType="application/vnd.openxmlformats-officedocument.presentationml.tags+xml"/>
  <Override PartName="/ppt/notesSlides/notesSlide23.xml" ContentType="application/vnd.openxmlformats-officedocument.presentationml.notesSlide+xml"/>
  <Override PartName="/ppt/tags/tag21.xml" ContentType="application/vnd.openxmlformats-officedocument.presentationml.tags+xml"/>
  <Override PartName="/ppt/notesSlides/notesSlide24.xml" ContentType="application/vnd.openxmlformats-officedocument.presentationml.notesSlide+xml"/>
  <Override PartName="/ppt/tags/tag22.xml" ContentType="application/vnd.openxmlformats-officedocument.presentationml.tags+xml"/>
  <Override PartName="/ppt/notesSlides/notesSlide25.xml" ContentType="application/vnd.openxmlformats-officedocument.presentationml.notesSlide+xml"/>
  <Override PartName="/ppt/tags/tag23.xml" ContentType="application/vnd.openxmlformats-officedocument.presentationml.tags+xml"/>
  <Override PartName="/ppt/notesSlides/notesSlide26.xml" ContentType="application/vnd.openxmlformats-officedocument.presentationml.notesSlide+xml"/>
  <Override PartName="/ppt/tags/tag24.xml" ContentType="application/vnd.openxmlformats-officedocument.presentationml.tags+xml"/>
  <Override PartName="/ppt/notesSlides/notesSlide27.xml" ContentType="application/vnd.openxmlformats-officedocument.presentationml.notesSlide+xml"/>
  <Override PartName="/ppt/tags/tag25.xml" ContentType="application/vnd.openxmlformats-officedocument.presentationml.tags+xml"/>
  <Override PartName="/ppt/notesSlides/notesSlide28.xml" ContentType="application/vnd.openxmlformats-officedocument.presentationml.notesSlide+xml"/>
  <Override PartName="/ppt/tags/tag26.xml" ContentType="application/vnd.openxmlformats-officedocument.presentationml.tags+xml"/>
  <Override PartName="/ppt/notesSlides/notesSlide29.xml" ContentType="application/vnd.openxmlformats-officedocument.presentationml.notesSlide+xml"/>
  <Override PartName="/ppt/tags/tag27.xml" ContentType="application/vnd.openxmlformats-officedocument.presentationml.tags+xml"/>
  <Override PartName="/ppt/notesSlides/notesSlide30.xml" ContentType="application/vnd.openxmlformats-officedocument.presentationml.notesSlide+xml"/>
  <Override PartName="/ppt/tags/tag28.xml" ContentType="application/vnd.openxmlformats-officedocument.presentationml.tags+xml"/>
  <Override PartName="/ppt/notesSlides/notesSlide31.xml" ContentType="application/vnd.openxmlformats-officedocument.presentationml.notesSlide+xml"/>
  <Override PartName="/ppt/tags/tag29.xml" ContentType="application/vnd.openxmlformats-officedocument.presentationml.tags+xml"/>
  <Override PartName="/ppt/notesSlides/notesSlide32.xml" ContentType="application/vnd.openxmlformats-officedocument.presentationml.notesSlide+xml"/>
  <Override PartName="/ppt/tags/tag30.xml" ContentType="application/vnd.openxmlformats-officedocument.presentationml.tags+xml"/>
  <Override PartName="/ppt/notesSlides/notesSlide33.xml" ContentType="application/vnd.openxmlformats-officedocument.presentationml.notesSlide+xml"/>
  <Override PartName="/ppt/tags/tag31.xml" ContentType="application/vnd.openxmlformats-officedocument.presentationml.tags+xml"/>
  <Override PartName="/ppt/notesSlides/notesSlide34.xml" ContentType="application/vnd.openxmlformats-officedocument.presentationml.notesSlide+xml"/>
  <Override PartName="/ppt/tags/tag32.xml" ContentType="application/vnd.openxmlformats-officedocument.presentationml.tags+xml"/>
  <Override PartName="/ppt/notesSlides/notesSlide35.xml" ContentType="application/vnd.openxmlformats-officedocument.presentationml.notesSlide+xml"/>
  <Override PartName="/ppt/tags/tag33.xml" ContentType="application/vnd.openxmlformats-officedocument.presentationml.tags+xml"/>
  <Override PartName="/ppt/notesSlides/notesSlide36.xml" ContentType="application/vnd.openxmlformats-officedocument.presentationml.notesSlide+xml"/>
  <Override PartName="/ppt/tags/tag34.xml" ContentType="application/vnd.openxmlformats-officedocument.presentationml.tags+xml"/>
  <Override PartName="/ppt/notesSlides/notesSlide37.xml" ContentType="application/vnd.openxmlformats-officedocument.presentationml.notesSlide+xml"/>
  <Override PartName="/ppt/tags/tag35.xml" ContentType="application/vnd.openxmlformats-officedocument.presentationml.tags+xml"/>
  <Override PartName="/ppt/notesSlides/notesSlide38.xml" ContentType="application/vnd.openxmlformats-officedocument.presentationml.notesSlide+xml"/>
  <Override PartName="/ppt/tags/tag36.xml" ContentType="application/vnd.openxmlformats-officedocument.presentationml.tags+xml"/>
  <Override PartName="/ppt/notesSlides/notesSlide39.xml" ContentType="application/vnd.openxmlformats-officedocument.presentationml.notesSlide+xml"/>
  <Override PartName="/ppt/tags/tag37.xml" ContentType="application/vnd.openxmlformats-officedocument.presentationml.tags+xml"/>
  <Override PartName="/ppt/notesSlides/notesSlide40.xml" ContentType="application/vnd.openxmlformats-officedocument.presentationml.notesSlide+xml"/>
  <Override PartName="/ppt/tags/tag38.xml" ContentType="application/vnd.openxmlformats-officedocument.presentationml.tags+xml"/>
  <Override PartName="/ppt/notesSlides/notesSlide41.xml" ContentType="application/vnd.openxmlformats-officedocument.presentationml.notesSlide+xml"/>
  <Override PartName="/ppt/tags/tag39.xml" ContentType="application/vnd.openxmlformats-officedocument.presentationml.tags+xml"/>
  <Override PartName="/ppt/notesSlides/notesSlide42.xml" ContentType="application/vnd.openxmlformats-officedocument.presentationml.notesSlide+xml"/>
  <Override PartName="/ppt/tags/tag40.xml" ContentType="application/vnd.openxmlformats-officedocument.presentationml.tags+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8"/>
  </p:notesMasterIdLst>
  <p:handoutMasterIdLst>
    <p:handoutMasterId r:id="rId59"/>
  </p:handoutMasterIdLst>
  <p:sldIdLst>
    <p:sldId id="261" r:id="rId2"/>
    <p:sldId id="310" r:id="rId3"/>
    <p:sldId id="327" r:id="rId4"/>
    <p:sldId id="314" r:id="rId5"/>
    <p:sldId id="315" r:id="rId6"/>
    <p:sldId id="296" r:id="rId7"/>
    <p:sldId id="318" r:id="rId8"/>
    <p:sldId id="300" r:id="rId9"/>
    <p:sldId id="302" r:id="rId10"/>
    <p:sldId id="324" r:id="rId11"/>
    <p:sldId id="325" r:id="rId12"/>
    <p:sldId id="326" r:id="rId13"/>
    <p:sldId id="303" r:id="rId14"/>
    <p:sldId id="316" r:id="rId15"/>
    <p:sldId id="304" r:id="rId16"/>
    <p:sldId id="305" r:id="rId17"/>
    <p:sldId id="317" r:id="rId18"/>
    <p:sldId id="306" r:id="rId19"/>
    <p:sldId id="307" r:id="rId20"/>
    <p:sldId id="311" r:id="rId21"/>
    <p:sldId id="312" r:id="rId22"/>
    <p:sldId id="319" r:id="rId23"/>
    <p:sldId id="309" r:id="rId24"/>
    <p:sldId id="262" r:id="rId25"/>
    <p:sldId id="273" r:id="rId26"/>
    <p:sldId id="264" r:id="rId27"/>
    <p:sldId id="265" r:id="rId28"/>
    <p:sldId id="266" r:id="rId29"/>
    <p:sldId id="268" r:id="rId30"/>
    <p:sldId id="267" r:id="rId31"/>
    <p:sldId id="269" r:id="rId32"/>
    <p:sldId id="270" r:id="rId33"/>
    <p:sldId id="271" r:id="rId34"/>
    <p:sldId id="272" r:id="rId35"/>
    <p:sldId id="274" r:id="rId36"/>
    <p:sldId id="275" r:id="rId37"/>
    <p:sldId id="276" r:id="rId38"/>
    <p:sldId id="277" r:id="rId39"/>
    <p:sldId id="278" r:id="rId40"/>
    <p:sldId id="279" r:id="rId41"/>
    <p:sldId id="280" r:id="rId42"/>
    <p:sldId id="281" r:id="rId43"/>
    <p:sldId id="282" r:id="rId44"/>
    <p:sldId id="283" r:id="rId45"/>
    <p:sldId id="284" r:id="rId46"/>
    <p:sldId id="285" r:id="rId47"/>
    <p:sldId id="286" r:id="rId48"/>
    <p:sldId id="287" r:id="rId49"/>
    <p:sldId id="288" r:id="rId50"/>
    <p:sldId id="289" r:id="rId51"/>
    <p:sldId id="290" r:id="rId52"/>
    <p:sldId id="291" r:id="rId53"/>
    <p:sldId id="292" r:id="rId54"/>
    <p:sldId id="293" r:id="rId55"/>
    <p:sldId id="320" r:id="rId56"/>
    <p:sldId id="294" r:id="rId57"/>
  </p:sldIdLst>
  <p:sldSz cx="9144000" cy="6858000" type="screen4x3"/>
  <p:notesSz cx="7099300" cy="10234613"/>
  <p:custDataLst>
    <p:tags r:id="rId6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3">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A934"/>
    <a:srgbClr val="1C71BA"/>
    <a:srgbClr val="575755"/>
    <a:srgbClr val="CC0F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602" autoAdjust="0"/>
    <p:restoredTop sz="72908" autoAdjust="0"/>
  </p:normalViewPr>
  <p:slideViewPr>
    <p:cSldViewPr>
      <p:cViewPr varScale="1">
        <p:scale>
          <a:sx n="54" d="100"/>
          <a:sy n="54" d="100"/>
        </p:scale>
        <p:origin x="1536" y="72"/>
      </p:cViewPr>
      <p:guideLst>
        <p:guide orient="horz" pos="2160"/>
        <p:guide pos="2880"/>
      </p:guideLst>
    </p:cSldViewPr>
  </p:slideViewPr>
  <p:notesTextViewPr>
    <p:cViewPr>
      <p:scale>
        <a:sx n="100" d="100"/>
        <a:sy n="100" d="100"/>
      </p:scale>
      <p:origin x="0" y="0"/>
    </p:cViewPr>
  </p:notesTextViewPr>
  <p:notesViewPr>
    <p:cSldViewPr>
      <p:cViewPr varScale="1">
        <p:scale>
          <a:sx n="63" d="100"/>
          <a:sy n="63" d="100"/>
        </p:scale>
        <p:origin x="-2838" y="-120"/>
      </p:cViewPr>
      <p:guideLst>
        <p:guide orient="horz" pos="3223"/>
        <p:guide pos="223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gs" Target="tags/tag1.xml"/><Relationship Id="rId65"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2" Type="http://schemas.openxmlformats.org/officeDocument/2006/relationships/tags" Target="../tags/tag5.xml"/><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p:cNvSpPr>
            <a:spLocks noGrp="1"/>
          </p:cNvSpPr>
          <p:nvPr>
            <p:ph type="ftr" sz="quarter" idx="2"/>
          </p:nvPr>
        </p:nvSpPr>
        <p:spPr>
          <a:xfrm>
            <a:off x="0" y="9721850"/>
            <a:ext cx="3076575" cy="511175"/>
          </a:xfrm>
          <a:prstGeom prst="rect">
            <a:avLst/>
          </a:prstGeom>
        </p:spPr>
        <p:txBody>
          <a:bodyPr vert="horz" lIns="91440" tIns="45720" rIns="91440" bIns="45720" rtlCol="0" anchor="b"/>
          <a:lstStyle>
            <a:lvl1pPr algn="l">
              <a:defRPr sz="1200"/>
            </a:lvl1pPr>
          </a:lstStyle>
          <a:p>
            <a:endParaRPr lang="en-GB" dirty="0"/>
          </a:p>
        </p:txBody>
      </p:sp>
      <p:sp>
        <p:nvSpPr>
          <p:cNvPr id="5" name="Slide Number Placeholder 4"/>
          <p:cNvSpPr>
            <a:spLocks noGrp="1"/>
          </p:cNvSpPr>
          <p:nvPr>
            <p:ph type="sldNum" sz="quarter" idx="3"/>
          </p:nvPr>
        </p:nvSpPr>
        <p:spPr>
          <a:xfrm>
            <a:off x="4021138" y="9721850"/>
            <a:ext cx="3076575" cy="511175"/>
          </a:xfrm>
          <a:prstGeom prst="rect">
            <a:avLst/>
          </a:prstGeom>
        </p:spPr>
        <p:txBody>
          <a:bodyPr vert="horz" lIns="91440" tIns="45720" rIns="91440" bIns="45720" rtlCol="0" anchor="b"/>
          <a:lstStyle>
            <a:lvl1pPr algn="r">
              <a:defRPr sz="1200"/>
            </a:lvl1pPr>
          </a:lstStyle>
          <a:p>
            <a:fld id="{BC36F5F4-D95A-402A-A894-9A39FAE3C4CD}" type="slidenum">
              <a:rPr lang="en-GB" smtClean="0"/>
              <a:t>‹#›</a:t>
            </a:fld>
            <a:endParaRPr lang="en-GB" dirty="0"/>
          </a:p>
        </p:txBody>
      </p:sp>
    </p:spTree>
    <p:custDataLst>
      <p:tags r:id="rId2"/>
    </p:custDataLst>
    <p:extLst>
      <p:ext uri="{BB962C8B-B14F-4D97-AF65-F5344CB8AC3E}">
        <p14:creationId xmlns:p14="http://schemas.microsoft.com/office/powerpoint/2010/main" val="4219692730"/>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76363" cy="511731"/>
          </a:xfrm>
          <a:prstGeom prst="rect">
            <a:avLst/>
          </a:prstGeom>
        </p:spPr>
        <p:txBody>
          <a:bodyPr vert="horz" lIns="94768" tIns="47384" rIns="94768" bIns="47384" rtlCol="0"/>
          <a:lstStyle>
            <a:lvl1pPr algn="l">
              <a:defRPr sz="1200"/>
            </a:lvl1pPr>
          </a:lstStyle>
          <a:p>
            <a:endParaRPr lang="en-GB" dirty="0"/>
          </a:p>
        </p:txBody>
      </p:sp>
      <p:sp>
        <p:nvSpPr>
          <p:cNvPr id="3" name="Date Placeholder 2"/>
          <p:cNvSpPr>
            <a:spLocks noGrp="1"/>
          </p:cNvSpPr>
          <p:nvPr>
            <p:ph type="dt" idx="1"/>
          </p:nvPr>
        </p:nvSpPr>
        <p:spPr>
          <a:xfrm>
            <a:off x="4021295" y="0"/>
            <a:ext cx="3076363" cy="511731"/>
          </a:xfrm>
          <a:prstGeom prst="rect">
            <a:avLst/>
          </a:prstGeom>
        </p:spPr>
        <p:txBody>
          <a:bodyPr vert="horz" lIns="94768" tIns="47384" rIns="94768" bIns="47384" rtlCol="0"/>
          <a:lstStyle>
            <a:lvl1pPr algn="r">
              <a:defRPr sz="1200"/>
            </a:lvl1pPr>
          </a:lstStyle>
          <a:p>
            <a:fld id="{CBA91BC5-8211-48B9-B176-E14339F020DE}" type="datetimeFigureOut">
              <a:rPr lang="en-GB" smtClean="0"/>
              <a:t>20/12/2017</a:t>
            </a:fld>
            <a:endParaRPr lang="en-GB" dirty="0"/>
          </a:p>
        </p:txBody>
      </p:sp>
      <p:sp>
        <p:nvSpPr>
          <p:cNvPr id="4" name="Slide Image Placehold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4768" tIns="47384" rIns="94768" bIns="47384" rtlCol="0" anchor="ctr"/>
          <a:lstStyle/>
          <a:p>
            <a:endParaRPr lang="en-GB" dirty="0"/>
          </a:p>
        </p:txBody>
      </p:sp>
      <p:sp>
        <p:nvSpPr>
          <p:cNvPr id="5" name="Notes Placeholder 4"/>
          <p:cNvSpPr>
            <a:spLocks noGrp="1"/>
          </p:cNvSpPr>
          <p:nvPr>
            <p:ph type="body" sz="quarter" idx="3"/>
          </p:nvPr>
        </p:nvSpPr>
        <p:spPr>
          <a:xfrm>
            <a:off x="709931" y="4861442"/>
            <a:ext cx="5679440" cy="4605576"/>
          </a:xfrm>
          <a:prstGeom prst="rect">
            <a:avLst/>
          </a:prstGeom>
        </p:spPr>
        <p:txBody>
          <a:bodyPr vert="horz" lIns="94768" tIns="47384" rIns="94768" bIns="4738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16751636"/>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p:spPr>
        <p:txBody>
          <a:bodyPr/>
          <a:lstStyle/>
          <a:p>
            <a:pPr eaLnBrk="1" hangingPunct="1"/>
            <a:r>
              <a:rPr lang="en-US" dirty="0"/>
              <a:t>Lesson Management;</a:t>
            </a:r>
          </a:p>
          <a:p>
            <a:pPr eaLnBrk="1" hangingPunct="1"/>
            <a:endParaRPr lang="en-US" dirty="0"/>
          </a:p>
          <a:p>
            <a:pPr eaLnBrk="1" hangingPunct="1"/>
            <a:r>
              <a:rPr lang="en-US" dirty="0"/>
              <a:t>This awareness package is designed for staff who work in the control rooms of responder organisations.</a:t>
            </a:r>
            <a:r>
              <a:rPr lang="en-US" baseline="0" dirty="0"/>
              <a:t> Organisations can deliver this to their own staff on a single service basis. The selection of presenters is a decision for individual organisations. They may be trainers, supervisors or others with the skills to deliver this presentation and facilitate discussion.</a:t>
            </a:r>
            <a:endParaRPr lang="en-US" dirty="0"/>
          </a:p>
          <a:p>
            <a:pPr eaLnBrk="1" hangingPunct="1"/>
            <a:endParaRPr lang="en-US" dirty="0"/>
          </a:p>
          <a:p>
            <a:pPr eaLnBrk="1" hangingPunct="1"/>
            <a:r>
              <a:rPr lang="en-US" dirty="0"/>
              <a:t>This is the first of five JESIP Awareness modules. Presenters should deliver the material in an appropriate learning style and allow time for group discussion.  </a:t>
            </a:r>
          </a:p>
        </p:txBody>
      </p:sp>
      <p:sp>
        <p:nvSpPr>
          <p:cNvPr id="3" name="Date Placeholder 2"/>
          <p:cNvSpPr>
            <a:spLocks noGrp="1"/>
          </p:cNvSpPr>
          <p:nvPr>
            <p:ph type="dt" idx="10"/>
          </p:nvPr>
        </p:nvSpPr>
        <p:spPr/>
        <p:txBody>
          <a:bodyPr/>
          <a:lstStyle/>
          <a:p>
            <a:fld id="{D5CE5579-29F9-4212-87DA-B5A632FCC78D}" type="datetime1">
              <a:rPr lang="en-GB" smtClean="0"/>
              <a:t>20/12/2017</a:t>
            </a:fld>
            <a:endParaRPr lang="en-GB" dirty="0"/>
          </a:p>
        </p:txBody>
      </p:sp>
    </p:spTree>
    <p:extLst>
      <p:ext uri="{BB962C8B-B14F-4D97-AF65-F5344CB8AC3E}">
        <p14:creationId xmlns:p14="http://schemas.microsoft.com/office/powerpoint/2010/main" val="10769193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Trainers should remind</a:t>
            </a:r>
            <a:r>
              <a:rPr lang="en-GB" baseline="0" dirty="0"/>
              <a:t> groups that hailing talkgroups should only be used for initial contact</a:t>
            </a:r>
          </a:p>
          <a:p>
            <a:endParaRPr lang="en-GB" baseline="0" dirty="0"/>
          </a:p>
          <a:p>
            <a:r>
              <a:rPr lang="en-GB" baseline="0" dirty="0"/>
              <a:t>The most likely talkgroup to be used will be one of the Emergency Services talkgroups, Normally known as ES 1 to 10 in most of Great Britain. These are normally allocated by the police but use can be requested by any service.</a:t>
            </a:r>
          </a:p>
          <a:p>
            <a:endParaRPr lang="en-GB" baseline="0" dirty="0"/>
          </a:p>
          <a:p>
            <a:r>
              <a:rPr lang="en-GB" baseline="0" dirty="0"/>
              <a:t>Plain English should be used on these talkgroups and call signs should not be used, instead staff and assets should be described by function. Agencies that use the  ‘request to speak’  function for business as usual should not use it on shared talkgroups.</a:t>
            </a:r>
          </a:p>
          <a:p>
            <a:endParaRPr lang="en-GB" baseline="0" dirty="0"/>
          </a:p>
          <a:p>
            <a:r>
              <a:rPr lang="en-GB" baseline="0" dirty="0"/>
              <a:t>A similar system is in place in Northern Ireland but this is not compatible with Airwave.</a:t>
            </a:r>
          </a:p>
          <a:p>
            <a:endParaRPr lang="en-GB" dirty="0"/>
          </a:p>
        </p:txBody>
      </p:sp>
      <p:sp>
        <p:nvSpPr>
          <p:cNvPr id="4" name="Date Placeholder 3"/>
          <p:cNvSpPr>
            <a:spLocks noGrp="1"/>
          </p:cNvSpPr>
          <p:nvPr>
            <p:ph type="dt" idx="10"/>
          </p:nvPr>
        </p:nvSpPr>
        <p:spPr/>
        <p:txBody>
          <a:bodyPr/>
          <a:lstStyle/>
          <a:p>
            <a:fld id="{6C02A006-DDA3-4DF5-9CEA-4D12D5C0F225}" type="datetime1">
              <a:rPr lang="en-GB" smtClean="0"/>
              <a:t>20/12/2017</a:t>
            </a:fld>
            <a:endParaRPr lang="en-GB" dirty="0"/>
          </a:p>
        </p:txBody>
      </p:sp>
    </p:spTree>
    <p:extLst>
      <p:ext uri="{BB962C8B-B14F-4D97-AF65-F5344CB8AC3E}">
        <p14:creationId xmlns:p14="http://schemas.microsoft.com/office/powerpoint/2010/main" val="12846427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p:spPr>
        <p:txBody>
          <a:bodyPr/>
          <a:lstStyle/>
          <a:p>
            <a:pPr eaLnBrk="1" hangingPunct="1"/>
            <a:r>
              <a:rPr lang="en-US" dirty="0"/>
              <a:t>Lesson Management;</a:t>
            </a:r>
          </a:p>
          <a:p>
            <a:pPr eaLnBrk="1" hangingPunct="1"/>
            <a:endParaRPr lang="en-US" dirty="0"/>
          </a:p>
          <a:p>
            <a:pPr eaLnBrk="1" hangingPunct="1"/>
            <a:r>
              <a:rPr lang="en-US" dirty="0"/>
              <a:t>This is the second</a:t>
            </a:r>
            <a:r>
              <a:rPr lang="en-US" baseline="0" dirty="0"/>
              <a:t> of five</a:t>
            </a:r>
            <a:r>
              <a:rPr lang="en-US" dirty="0"/>
              <a:t> JESIP Awareness modules. Presenters should deliver the material in an appropriate learning style and allow time for group discussion.  </a:t>
            </a:r>
          </a:p>
        </p:txBody>
      </p:sp>
      <p:sp>
        <p:nvSpPr>
          <p:cNvPr id="3" name="Date Placeholder 2"/>
          <p:cNvSpPr>
            <a:spLocks noGrp="1"/>
          </p:cNvSpPr>
          <p:nvPr>
            <p:ph type="dt" idx="10"/>
          </p:nvPr>
        </p:nvSpPr>
        <p:spPr/>
        <p:txBody>
          <a:bodyPr/>
          <a:lstStyle/>
          <a:p>
            <a:fld id="{D5CE5579-29F9-4212-87DA-B5A632FCC78D}" type="datetime1">
              <a:rPr lang="en-GB" smtClean="0"/>
              <a:t>20/12/2017</a:t>
            </a:fld>
            <a:endParaRPr lang="en-GB" dirty="0"/>
          </a:p>
        </p:txBody>
      </p:sp>
    </p:spTree>
    <p:extLst>
      <p:ext uri="{BB962C8B-B14F-4D97-AF65-F5344CB8AC3E}">
        <p14:creationId xmlns:p14="http://schemas.microsoft.com/office/powerpoint/2010/main" val="10769193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Slide Image Placeholder 1"/>
          <p:cNvSpPr>
            <a:spLocks noGrp="1" noRot="1" noChangeAspect="1" noTextEdit="1"/>
          </p:cNvSpPr>
          <p:nvPr>
            <p:ph type="sldImg"/>
          </p:nvPr>
        </p:nvSpPr>
        <p:spPr>
          <a:xfrm>
            <a:off x="1004888" y="833438"/>
            <a:ext cx="5089525" cy="3816350"/>
          </a:xfrm>
          <a:ln/>
        </p:spPr>
      </p:sp>
      <p:sp>
        <p:nvSpPr>
          <p:cNvPr id="17412" name="Notes Placeholder 2"/>
          <p:cNvSpPr>
            <a:spLocks noGrp="1"/>
          </p:cNvSpPr>
          <p:nvPr>
            <p:ph type="body" idx="1"/>
          </p:nvPr>
        </p:nvSpPr>
        <p:spPr>
          <a:xfrm>
            <a:off x="1029370" y="4685258"/>
            <a:ext cx="5159616" cy="500001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51" tIns="50375" rIns="100751" bIns="50375"/>
          <a:lstStyle/>
          <a:p>
            <a:r>
              <a:rPr lang="en-US" dirty="0"/>
              <a:t>Lesson Management:</a:t>
            </a:r>
          </a:p>
          <a:p>
            <a:endParaRPr lang="en-US" dirty="0"/>
          </a:p>
          <a:p>
            <a:r>
              <a:rPr lang="en-US" dirty="0"/>
              <a:t>The aim of this slide is to get your group to think of some of the general obstructions and enablers to multi-agency working. Ask group members to share examples of where things did go well in a multi-agency environment and where things didn’t go so well. Why did this happen? </a:t>
            </a:r>
          </a:p>
          <a:p>
            <a:endParaRPr lang="en-US" dirty="0"/>
          </a:p>
          <a:p>
            <a:r>
              <a:rPr lang="en-US" dirty="0"/>
              <a:t>Use this short opening discussion to establish an interactive learning environment with your group. Human and organizational factors may be highlighted by group members and you should ask them to consider these examples as they go through the subject material. This will develop understanding of the role of JESIP and the need for this awareness.</a:t>
            </a:r>
          </a:p>
          <a:p>
            <a:endParaRPr lang="en-US" dirty="0"/>
          </a:p>
          <a:p>
            <a:r>
              <a:rPr lang="en-US" dirty="0"/>
              <a:t>This package is going out to all responder agencies, not just the blue light services. You could consider asking your group to list who they think is a responder agency, the list may be much bigger than they realize.</a:t>
            </a:r>
          </a:p>
          <a:p>
            <a:endParaRPr lang="en-US" dirty="0"/>
          </a:p>
          <a:p>
            <a:r>
              <a:rPr lang="en-US" dirty="0"/>
              <a:t>The Civil Contingencies Act 2004 defines Category 1 and 2 emergency responder agencies. Category 1 responders include the police, fire &amp; rescue, ambulance, local authorities, environment agency, maritime &amp; coastguard agency, NHS and public health England. Category 2 responders include utilities (water, sewerage, gas and electricity), telephone service providers, railway operators, airport operators, ports, highways England, health &amp; safety executive &amp; NHS clinical commissioning groups. However it does not stop there, consider voluntary organizations such as search &amp; rescue teams, British Red Cross and even spontaneous volunteers.  Don’t forget the military who can also be deployed to assist. </a:t>
            </a:r>
          </a:p>
          <a:p>
            <a:endParaRPr lang="en-US" dirty="0"/>
          </a:p>
          <a:p>
            <a:r>
              <a:rPr lang="en-US" dirty="0"/>
              <a:t>The main point is to think beyond blue light responder agencies in terms of emergency management. </a:t>
            </a:r>
          </a:p>
          <a:p>
            <a:r>
              <a:rPr lang="en-US" dirty="0"/>
              <a:t> </a:t>
            </a:r>
          </a:p>
        </p:txBody>
      </p:sp>
      <p:sp>
        <p:nvSpPr>
          <p:cNvPr id="3" name="Date Placeholder 2"/>
          <p:cNvSpPr>
            <a:spLocks noGrp="1"/>
          </p:cNvSpPr>
          <p:nvPr>
            <p:ph type="dt" idx="10"/>
          </p:nvPr>
        </p:nvSpPr>
        <p:spPr/>
        <p:txBody>
          <a:bodyPr/>
          <a:lstStyle/>
          <a:p>
            <a:fld id="{56928573-3923-4CF0-B7F4-D1B23EE4D7D2}" type="datetime1">
              <a:rPr lang="en-GB" smtClean="0"/>
              <a:t>20/12/2017</a:t>
            </a:fld>
            <a:endParaRPr lang="en-GB" dirty="0"/>
          </a:p>
        </p:txBody>
      </p:sp>
    </p:spTree>
    <p:extLst>
      <p:ext uri="{BB962C8B-B14F-4D97-AF65-F5344CB8AC3E}">
        <p14:creationId xmlns:p14="http://schemas.microsoft.com/office/powerpoint/2010/main" val="21064832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7" name="Rectangle 2"/>
          <p:cNvSpPr>
            <a:spLocks noGrp="1" noRot="1" noChangeAspect="1" noChangeArrowheads="1" noTextEdit="1"/>
          </p:cNvSpPr>
          <p:nvPr>
            <p:ph type="sldImg"/>
          </p:nvPr>
        </p:nvSpPr>
        <p:spPr>
          <a:ln/>
        </p:spPr>
      </p:sp>
      <p:sp>
        <p:nvSpPr>
          <p:cNvPr id="38918" name="Rectangle 3"/>
          <p:cNvSpPr>
            <a:spLocks noGrp="1" noChangeArrowheads="1"/>
          </p:cNvSpPr>
          <p:nvPr>
            <p:ph type="body" idx="1"/>
          </p:nvPr>
        </p:nvSpPr>
        <p:spPr>
          <a:noFill/>
        </p:spPr>
        <p:txBody>
          <a:bodyPr lIns="59235" tIns="29618" rIns="59235" bIns="29618"/>
          <a:lstStyle/>
          <a:p>
            <a:r>
              <a:rPr lang="en-GB" dirty="0"/>
              <a:t>Lesson Management:</a:t>
            </a:r>
          </a:p>
          <a:p>
            <a:endParaRPr lang="en-GB" dirty="0"/>
          </a:p>
          <a:p>
            <a:r>
              <a:rPr lang="en-GB" dirty="0"/>
              <a:t>There is a long, and continuing history of emergency management in major incidents in the UK. Ask your group to name some examples (Hillsborough is one obvious example).</a:t>
            </a:r>
          </a:p>
          <a:p>
            <a:endParaRPr lang="en-GB" dirty="0"/>
          </a:p>
          <a:p>
            <a:r>
              <a:rPr lang="en-GB" dirty="0"/>
              <a:t>There is always learning for responder agencies in managing incidents more effectively. JESIP continues to develop new systems and processes and encourage best practice amongst emergency responders.</a:t>
            </a:r>
          </a:p>
          <a:p>
            <a:endParaRPr lang="en-GB" dirty="0"/>
          </a:p>
          <a:p>
            <a:r>
              <a:rPr lang="en-GB" dirty="0"/>
              <a:t>You can ask your group why it is important to continue refining the way we work together. Consider what happens when things go wrong and the potential implications for your organisation. You can refer to Health &amp; Safety At Work Act 1974, Working Time Regulations 1998, Human Rights Act 1998, Corporate Manslaughter and Corporate Homicide Act 2007, any criminal or civil investigation/prosecution and public enquiries.</a:t>
            </a:r>
          </a:p>
        </p:txBody>
      </p:sp>
      <p:sp>
        <p:nvSpPr>
          <p:cNvPr id="3" name="Date Placeholder 2"/>
          <p:cNvSpPr>
            <a:spLocks noGrp="1"/>
          </p:cNvSpPr>
          <p:nvPr>
            <p:ph type="dt" idx="11"/>
          </p:nvPr>
        </p:nvSpPr>
        <p:spPr/>
        <p:txBody>
          <a:bodyPr/>
          <a:lstStyle/>
          <a:p>
            <a:fld id="{70516497-F901-43F9-94FA-6B2DA06EDF99}" type="datetime1">
              <a:rPr lang="en-GB" altLang="en-US" smtClean="0"/>
              <a:t>20/12/2017</a:t>
            </a:fld>
            <a:endParaRPr lang="en-US" altLang="en-US" dirty="0"/>
          </a:p>
        </p:txBody>
      </p:sp>
    </p:spTree>
    <p:extLst>
      <p:ext uri="{BB962C8B-B14F-4D97-AF65-F5344CB8AC3E}">
        <p14:creationId xmlns:p14="http://schemas.microsoft.com/office/powerpoint/2010/main" val="15166370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Lesson Management:</a:t>
            </a:r>
          </a:p>
          <a:p>
            <a:endParaRPr lang="en-GB" baseline="0" dirty="0"/>
          </a:p>
          <a:p>
            <a:r>
              <a:rPr lang="en-GB" baseline="0" dirty="0"/>
              <a:t>This is the true strength of integrated emergency management in the UK. Highlight how the risk landscape is constantly changing (nationally &amp; globally) and integrated emergency management evolves with it. Looking backwards, moving forwards ensures that we will continue to evolve in our capability to respond to a wide range of emergency scenarios.</a:t>
            </a:r>
          </a:p>
          <a:p>
            <a:endParaRPr lang="en-GB" baseline="0" dirty="0"/>
          </a:p>
          <a:p>
            <a:r>
              <a:rPr lang="en-GB" baseline="0" dirty="0"/>
              <a:t>Ask the group for recent examples of this, it doesn’t have to be a major incident.   </a:t>
            </a:r>
          </a:p>
          <a:p>
            <a:endParaRPr lang="en-GB" baseline="0" dirty="0"/>
          </a:p>
          <a:p>
            <a:r>
              <a:rPr lang="en-GB" baseline="0" dirty="0"/>
              <a:t>You can ask group members to highlight some of the new and/or evolving risks that emergency responders are having to address in the UK. Some of these challenges will be very complex.  (You can consider terrorist scenarios in Paris, Brussels, Nice &amp; Berlin and their potential to occur in the UK. You can also consider the on-going challenges around flooding and other forms of severe weather. Transport related incidents may also feature)  </a:t>
            </a:r>
          </a:p>
        </p:txBody>
      </p:sp>
      <p:sp>
        <p:nvSpPr>
          <p:cNvPr id="6" name="Date Placeholder 5"/>
          <p:cNvSpPr>
            <a:spLocks noGrp="1"/>
          </p:cNvSpPr>
          <p:nvPr>
            <p:ph type="dt" idx="10"/>
          </p:nvPr>
        </p:nvSpPr>
        <p:spPr/>
        <p:txBody>
          <a:bodyPr/>
          <a:lstStyle/>
          <a:p>
            <a:fld id="{97A9718F-D0A4-4D68-9FB5-D7AB50A757DC}" type="datetime1">
              <a:rPr lang="en-GB" smtClean="0"/>
              <a:t>20/12/2017</a:t>
            </a:fld>
            <a:endParaRPr lang="en-GB" dirty="0"/>
          </a:p>
        </p:txBody>
      </p:sp>
    </p:spTree>
    <p:extLst>
      <p:ext uri="{BB962C8B-B14F-4D97-AF65-F5344CB8AC3E}">
        <p14:creationId xmlns:p14="http://schemas.microsoft.com/office/powerpoint/2010/main" val="14345660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Lesson Management:</a:t>
            </a:r>
          </a:p>
          <a:p>
            <a:endParaRPr lang="en-GB" dirty="0"/>
          </a:p>
          <a:p>
            <a:r>
              <a:rPr lang="en-GB" dirty="0"/>
              <a:t>It is important for all responder agencies to work well together at incidents: the public will expect no less.</a:t>
            </a:r>
          </a:p>
          <a:p>
            <a:endParaRPr lang="en-GB" dirty="0"/>
          </a:p>
          <a:p>
            <a:r>
              <a:rPr lang="en-GB" dirty="0"/>
              <a:t>JESIP is also about improving joint and well co-ordinated working between all responder agencies at all levels.</a:t>
            </a:r>
          </a:p>
          <a:p>
            <a:endParaRPr lang="en-GB" dirty="0"/>
          </a:p>
          <a:p>
            <a:r>
              <a:rPr lang="en-GB" dirty="0"/>
              <a:t>This awareness package explains in practical terms where you can find guidance to help you work effectively at incidents.  </a:t>
            </a:r>
          </a:p>
        </p:txBody>
      </p:sp>
      <p:sp>
        <p:nvSpPr>
          <p:cNvPr id="6" name="Date Placeholder 5"/>
          <p:cNvSpPr>
            <a:spLocks noGrp="1"/>
          </p:cNvSpPr>
          <p:nvPr>
            <p:ph type="dt" idx="10"/>
          </p:nvPr>
        </p:nvSpPr>
        <p:spPr/>
        <p:txBody>
          <a:bodyPr/>
          <a:lstStyle/>
          <a:p>
            <a:fld id="{B976E08D-D73E-4BFD-9248-3E6059DF0548}" type="datetime1">
              <a:rPr lang="en-GB" smtClean="0"/>
              <a:t>20/12/2017</a:t>
            </a:fld>
            <a:endParaRPr lang="en-GB" dirty="0"/>
          </a:p>
        </p:txBody>
      </p:sp>
    </p:spTree>
    <p:extLst>
      <p:ext uri="{BB962C8B-B14F-4D97-AF65-F5344CB8AC3E}">
        <p14:creationId xmlns:p14="http://schemas.microsoft.com/office/powerpoint/2010/main" val="22044873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2" name="Notes Placeholder 1"/>
          <p:cNvSpPr>
            <a:spLocks noGrp="1"/>
          </p:cNvSpPr>
          <p:nvPr>
            <p:ph type="body" sz="quarter" idx="10"/>
          </p:nvPr>
        </p:nvSpPr>
        <p:spPr/>
        <p:txBody>
          <a:bodyPr/>
          <a:lstStyle/>
          <a:p>
            <a:r>
              <a:rPr lang="en-GB" dirty="0"/>
              <a:t>Lesson Management:</a:t>
            </a:r>
          </a:p>
          <a:p>
            <a:endParaRPr lang="en-GB" dirty="0"/>
          </a:p>
          <a:p>
            <a:r>
              <a:rPr lang="en-GB" dirty="0"/>
              <a:t>JESIP is about good practice at all incidents – not just major ones.</a:t>
            </a:r>
          </a:p>
          <a:p>
            <a:endParaRPr lang="en-GB" dirty="0"/>
          </a:p>
          <a:p>
            <a:r>
              <a:rPr lang="en-GB" dirty="0"/>
              <a:t>For simplicity we will focus on major incidents, but it is important that responders work well together at all incidents, large or small.</a:t>
            </a:r>
          </a:p>
          <a:p>
            <a:endParaRPr lang="en-GB" dirty="0"/>
          </a:p>
          <a:p>
            <a:r>
              <a:rPr lang="en-GB" dirty="0"/>
              <a:t>The ‘one or more emergency responder agency’ part of this definition is interesting, ask the group why. People sometimes only consider the </a:t>
            </a:r>
            <a:r>
              <a:rPr lang="en-GB" b="1" dirty="0"/>
              <a:t>Response</a:t>
            </a:r>
            <a:r>
              <a:rPr lang="en-GB" dirty="0"/>
              <a:t> phase when attending major incidents however there is always a </a:t>
            </a:r>
            <a:r>
              <a:rPr lang="en-GB" b="1" dirty="0"/>
              <a:t>Recovery</a:t>
            </a:r>
            <a:r>
              <a:rPr lang="en-GB" dirty="0"/>
              <a:t> phase regardless of the type of incident.</a:t>
            </a:r>
          </a:p>
          <a:p>
            <a:endParaRPr lang="en-GB" dirty="0"/>
          </a:p>
          <a:p>
            <a:r>
              <a:rPr lang="en-GB" dirty="0"/>
              <a:t>Should those responder agencies who play a lead co-ordinating role in the response phase of a major incident automatically play a lead co-ordinating role in the recovery phase? How does the response phase differ from the recovery phase? It could be that the police take a lead role in the response stage of an incident and the local authority take a lead role in the recovery phase. An example of this could be flash flooding. </a:t>
            </a:r>
          </a:p>
          <a:p>
            <a:endParaRPr lang="en-GB" dirty="0"/>
          </a:p>
          <a:p>
            <a:r>
              <a:rPr lang="en-GB" dirty="0"/>
              <a:t>The key point here is that a wide range of agencies will be involved in the management of a major incident from response through to recovery, examples include local authorities, environment agency, utility companies and so on. </a:t>
            </a:r>
          </a:p>
        </p:txBody>
      </p:sp>
      <p:sp>
        <p:nvSpPr>
          <p:cNvPr id="4" name="Date Placeholder 3"/>
          <p:cNvSpPr>
            <a:spLocks noGrp="1"/>
          </p:cNvSpPr>
          <p:nvPr>
            <p:ph type="dt" idx="11"/>
          </p:nvPr>
        </p:nvSpPr>
        <p:spPr/>
        <p:txBody>
          <a:bodyPr/>
          <a:lstStyle/>
          <a:p>
            <a:fld id="{8B21ABA5-CEEB-40FA-BCA9-CF922A0CC6F4}" type="datetime1">
              <a:rPr lang="en-GB" smtClean="0"/>
              <a:t>20/12/2017</a:t>
            </a:fld>
            <a:endParaRPr lang="en-GB" dirty="0"/>
          </a:p>
        </p:txBody>
      </p:sp>
    </p:spTree>
    <p:extLst>
      <p:ext uri="{BB962C8B-B14F-4D97-AF65-F5344CB8AC3E}">
        <p14:creationId xmlns:p14="http://schemas.microsoft.com/office/powerpoint/2010/main" val="15567412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2" name="Notes Placeholder 1"/>
          <p:cNvSpPr>
            <a:spLocks noGrp="1"/>
          </p:cNvSpPr>
          <p:nvPr>
            <p:ph type="body" sz="quarter" idx="10"/>
          </p:nvPr>
        </p:nvSpPr>
        <p:spPr/>
        <p:txBody>
          <a:bodyPr/>
          <a:lstStyle/>
          <a:p>
            <a:r>
              <a:rPr lang="en-GB" dirty="0"/>
              <a:t>Lesson Management:</a:t>
            </a:r>
          </a:p>
          <a:p>
            <a:endParaRPr lang="en-GB" dirty="0"/>
          </a:p>
          <a:p>
            <a:r>
              <a:rPr lang="en-GB" dirty="0">
                <a:solidFill>
                  <a:srgbClr val="FF0000"/>
                </a:solidFill>
              </a:rPr>
              <a:t>The</a:t>
            </a:r>
            <a:r>
              <a:rPr lang="en-GB" baseline="0" dirty="0">
                <a:solidFill>
                  <a:srgbClr val="FF0000"/>
                </a:solidFill>
              </a:rPr>
              <a:t> person delivering this package </a:t>
            </a:r>
            <a:r>
              <a:rPr lang="en-GB" dirty="0">
                <a:solidFill>
                  <a:srgbClr val="FF0000"/>
                </a:solidFill>
              </a:rPr>
              <a:t> should be able to describe who in their</a:t>
            </a:r>
            <a:r>
              <a:rPr lang="en-GB" baseline="0" dirty="0">
                <a:solidFill>
                  <a:srgbClr val="FF0000"/>
                </a:solidFill>
              </a:rPr>
              <a:t> control rooms can declare a major incident</a:t>
            </a:r>
            <a:endParaRPr lang="en-GB" dirty="0">
              <a:solidFill>
                <a:srgbClr val="FF0000"/>
              </a:solidFill>
            </a:endParaRPr>
          </a:p>
          <a:p>
            <a:endParaRPr lang="en-GB" dirty="0"/>
          </a:p>
          <a:p>
            <a:r>
              <a:rPr lang="en-GB" dirty="0"/>
              <a:t>In general, even if there is some doubt, it is better to declare a major incident, and then scale down if it turns out we didn’t need to declare one.</a:t>
            </a:r>
          </a:p>
          <a:p>
            <a:endParaRPr lang="en-GB" dirty="0"/>
          </a:p>
          <a:p>
            <a:r>
              <a:rPr lang="en-GB" dirty="0"/>
              <a:t>That will make it easier to </a:t>
            </a:r>
            <a:r>
              <a:rPr lang="en-GB" b="1" dirty="0"/>
              <a:t>work together</a:t>
            </a:r>
            <a:r>
              <a:rPr lang="en-GB" dirty="0"/>
              <a:t>, </a:t>
            </a:r>
            <a:r>
              <a:rPr lang="en-GB" b="1" dirty="0"/>
              <a:t>save lives </a:t>
            </a:r>
            <a:r>
              <a:rPr lang="en-GB" dirty="0"/>
              <a:t>and </a:t>
            </a:r>
            <a:r>
              <a:rPr lang="en-GB" b="1" dirty="0"/>
              <a:t>reduce harm</a:t>
            </a:r>
          </a:p>
          <a:p>
            <a:endParaRPr lang="en-GB" b="1" dirty="0"/>
          </a:p>
          <a:p>
            <a:r>
              <a:rPr lang="en-GB" b="0" dirty="0"/>
              <a:t>Group members need to know what their agency’s guidelines are and how they would declare a major incident. They should ask their manager if they don’t know.</a:t>
            </a:r>
          </a:p>
          <a:p>
            <a:endParaRPr lang="en-GB" b="0" dirty="0"/>
          </a:p>
          <a:p>
            <a:r>
              <a:rPr lang="en-GB" b="0" dirty="0"/>
              <a:t>All responder agencies have different guidelines on major incidents. </a:t>
            </a:r>
          </a:p>
        </p:txBody>
      </p:sp>
      <p:sp>
        <p:nvSpPr>
          <p:cNvPr id="4" name="Date Placeholder 3"/>
          <p:cNvSpPr>
            <a:spLocks noGrp="1"/>
          </p:cNvSpPr>
          <p:nvPr>
            <p:ph type="dt" idx="11"/>
          </p:nvPr>
        </p:nvSpPr>
        <p:spPr/>
        <p:txBody>
          <a:bodyPr/>
          <a:lstStyle/>
          <a:p>
            <a:fld id="{FA5F7D1B-F3BA-46CE-8C6F-5F50A3C3AD23}" type="datetime1">
              <a:rPr lang="en-GB" smtClean="0"/>
              <a:t>20/12/2017</a:t>
            </a:fld>
            <a:endParaRPr lang="en-GB" dirty="0"/>
          </a:p>
        </p:txBody>
      </p:sp>
    </p:spTree>
    <p:extLst>
      <p:ext uri="{BB962C8B-B14F-4D97-AF65-F5344CB8AC3E}">
        <p14:creationId xmlns:p14="http://schemas.microsoft.com/office/powerpoint/2010/main" val="29971705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2" name="Notes Placeholder 1"/>
          <p:cNvSpPr>
            <a:spLocks noGrp="1"/>
          </p:cNvSpPr>
          <p:nvPr>
            <p:ph type="body" sz="quarter" idx="10"/>
          </p:nvPr>
        </p:nvSpPr>
        <p:spPr/>
        <p:txBody>
          <a:bodyPr/>
          <a:lstStyle/>
          <a:p>
            <a:r>
              <a:rPr lang="en-GB" dirty="0"/>
              <a:t>Lesson Management:</a:t>
            </a:r>
          </a:p>
          <a:p>
            <a:endParaRPr lang="en-GB" dirty="0"/>
          </a:p>
          <a:p>
            <a:r>
              <a:rPr lang="en-GB" dirty="0"/>
              <a:t>Declaring a major incident triggers a response from each emergency service and other responders.</a:t>
            </a:r>
          </a:p>
          <a:p>
            <a:endParaRPr lang="en-GB" dirty="0"/>
          </a:p>
          <a:p>
            <a:r>
              <a:rPr lang="en-GB" dirty="0"/>
              <a:t>At a major incident it can take time to get resources in place and operational structures working, this also includes the tactical and strategic leadership support which is often out of sight but extremely important in managing the response effort by many different agencies.</a:t>
            </a:r>
          </a:p>
          <a:p>
            <a:endParaRPr lang="en-GB" dirty="0"/>
          </a:p>
          <a:p>
            <a:r>
              <a:rPr lang="en-GB" dirty="0"/>
              <a:t>Agencies will respond to major incidents differently depending on their responsibilities and resources. What may be a major incident for one may not be for others. One of the reasons that it is important that you declare a major incident is to let other agencies know what is happening and consider their own response.</a:t>
            </a:r>
          </a:p>
          <a:p>
            <a:endParaRPr lang="en-GB" dirty="0"/>
          </a:p>
          <a:p>
            <a:r>
              <a:rPr lang="en-GB" dirty="0"/>
              <a:t>Early notification</a:t>
            </a:r>
            <a:r>
              <a:rPr lang="en-GB" baseline="0" dirty="0"/>
              <a:t> of a major incident enables agencies to consider the impact of the incident on their resources.</a:t>
            </a:r>
            <a:endParaRPr lang="en-GB" dirty="0"/>
          </a:p>
          <a:p>
            <a:endParaRPr lang="en-GB" dirty="0"/>
          </a:p>
          <a:p>
            <a:r>
              <a:rPr lang="en-GB" dirty="0"/>
              <a:t>So, the earlier a major incident is declared, the sooner joint working arrangements can be put in place. If a major incident declaration is needed but doesn’t happen quickly enough – this can lead to problems in co-ordinating a joint response.</a:t>
            </a:r>
          </a:p>
          <a:p>
            <a:endParaRPr lang="en-GB" dirty="0"/>
          </a:p>
          <a:p>
            <a:r>
              <a:rPr lang="en-GB" dirty="0"/>
              <a:t>   </a:t>
            </a:r>
          </a:p>
        </p:txBody>
      </p:sp>
      <p:sp>
        <p:nvSpPr>
          <p:cNvPr id="4" name="Date Placeholder 3"/>
          <p:cNvSpPr>
            <a:spLocks noGrp="1"/>
          </p:cNvSpPr>
          <p:nvPr>
            <p:ph type="dt" idx="11"/>
          </p:nvPr>
        </p:nvSpPr>
        <p:spPr/>
        <p:txBody>
          <a:bodyPr/>
          <a:lstStyle/>
          <a:p>
            <a:fld id="{AC901273-EF74-4A55-B0F7-863ECA124BDC}" type="datetime1">
              <a:rPr lang="en-GB" smtClean="0"/>
              <a:t>20/12/2017</a:t>
            </a:fld>
            <a:endParaRPr lang="en-GB" dirty="0"/>
          </a:p>
        </p:txBody>
      </p:sp>
    </p:spTree>
    <p:extLst>
      <p:ext uri="{BB962C8B-B14F-4D97-AF65-F5344CB8AC3E}">
        <p14:creationId xmlns:p14="http://schemas.microsoft.com/office/powerpoint/2010/main" val="29549446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2" name="Notes Placeholder 1"/>
          <p:cNvSpPr>
            <a:spLocks noGrp="1"/>
          </p:cNvSpPr>
          <p:nvPr>
            <p:ph type="body" sz="quarter" idx="10"/>
          </p:nvPr>
        </p:nvSpPr>
        <p:spPr/>
        <p:txBody>
          <a:bodyPr/>
          <a:lstStyle/>
          <a:p>
            <a:r>
              <a:rPr lang="en-GB" dirty="0"/>
              <a:t>Lesson Management:</a:t>
            </a:r>
          </a:p>
          <a:p>
            <a:endParaRPr lang="en-GB" dirty="0"/>
          </a:p>
          <a:p>
            <a:r>
              <a:rPr lang="en-GB" dirty="0"/>
              <a:t>Ask the group what information</a:t>
            </a:r>
            <a:r>
              <a:rPr lang="en-GB" baseline="0" dirty="0"/>
              <a:t> could come from</a:t>
            </a:r>
            <a:r>
              <a:rPr lang="en-GB" dirty="0"/>
              <a:t> this scene. Group members may describe what they would do rather than describing how they would do it… Jointly. This is a key point.</a:t>
            </a:r>
          </a:p>
          <a:p>
            <a:endParaRPr lang="en-GB" dirty="0"/>
          </a:p>
          <a:p>
            <a:r>
              <a:rPr lang="en-GB" dirty="0"/>
              <a:t>It’s not simply a case of what we do as a responder agency, it’s also about the way that we do it.</a:t>
            </a:r>
          </a:p>
          <a:p>
            <a:endParaRPr lang="en-GB" dirty="0"/>
          </a:p>
          <a:p>
            <a:r>
              <a:rPr lang="en-GB" dirty="0"/>
              <a:t>There are five key principles for joint working to follow (go to the next slide). </a:t>
            </a:r>
          </a:p>
          <a:p>
            <a:endParaRPr lang="en-GB" dirty="0"/>
          </a:p>
        </p:txBody>
      </p:sp>
      <p:sp>
        <p:nvSpPr>
          <p:cNvPr id="4" name="Date Placeholder 3"/>
          <p:cNvSpPr>
            <a:spLocks noGrp="1"/>
          </p:cNvSpPr>
          <p:nvPr>
            <p:ph type="dt" idx="11"/>
          </p:nvPr>
        </p:nvSpPr>
        <p:spPr/>
        <p:txBody>
          <a:bodyPr/>
          <a:lstStyle/>
          <a:p>
            <a:fld id="{DC7940F2-7F17-49E2-B1D9-CEBFBB972E34}" type="datetime1">
              <a:rPr lang="en-GB" smtClean="0"/>
              <a:t>20/12/2017</a:t>
            </a:fld>
            <a:endParaRPr lang="en-GB" dirty="0"/>
          </a:p>
        </p:txBody>
      </p:sp>
    </p:spTree>
    <p:extLst>
      <p:ext uri="{BB962C8B-B14F-4D97-AF65-F5344CB8AC3E}">
        <p14:creationId xmlns:p14="http://schemas.microsoft.com/office/powerpoint/2010/main" val="2298888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p:spPr>
        <p:txBody>
          <a:bodyPr/>
          <a:lstStyle/>
          <a:p>
            <a:pPr eaLnBrk="1" hangingPunct="1"/>
            <a:r>
              <a:rPr lang="en-US" dirty="0"/>
              <a:t>Lesson Management;</a:t>
            </a:r>
          </a:p>
          <a:p>
            <a:pPr eaLnBrk="1" hangingPunct="1"/>
            <a:endParaRPr lang="en-US" dirty="0"/>
          </a:p>
          <a:p>
            <a:pPr eaLnBrk="1" hangingPunct="1"/>
            <a:r>
              <a:rPr lang="en-US" dirty="0"/>
              <a:t>This is the first of five JESIP Awareness modules. Presenters should deliver the material in an appropriate learning style and allow time for group discussion.  </a:t>
            </a:r>
          </a:p>
        </p:txBody>
      </p:sp>
      <p:sp>
        <p:nvSpPr>
          <p:cNvPr id="3" name="Date Placeholder 2"/>
          <p:cNvSpPr>
            <a:spLocks noGrp="1"/>
          </p:cNvSpPr>
          <p:nvPr>
            <p:ph type="dt" idx="10"/>
          </p:nvPr>
        </p:nvSpPr>
        <p:spPr/>
        <p:txBody>
          <a:bodyPr/>
          <a:lstStyle/>
          <a:p>
            <a:fld id="{D5CE5579-29F9-4212-87DA-B5A632FCC78D}" type="datetime1">
              <a:rPr lang="en-GB" smtClean="0"/>
              <a:t>20/12/2017</a:t>
            </a:fld>
            <a:endParaRPr lang="en-GB" dirty="0"/>
          </a:p>
        </p:txBody>
      </p:sp>
    </p:spTree>
    <p:extLst>
      <p:ext uri="{BB962C8B-B14F-4D97-AF65-F5344CB8AC3E}">
        <p14:creationId xmlns:p14="http://schemas.microsoft.com/office/powerpoint/2010/main" val="10769193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2" name="Notes Placeholder 1"/>
          <p:cNvSpPr>
            <a:spLocks noGrp="1"/>
          </p:cNvSpPr>
          <p:nvPr>
            <p:ph type="body" sz="quarter" idx="10"/>
          </p:nvPr>
        </p:nvSpPr>
        <p:spPr/>
        <p:txBody>
          <a:bodyPr/>
          <a:lstStyle/>
          <a:p>
            <a:r>
              <a:rPr lang="en-GB" dirty="0"/>
              <a:t>Lesson Management:</a:t>
            </a:r>
          </a:p>
          <a:p>
            <a:endParaRPr lang="en-GB" dirty="0"/>
          </a:p>
          <a:p>
            <a:r>
              <a:rPr lang="en-GB" dirty="0"/>
              <a:t>This slide will focus on the first three principles (co-locate, communicate, co-ordinate) The last two principles (shared understanding of risk and shared situational awareness) will be covered in the next slide.</a:t>
            </a:r>
          </a:p>
          <a:p>
            <a:endParaRPr lang="en-GB" dirty="0"/>
          </a:p>
          <a:p>
            <a:r>
              <a:rPr lang="en-GB" b="1" dirty="0"/>
              <a:t>Co-locate</a:t>
            </a:r>
            <a:r>
              <a:rPr lang="en-GB" dirty="0"/>
              <a:t> so that those leading the response for each responder agency are able to get together as soon as possible at a single, safe and easily identified location near the scene. </a:t>
            </a:r>
          </a:p>
          <a:p>
            <a:r>
              <a:rPr lang="en-GB" b="1" dirty="0"/>
              <a:t>Communicate</a:t>
            </a:r>
            <a:r>
              <a:rPr lang="en-GB" dirty="0"/>
              <a:t> using plain, simple English at all times.</a:t>
            </a:r>
          </a:p>
          <a:p>
            <a:endParaRPr lang="en-GB" dirty="0"/>
          </a:p>
          <a:p>
            <a:r>
              <a:rPr lang="en-GB" b="1" dirty="0"/>
              <a:t>Co-ordinate</a:t>
            </a:r>
            <a:r>
              <a:rPr lang="en-GB" dirty="0"/>
              <a:t> by agreeing which agency will lead in the early stages of the incident and then jointly agree on priorities, resources, actions and when to meet next.</a:t>
            </a:r>
          </a:p>
          <a:p>
            <a:endParaRPr lang="en-GB" dirty="0"/>
          </a:p>
          <a:p>
            <a:r>
              <a:rPr lang="en-GB" u="sng" dirty="0"/>
              <a:t>Co-locate</a:t>
            </a:r>
          </a:p>
          <a:p>
            <a:endParaRPr lang="en-GB" u="sng"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XXX Control rooms</a:t>
            </a:r>
            <a:r>
              <a:rPr lang="en-GB" baseline="0" dirty="0"/>
              <a:t> have a key role to play in co-location both by informing commanders where their counterparts from the other emergency services are and, in some cases, enabling commanders to speak to each other while they are on route to the incident. XXX</a:t>
            </a:r>
            <a:endParaRPr lang="en-GB" dirty="0"/>
          </a:p>
          <a:p>
            <a:endParaRPr lang="en-GB" u="sng" dirty="0"/>
          </a:p>
          <a:p>
            <a:r>
              <a:rPr lang="en-GB" u="none" dirty="0"/>
              <a:t>On arrival at the scene, those leading the response for their agency need to get together face to face. If there is any delay in being able to do that, they should try to use radios (if issued) to talk to each other.</a:t>
            </a:r>
          </a:p>
          <a:p>
            <a:endParaRPr lang="en-GB" u="none" dirty="0"/>
          </a:p>
          <a:p>
            <a:r>
              <a:rPr lang="en-GB" u="none" dirty="0"/>
              <a:t>This will help them to agree on objectives and the joint plan – which will make the response more effective and the situation easier to resolve.</a:t>
            </a:r>
          </a:p>
          <a:p>
            <a:endParaRPr lang="en-GB" u="none" dirty="0"/>
          </a:p>
          <a:p>
            <a:r>
              <a:rPr lang="en-GB" u="none" dirty="0"/>
              <a:t>Make sure they are known to others. Those in charge at the scene should wear their agency’s Incident Commander tabard.  They should make sure everyone knows where the Forward Command Post is – this is where the Incident Commanders and Managers meet.</a:t>
            </a:r>
          </a:p>
          <a:p>
            <a:endParaRPr lang="en-GB" u="none" dirty="0"/>
          </a:p>
          <a:p>
            <a:r>
              <a:rPr lang="en-GB" u="sng" dirty="0"/>
              <a:t>Communicate</a:t>
            </a:r>
          </a:p>
          <a:p>
            <a:r>
              <a:rPr lang="en-GB" u="none" dirty="0"/>
              <a:t>Without good communication, you will find it difficult to work together. If you don’t communicate with other agencies it will be harder to understand the risks in a situation and work out what is actually going on.</a:t>
            </a:r>
          </a:p>
          <a:p>
            <a:endParaRPr lang="en-GB" u="none" dirty="0"/>
          </a:p>
          <a:p>
            <a:r>
              <a:rPr lang="en-GB" u="none" dirty="0"/>
              <a:t>It means:</a:t>
            </a:r>
          </a:p>
          <a:p>
            <a:pPr marL="177691" indent="-177691">
              <a:buFont typeface="Arial" panose="020B0604020202020204" pitchFamily="34" charset="0"/>
              <a:buChar char="•"/>
            </a:pPr>
            <a:r>
              <a:rPr lang="en-GB" u="none" dirty="0"/>
              <a:t>Sharing information and judgements about hazards, risk and threats – making sure that it is accurate and reliable. Sometimes other people cannot see things in the same way as you.</a:t>
            </a:r>
          </a:p>
          <a:p>
            <a:pPr marL="177691" indent="-177691">
              <a:buFont typeface="Arial" panose="020B0604020202020204" pitchFamily="34" charset="0"/>
              <a:buChar char="•"/>
            </a:pPr>
            <a:r>
              <a:rPr lang="en-GB" u="none" dirty="0"/>
              <a:t>Keeping it clear and simple – no acronyms, jargon</a:t>
            </a:r>
            <a:r>
              <a:rPr lang="en-GB" u="none" baseline="0" dirty="0"/>
              <a:t> or</a:t>
            </a:r>
            <a:r>
              <a:rPr lang="en-GB" u="none" dirty="0"/>
              <a:t> technical language</a:t>
            </a:r>
            <a:r>
              <a:rPr lang="en-GB" u="none" baseline="0" dirty="0"/>
              <a:t> </a:t>
            </a:r>
          </a:p>
          <a:p>
            <a:pPr marL="177691" indent="-177691">
              <a:buFont typeface="Arial" panose="020B0604020202020204" pitchFamily="34" charset="0"/>
              <a:buChar char="•"/>
            </a:pPr>
            <a:r>
              <a:rPr lang="en-GB" u="none" baseline="0" dirty="0"/>
              <a:t>Control rooms should not use local or national call signs in multi agency incidents but should describe assets in plain English</a:t>
            </a:r>
            <a:endParaRPr lang="en-GB" u="none" dirty="0"/>
          </a:p>
          <a:p>
            <a:pPr marL="177691" indent="-177691">
              <a:buFont typeface="Arial" panose="020B0604020202020204" pitchFamily="34" charset="0"/>
              <a:buChar char="•"/>
            </a:pPr>
            <a:r>
              <a:rPr lang="en-GB" u="none" dirty="0"/>
              <a:t>Making sure everyone understands who is doing what – knowing the role, responsibilities and activities of each agency involved.</a:t>
            </a:r>
          </a:p>
          <a:p>
            <a:pPr marL="177691" indent="-177691">
              <a:buFont typeface="Arial" panose="020B0604020202020204" pitchFamily="34" charset="0"/>
              <a:buChar char="•"/>
            </a:pPr>
            <a:r>
              <a:rPr lang="en-GB" u="none" dirty="0"/>
              <a:t>Making sure that everyone understands the information that is being shared. </a:t>
            </a:r>
          </a:p>
          <a:p>
            <a:pPr marL="0" indent="0">
              <a:buFont typeface="Arial" panose="020B0604020202020204" pitchFamily="34" charset="0"/>
              <a:buNone/>
            </a:pPr>
            <a:endParaRPr lang="en-GB" u="none" dirty="0"/>
          </a:p>
          <a:p>
            <a:pPr marL="177691" indent="-177691">
              <a:buFont typeface="Arial" panose="020B0604020202020204" pitchFamily="34" charset="0"/>
              <a:buChar char="•"/>
            </a:pPr>
            <a:endParaRPr lang="en-GB" u="none" dirty="0"/>
          </a:p>
          <a:p>
            <a:pPr marL="177691" indent="-177691">
              <a:buFont typeface="Arial" panose="020B0604020202020204" pitchFamily="34" charset="0"/>
              <a:buChar char="•"/>
            </a:pPr>
            <a:endParaRPr lang="en-GB" u="none" dirty="0"/>
          </a:p>
          <a:p>
            <a:r>
              <a:rPr lang="en-GB" u="sng" dirty="0"/>
              <a:t>Co-ordinate</a:t>
            </a:r>
          </a:p>
          <a:p>
            <a:pPr marL="177691" indent="-177691">
              <a:buFont typeface="Arial" panose="020B0604020202020204" pitchFamily="34" charset="0"/>
              <a:buChar char="•"/>
            </a:pPr>
            <a:r>
              <a:rPr lang="en-GB" u="none" dirty="0"/>
              <a:t>This means that those leading the response on behalf of their agency:</a:t>
            </a:r>
          </a:p>
          <a:p>
            <a:pPr marL="177691" indent="-177691">
              <a:buFont typeface="Arial" panose="020B0604020202020204" pitchFamily="34" charset="0"/>
              <a:buChar char="•"/>
            </a:pPr>
            <a:r>
              <a:rPr lang="en-GB" u="none" dirty="0"/>
              <a:t>Agree which is the co-ordinating agency, this will depend on the type of incident. </a:t>
            </a:r>
          </a:p>
          <a:p>
            <a:pPr marL="177691" indent="-177691">
              <a:buFont typeface="Arial" panose="020B0604020202020204" pitchFamily="34" charset="0"/>
              <a:buChar char="•"/>
            </a:pPr>
            <a:r>
              <a:rPr lang="en-GB" u="none" dirty="0"/>
              <a:t>Discuss resources.</a:t>
            </a:r>
          </a:p>
          <a:p>
            <a:pPr marL="177691" indent="-177691">
              <a:buFont typeface="Arial" panose="020B0604020202020204" pitchFamily="34" charset="0"/>
              <a:buChar char="•"/>
            </a:pPr>
            <a:r>
              <a:rPr lang="en-GB" u="none" dirty="0"/>
              <a:t>Agree the activities of each responding agency.</a:t>
            </a:r>
          </a:p>
          <a:p>
            <a:pPr marL="177691" indent="-177691">
              <a:buFont typeface="Arial" panose="020B0604020202020204" pitchFamily="34" charset="0"/>
              <a:buChar char="•"/>
            </a:pPr>
            <a:r>
              <a:rPr lang="en-GB" u="none" dirty="0"/>
              <a:t>Make joint decisions. This is a multi-agency response.</a:t>
            </a:r>
          </a:p>
          <a:p>
            <a:endParaRPr lang="en-GB" u="none" dirty="0"/>
          </a:p>
          <a:p>
            <a:r>
              <a:rPr lang="en-GB" u="none" dirty="0"/>
              <a:t>Why do we do it? So that we avoid potential conflicts, understand the importance of risks, prevent wasted or duplicated effort and make sure that resources are used effectively.</a:t>
            </a:r>
          </a:p>
          <a:p>
            <a:endParaRPr lang="en-GB" u="none" dirty="0"/>
          </a:p>
          <a:p>
            <a:r>
              <a:rPr lang="en-GB" b="1" u="none" dirty="0"/>
              <a:t>Final points </a:t>
            </a:r>
            <a:r>
              <a:rPr lang="en-GB" u="none" dirty="0"/>
              <a:t>:</a:t>
            </a:r>
          </a:p>
          <a:p>
            <a:pPr marL="177691" indent="-177691">
              <a:buFont typeface="Arial" panose="020B0604020202020204" pitchFamily="34" charset="0"/>
              <a:buChar char="•"/>
            </a:pPr>
            <a:r>
              <a:rPr lang="en-GB" u="none" dirty="0"/>
              <a:t>The co-ordinating agency is the one most suited to lead that particular incident – at that particular time.</a:t>
            </a:r>
          </a:p>
          <a:p>
            <a:pPr marL="177691" indent="-177691">
              <a:buFont typeface="Arial" panose="020B0604020202020204" pitchFamily="34" charset="0"/>
              <a:buChar char="•"/>
            </a:pPr>
            <a:r>
              <a:rPr lang="en-GB" u="none" dirty="0"/>
              <a:t>Co-ordination status may be passed to another if changing circumstances make this appropriate.</a:t>
            </a:r>
          </a:p>
        </p:txBody>
      </p:sp>
      <p:sp>
        <p:nvSpPr>
          <p:cNvPr id="4" name="Date Placeholder 3"/>
          <p:cNvSpPr>
            <a:spLocks noGrp="1"/>
          </p:cNvSpPr>
          <p:nvPr>
            <p:ph type="dt" idx="11"/>
          </p:nvPr>
        </p:nvSpPr>
        <p:spPr/>
        <p:txBody>
          <a:bodyPr/>
          <a:lstStyle/>
          <a:p>
            <a:fld id="{75C356FB-51AD-49FF-A8C8-531257AD9AB8}" type="datetime1">
              <a:rPr lang="en-GB" smtClean="0"/>
              <a:t>20/12/2017</a:t>
            </a:fld>
            <a:endParaRPr lang="en-GB" dirty="0"/>
          </a:p>
        </p:txBody>
      </p:sp>
    </p:spTree>
    <p:extLst>
      <p:ext uri="{BB962C8B-B14F-4D97-AF65-F5344CB8AC3E}">
        <p14:creationId xmlns:p14="http://schemas.microsoft.com/office/powerpoint/2010/main" val="253661759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2" name="Notes Placeholder 1"/>
          <p:cNvSpPr>
            <a:spLocks noGrp="1"/>
          </p:cNvSpPr>
          <p:nvPr>
            <p:ph type="body" sz="quarter" idx="10"/>
          </p:nvPr>
        </p:nvSpPr>
        <p:spPr/>
        <p:txBody>
          <a:bodyPr/>
          <a:lstStyle/>
          <a:p>
            <a:r>
              <a:rPr lang="en-GB" dirty="0"/>
              <a:t>Lesson Management:</a:t>
            </a:r>
          </a:p>
          <a:p>
            <a:endParaRPr lang="en-GB" dirty="0"/>
          </a:p>
          <a:p>
            <a:r>
              <a:rPr lang="en-GB" dirty="0"/>
              <a:t>Jointly understand the risks by </a:t>
            </a:r>
            <a:r>
              <a:rPr lang="en-GB" b="1" dirty="0"/>
              <a:t>all</a:t>
            </a:r>
            <a:r>
              <a:rPr lang="en-GB" dirty="0"/>
              <a:t> responder agencies sharing information about threats and hazards and agreeing on ways to reduce them.</a:t>
            </a:r>
          </a:p>
          <a:p>
            <a:endParaRPr lang="en-GB" dirty="0"/>
          </a:p>
          <a:p>
            <a:r>
              <a:rPr lang="en-GB" dirty="0"/>
              <a:t>Establish shared situational awareness so that </a:t>
            </a:r>
            <a:r>
              <a:rPr lang="en-GB" b="1" dirty="0"/>
              <a:t>all</a:t>
            </a:r>
            <a:r>
              <a:rPr lang="en-GB" dirty="0"/>
              <a:t> responder agencies have a common understanding of what is going on.</a:t>
            </a:r>
          </a:p>
          <a:p>
            <a:endParaRPr lang="en-GB" dirty="0"/>
          </a:p>
          <a:p>
            <a:r>
              <a:rPr lang="en-GB" b="1" dirty="0"/>
              <a:t>Joint Understanding of Risk </a:t>
            </a:r>
            <a:r>
              <a:rPr lang="en-GB" dirty="0"/>
              <a:t>and </a:t>
            </a:r>
            <a:r>
              <a:rPr lang="en-GB" b="1" dirty="0"/>
              <a:t>Shared Situational Awareness </a:t>
            </a:r>
            <a:r>
              <a:rPr lang="en-GB" dirty="0"/>
              <a:t>will be covered in more detail in Module 3 .</a:t>
            </a:r>
          </a:p>
        </p:txBody>
      </p:sp>
      <p:sp>
        <p:nvSpPr>
          <p:cNvPr id="4" name="Date Placeholder 3"/>
          <p:cNvSpPr>
            <a:spLocks noGrp="1"/>
          </p:cNvSpPr>
          <p:nvPr>
            <p:ph type="dt" idx="11"/>
          </p:nvPr>
        </p:nvSpPr>
        <p:spPr/>
        <p:txBody>
          <a:bodyPr/>
          <a:lstStyle/>
          <a:p>
            <a:fld id="{E3CFA01B-7A0B-4EE4-8F30-4D340E347B05}" type="datetime1">
              <a:rPr lang="en-GB" smtClean="0"/>
              <a:t>20/12/2017</a:t>
            </a:fld>
            <a:endParaRPr lang="en-GB" dirty="0"/>
          </a:p>
        </p:txBody>
      </p:sp>
    </p:spTree>
    <p:extLst>
      <p:ext uri="{BB962C8B-B14F-4D97-AF65-F5344CB8AC3E}">
        <p14:creationId xmlns:p14="http://schemas.microsoft.com/office/powerpoint/2010/main" val="33964842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1" name="Rectangle 2"/>
          <p:cNvSpPr>
            <a:spLocks noGrp="1" noRot="1" noChangeAspect="1" noChangeArrowheads="1" noTextEdit="1"/>
          </p:cNvSpPr>
          <p:nvPr>
            <p:ph type="sldImg"/>
          </p:nvPr>
        </p:nvSpPr>
        <p:spPr>
          <a:xfrm>
            <a:off x="958850" y="833438"/>
            <a:ext cx="5086350" cy="3816350"/>
          </a:xfrm>
          <a:ln/>
        </p:spPr>
      </p:sp>
      <p:sp>
        <p:nvSpPr>
          <p:cNvPr id="2" name="Notes Placeholder 1"/>
          <p:cNvSpPr>
            <a:spLocks noGrp="1"/>
          </p:cNvSpPr>
          <p:nvPr>
            <p:ph type="body" sz="quarter" idx="10"/>
          </p:nvPr>
        </p:nvSpPr>
        <p:spPr>
          <a:xfrm>
            <a:off x="741338" y="4829274"/>
            <a:ext cx="5679440" cy="4605576"/>
          </a:xfrm>
        </p:spPr>
        <p:txBody>
          <a:bodyPr/>
          <a:lstStyle/>
          <a:p>
            <a:r>
              <a:rPr lang="en-GB" dirty="0"/>
              <a:t>Lesson Management:</a:t>
            </a:r>
          </a:p>
          <a:p>
            <a:endParaRPr lang="en-GB" dirty="0"/>
          </a:p>
          <a:p>
            <a:r>
              <a:rPr lang="en-GB" dirty="0"/>
              <a:t>The JESIP app has several useful features:</a:t>
            </a:r>
          </a:p>
          <a:p>
            <a:endParaRPr lang="en-GB" dirty="0"/>
          </a:p>
          <a:p>
            <a:pPr marL="177691" indent="-177691">
              <a:buFont typeface="Arial" panose="020B0604020202020204" pitchFamily="34" charset="0"/>
              <a:buChar char="•"/>
            </a:pPr>
            <a:r>
              <a:rPr lang="en-GB" dirty="0"/>
              <a:t>A reminder about the principles for joint working and the tools that support them.</a:t>
            </a:r>
          </a:p>
          <a:p>
            <a:pPr marL="177691" indent="-177691">
              <a:buFont typeface="Arial" panose="020B0604020202020204" pitchFamily="34" charset="0"/>
              <a:buChar char="•"/>
            </a:pPr>
            <a:r>
              <a:rPr lang="en-GB" dirty="0"/>
              <a:t>An incident checklist – for commanders and managers as they arrive at an incident.</a:t>
            </a:r>
          </a:p>
          <a:p>
            <a:pPr marL="177691" indent="-177691">
              <a:buFont typeface="Arial" panose="020B0604020202020204" pitchFamily="34" charset="0"/>
              <a:buChar char="•"/>
            </a:pPr>
            <a:r>
              <a:rPr lang="en-GB" dirty="0"/>
              <a:t>A M/ETHANE report template that can be completed using the app and sent via text or e-mail.</a:t>
            </a:r>
          </a:p>
          <a:p>
            <a:pPr marL="177691" indent="-177691">
              <a:buFont typeface="Arial" panose="020B0604020202020204" pitchFamily="34" charset="0"/>
              <a:buChar char="•"/>
            </a:pPr>
            <a:r>
              <a:rPr lang="en-GB" dirty="0"/>
              <a:t>Advice on how to develop joint understanding of risk for those at the scene.</a:t>
            </a:r>
          </a:p>
          <a:p>
            <a:pPr marL="177691" indent="-177691">
              <a:buFont typeface="Arial" panose="020B0604020202020204" pitchFamily="34" charset="0"/>
              <a:buChar char="•"/>
            </a:pPr>
            <a:r>
              <a:rPr lang="en-GB" dirty="0"/>
              <a:t>Instructions for Airwave radio handsets, including how to change talk groups.</a:t>
            </a:r>
          </a:p>
          <a:p>
            <a:pPr marL="177691" indent="-177691">
              <a:buFont typeface="Arial" panose="020B0604020202020204" pitchFamily="34" charset="0"/>
              <a:buChar char="•"/>
            </a:pPr>
            <a:r>
              <a:rPr lang="en-GB" dirty="0"/>
              <a:t>Examples of Incident Commander tabards worn at the scene of an incident.</a:t>
            </a:r>
          </a:p>
          <a:p>
            <a:pPr marL="177691" indent="-177691">
              <a:buFont typeface="Arial" panose="020B0604020202020204" pitchFamily="34" charset="0"/>
              <a:buChar char="•"/>
            </a:pPr>
            <a:r>
              <a:rPr lang="en-GB" dirty="0"/>
              <a:t>A glossary of agreed map symbols.</a:t>
            </a:r>
          </a:p>
          <a:p>
            <a:pPr marL="177691" indent="-177691">
              <a:buFont typeface="Arial" panose="020B0604020202020204" pitchFamily="34" charset="0"/>
              <a:buChar char="•"/>
            </a:pPr>
            <a:r>
              <a:rPr lang="en-GB" dirty="0"/>
              <a:t>A tool for generating a brief when handing over command.</a:t>
            </a:r>
          </a:p>
          <a:p>
            <a:pPr marL="177691" indent="-177691">
              <a:buFont typeface="Arial" panose="020B0604020202020204" pitchFamily="34" charset="0"/>
              <a:buChar char="•"/>
            </a:pPr>
            <a:r>
              <a:rPr lang="en-GB" dirty="0"/>
              <a:t>Reminders of things to think about in de-briefs. </a:t>
            </a:r>
          </a:p>
        </p:txBody>
      </p:sp>
      <p:sp>
        <p:nvSpPr>
          <p:cNvPr id="4" name="Date Placeholder 3"/>
          <p:cNvSpPr>
            <a:spLocks noGrp="1"/>
          </p:cNvSpPr>
          <p:nvPr>
            <p:ph type="dt" idx="11"/>
          </p:nvPr>
        </p:nvSpPr>
        <p:spPr/>
        <p:txBody>
          <a:bodyPr/>
          <a:lstStyle/>
          <a:p>
            <a:fld id="{C3F733EC-2D6C-491F-B139-7E858EA51B43}" type="datetime1">
              <a:rPr lang="en-GB" smtClean="0"/>
              <a:t>20/12/2017</a:t>
            </a:fld>
            <a:endParaRPr lang="en-GB" dirty="0"/>
          </a:p>
        </p:txBody>
      </p:sp>
    </p:spTree>
    <p:extLst>
      <p:ext uri="{BB962C8B-B14F-4D97-AF65-F5344CB8AC3E}">
        <p14:creationId xmlns:p14="http://schemas.microsoft.com/office/powerpoint/2010/main" val="25398808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ln/>
        </p:spPr>
      </p:sp>
      <p:sp>
        <p:nvSpPr>
          <p:cNvPr id="3" name="Date Placeholder 2"/>
          <p:cNvSpPr>
            <a:spLocks noGrp="1"/>
          </p:cNvSpPr>
          <p:nvPr>
            <p:ph type="dt" idx="10"/>
          </p:nvPr>
        </p:nvSpPr>
        <p:spPr/>
        <p:txBody>
          <a:bodyPr/>
          <a:lstStyle/>
          <a:p>
            <a:fld id="{5B7C641C-6A2E-43C3-9157-FEC078F1B231}" type="datetime1">
              <a:rPr lang="en-GB" smtClean="0"/>
              <a:t>20/12/2017</a:t>
            </a:fld>
            <a:endParaRPr lang="en-GB" dirty="0"/>
          </a:p>
        </p:txBody>
      </p:sp>
    </p:spTree>
    <p:extLst>
      <p:ext uri="{BB962C8B-B14F-4D97-AF65-F5344CB8AC3E}">
        <p14:creationId xmlns:p14="http://schemas.microsoft.com/office/powerpoint/2010/main" val="10769193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Slide Image Placeholder 1"/>
          <p:cNvSpPr>
            <a:spLocks noGrp="1" noRot="1" noChangeAspect="1" noTextEdit="1"/>
          </p:cNvSpPr>
          <p:nvPr>
            <p:ph type="sldImg"/>
          </p:nvPr>
        </p:nvSpPr>
        <p:spPr>
          <a:xfrm>
            <a:off x="1004888" y="833438"/>
            <a:ext cx="5089525" cy="3816350"/>
          </a:xfrm>
          <a:ln/>
        </p:spPr>
      </p:sp>
      <p:sp>
        <p:nvSpPr>
          <p:cNvPr id="17412" name="Notes Placeholder 2"/>
          <p:cNvSpPr>
            <a:spLocks noGrp="1"/>
          </p:cNvSpPr>
          <p:nvPr>
            <p:ph type="body" idx="1"/>
          </p:nvPr>
        </p:nvSpPr>
        <p:spPr>
          <a:xfrm>
            <a:off x="813346" y="4685258"/>
            <a:ext cx="5159616" cy="500001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51" tIns="50375" rIns="100751" bIns="50375"/>
          <a:lstStyle/>
          <a:p>
            <a:r>
              <a:rPr lang="en-US" dirty="0">
                <a:solidFill>
                  <a:schemeClr val="tx1"/>
                </a:solidFill>
              </a:rPr>
              <a:t>Lesson Management:</a:t>
            </a:r>
          </a:p>
          <a:p>
            <a:endParaRPr lang="en-US" dirty="0">
              <a:solidFill>
                <a:schemeClr val="tx1"/>
              </a:solidFill>
            </a:endParaRPr>
          </a:p>
          <a:p>
            <a:r>
              <a:rPr lang="en-US" dirty="0">
                <a:solidFill>
                  <a:schemeClr val="tx1"/>
                </a:solidFill>
              </a:rPr>
              <a:t>Ask the group why emergency responders need to adopt a standard reporting procedure. What could happen without this?</a:t>
            </a:r>
          </a:p>
          <a:p>
            <a:endParaRPr lang="en-US" dirty="0">
              <a:solidFill>
                <a:schemeClr val="tx1"/>
              </a:solidFill>
            </a:endParaRPr>
          </a:p>
          <a:p>
            <a:r>
              <a:rPr lang="en-US" dirty="0">
                <a:solidFill>
                  <a:schemeClr val="tx1"/>
                </a:solidFill>
              </a:rPr>
              <a:t>There is always pressure in the very early stages of an incident for accurate information. This responsibility often falls to emergency responders arriving first at the scene. M/ETHANE is now a standard reporting process that is used by </a:t>
            </a:r>
            <a:r>
              <a:rPr lang="en-US" b="1" dirty="0">
                <a:solidFill>
                  <a:schemeClr val="tx1"/>
                </a:solidFill>
              </a:rPr>
              <a:t>all </a:t>
            </a:r>
            <a:r>
              <a:rPr lang="en-US" dirty="0">
                <a:solidFill>
                  <a:schemeClr val="tx1"/>
                </a:solidFill>
              </a:rPr>
              <a:t>responder agencies working in a multi-agency environment. </a:t>
            </a:r>
          </a:p>
          <a:p>
            <a:endParaRPr lang="en-US" dirty="0">
              <a:solidFill>
                <a:schemeClr val="tx1"/>
              </a:solidFill>
            </a:endParaRPr>
          </a:p>
          <a:p>
            <a:r>
              <a:rPr lang="en-US" dirty="0">
                <a:solidFill>
                  <a:schemeClr val="tx1"/>
                </a:solidFill>
              </a:rPr>
              <a:t>XXX M/ETHANE should be the format</a:t>
            </a:r>
            <a:r>
              <a:rPr lang="en-US" baseline="0" dirty="0">
                <a:solidFill>
                  <a:schemeClr val="tx1"/>
                </a:solidFill>
              </a:rPr>
              <a:t> of messages passed between control rooms. Control rooms may generate a M/ETHANE message to pass information to other control rooms before they have staff at the incident. </a:t>
            </a:r>
          </a:p>
          <a:p>
            <a:endParaRPr lang="en-US" baseline="0" dirty="0">
              <a:solidFill>
                <a:schemeClr val="tx1"/>
              </a:solidFill>
            </a:endParaRPr>
          </a:p>
          <a:p>
            <a:r>
              <a:rPr lang="en-US" baseline="0" dirty="0">
                <a:solidFill>
                  <a:schemeClr val="tx1"/>
                </a:solidFill>
              </a:rPr>
              <a:t>Throughout the course of an incident control rooms may pass several M/ETHANE messages to other control rooms  as they receive information from the scene. The aim of this is to make sure that all control rooms and commanders are working with the same information. This will help in developing  shared situational awareness. XXX</a:t>
            </a:r>
          </a:p>
          <a:p>
            <a:endParaRPr lang="en-US" baseline="0" dirty="0">
              <a:solidFill>
                <a:schemeClr val="tx1"/>
              </a:solidFill>
            </a:endParaRPr>
          </a:p>
          <a:p>
            <a:endParaRPr lang="en-US" dirty="0">
              <a:solidFill>
                <a:schemeClr val="tx1"/>
              </a:solidFill>
            </a:endParaRPr>
          </a:p>
          <a:p>
            <a:r>
              <a:rPr lang="en-US" dirty="0">
                <a:solidFill>
                  <a:schemeClr val="tx1"/>
                </a:solidFill>
              </a:rPr>
              <a:t>It is good practice to send M/ETHANE reports when attending all incidents, including those that fall below the definition of a ‘Major Incident’. In circumstances such as these then the M (major incident declared) is dropped and you deliver an ETHANE report. </a:t>
            </a:r>
          </a:p>
          <a:p>
            <a:endParaRPr lang="en-US" dirty="0">
              <a:solidFill>
                <a:schemeClr val="tx1"/>
              </a:solidFill>
            </a:endParaRPr>
          </a:p>
          <a:p>
            <a:r>
              <a:rPr lang="en-US" dirty="0">
                <a:solidFill>
                  <a:schemeClr val="tx1"/>
                </a:solidFill>
              </a:rPr>
              <a:t>The M/ETHANE report should not be used just once. It is the standard format for passing information about an incident. This will make sure that all agencies get the information they need. It will also act as a trigger if an incident that is not declared as major at the beginning then escalates.</a:t>
            </a:r>
          </a:p>
        </p:txBody>
      </p:sp>
      <p:sp>
        <p:nvSpPr>
          <p:cNvPr id="3" name="Date Placeholder 2"/>
          <p:cNvSpPr>
            <a:spLocks noGrp="1"/>
          </p:cNvSpPr>
          <p:nvPr>
            <p:ph type="dt" idx="10"/>
          </p:nvPr>
        </p:nvSpPr>
        <p:spPr/>
        <p:txBody>
          <a:bodyPr/>
          <a:lstStyle/>
          <a:p>
            <a:fld id="{40B7A228-93E3-45F4-9F66-BBF9A6A14899}" type="datetime1">
              <a:rPr lang="en-GB" smtClean="0"/>
              <a:t>20/12/2017</a:t>
            </a:fld>
            <a:endParaRPr lang="en-GB" dirty="0"/>
          </a:p>
        </p:txBody>
      </p:sp>
    </p:spTree>
    <p:extLst>
      <p:ext uri="{BB962C8B-B14F-4D97-AF65-F5344CB8AC3E}">
        <p14:creationId xmlns:p14="http://schemas.microsoft.com/office/powerpoint/2010/main" val="21064832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7" name="Rectangle 2"/>
          <p:cNvSpPr>
            <a:spLocks noGrp="1" noRot="1" noChangeAspect="1" noChangeArrowheads="1" noTextEdit="1"/>
          </p:cNvSpPr>
          <p:nvPr>
            <p:ph type="sldImg"/>
          </p:nvPr>
        </p:nvSpPr>
        <p:spPr>
          <a:ln/>
        </p:spPr>
      </p:sp>
      <p:sp>
        <p:nvSpPr>
          <p:cNvPr id="38918" name="Rectangle 3"/>
          <p:cNvSpPr>
            <a:spLocks noGrp="1" noChangeArrowheads="1"/>
          </p:cNvSpPr>
          <p:nvPr>
            <p:ph type="body" idx="1"/>
          </p:nvPr>
        </p:nvSpPr>
        <p:spPr>
          <a:xfrm>
            <a:off x="709931" y="4861442"/>
            <a:ext cx="5679440" cy="4936384"/>
          </a:xfrm>
          <a:noFill/>
        </p:spPr>
        <p:txBody>
          <a:bodyPr lIns="59235" tIns="29618" rIns="59235" bIns="29618"/>
          <a:lstStyle/>
          <a:p>
            <a:r>
              <a:rPr lang="en-GB" dirty="0"/>
              <a:t>Lesson Management:</a:t>
            </a:r>
          </a:p>
          <a:p>
            <a:endParaRPr lang="en-GB" dirty="0"/>
          </a:p>
          <a:p>
            <a:r>
              <a:rPr lang="en-GB" dirty="0"/>
              <a:t>XXX This slide asks group members to</a:t>
            </a:r>
            <a:r>
              <a:rPr lang="en-GB" baseline="0" dirty="0"/>
              <a:t> imagine they are taking calls about this incident</a:t>
            </a:r>
            <a:r>
              <a:rPr lang="en-GB" dirty="0"/>
              <a:t>. Ask the group what sort of thoughts and actions will be going through their heads.</a:t>
            </a:r>
            <a:r>
              <a:rPr lang="en-GB" baseline="0" dirty="0"/>
              <a:t> T</a:t>
            </a:r>
            <a:r>
              <a:rPr lang="en-GB" dirty="0"/>
              <a:t>here may be serious injuries to people and animals. What sort of tasks do you need other agencies to undertake either at the scene or elsewhere? (You can consider Highways England, local authority, media, air ambulance and so on) </a:t>
            </a:r>
          </a:p>
          <a:p>
            <a:endParaRPr lang="en-GB" dirty="0"/>
          </a:p>
          <a:p>
            <a:r>
              <a:rPr lang="en-GB" dirty="0"/>
              <a:t>Ask the group to identify what sort of risks they can see at this scene?</a:t>
            </a:r>
          </a:p>
          <a:p>
            <a:endParaRPr lang="en-GB" dirty="0"/>
          </a:p>
          <a:p>
            <a:pPr defTabSz="947684">
              <a:defRPr/>
            </a:pPr>
            <a:endParaRPr lang="en-GB" b="0" dirty="0"/>
          </a:p>
          <a:p>
            <a:pPr defTabSz="947684">
              <a:defRPr/>
            </a:pPr>
            <a:r>
              <a:rPr lang="en-GB" b="0" dirty="0"/>
              <a:t>Your control room, managers and other agencies’ control</a:t>
            </a:r>
            <a:r>
              <a:rPr lang="en-GB" b="0" baseline="0" dirty="0"/>
              <a:t> rooms </a:t>
            </a:r>
            <a:r>
              <a:rPr lang="en-GB" b="0" dirty="0"/>
              <a:t> need to know what you are hearing</a:t>
            </a:r>
            <a:r>
              <a:rPr lang="en-GB" b="0" baseline="0" dirty="0"/>
              <a:t> about the </a:t>
            </a:r>
            <a:r>
              <a:rPr lang="en-GB" b="0" dirty="0"/>
              <a:t> the incident so they can deploy appropriate resources and develop a working plan to help manage the incident. This is why sending a M/ETHANE report is a priority.</a:t>
            </a:r>
          </a:p>
          <a:p>
            <a:pPr defTabSz="947684">
              <a:defRPr/>
            </a:pPr>
            <a:endParaRPr lang="en-GB" b="0" dirty="0"/>
          </a:p>
          <a:p>
            <a:pPr defTabSz="947684">
              <a:defRPr/>
            </a:pPr>
            <a:r>
              <a:rPr lang="en-GB" b="0" dirty="0"/>
              <a:t>There are often lots of dangers at an incident such as this. Some are more obvious than others. An early assessment of risk is very important. </a:t>
            </a:r>
          </a:p>
          <a:p>
            <a:pPr defTabSz="947684">
              <a:defRPr/>
            </a:pPr>
            <a:endParaRPr lang="en-GB" b="0" dirty="0"/>
          </a:p>
          <a:p>
            <a:pPr defTabSz="947684">
              <a:defRPr/>
            </a:pPr>
            <a:r>
              <a:rPr lang="en-GB" b="0" dirty="0"/>
              <a:t>M/ETHANE reporting is not just for ‘blue light’ emergency responders, ask the group members to think how their own agency can use it at incidents. </a:t>
            </a:r>
          </a:p>
          <a:p>
            <a:pPr defTabSz="947684">
              <a:defRPr/>
            </a:pPr>
            <a:endParaRPr lang="en-GB" b="0" dirty="0"/>
          </a:p>
          <a:p>
            <a:pPr defTabSz="947684">
              <a:defRPr/>
            </a:pPr>
            <a:r>
              <a:rPr lang="en-GB" b="0" dirty="0"/>
              <a:t>Ask the group to construct</a:t>
            </a:r>
            <a:r>
              <a:rPr lang="en-GB" b="0" baseline="0" dirty="0"/>
              <a:t> a M/ETHANE report for passing to other control rooms using this information:</a:t>
            </a:r>
          </a:p>
          <a:p>
            <a:pPr defTabSz="947684">
              <a:defRPr/>
            </a:pPr>
            <a:endParaRPr lang="en-GB" b="0" baseline="0" dirty="0"/>
          </a:p>
          <a:p>
            <a:pPr defTabSz="947684">
              <a:defRPr/>
            </a:pPr>
            <a:r>
              <a:rPr lang="en-GB" b="0" baseline="0" dirty="0"/>
              <a:t>The information they need is: This is on the A1 1 mile north of Junction 36, It is a road traffic collision between a HGV carrying horses and a light goods vehicle, there are hazards, ask them to discus what they might be, Access is from junction 36, It is unknown how many people have been injured, ask your students to discuss which agencies would be required .</a:t>
            </a:r>
          </a:p>
          <a:p>
            <a:pPr defTabSz="947684">
              <a:defRPr/>
            </a:pPr>
            <a:endParaRPr lang="en-GB" b="0" baseline="0" dirty="0"/>
          </a:p>
          <a:p>
            <a:pPr defTabSz="947684">
              <a:defRPr/>
            </a:pPr>
            <a:r>
              <a:rPr lang="en-GB" b="0" baseline="0" dirty="0"/>
              <a:t>Trainers may give as much or as little of this information and in any order to maximise the learning for your group.</a:t>
            </a:r>
          </a:p>
          <a:p>
            <a:pPr defTabSz="947684">
              <a:defRPr/>
            </a:pPr>
            <a:endParaRPr lang="en-GB" b="0" baseline="0" dirty="0"/>
          </a:p>
          <a:p>
            <a:pPr defTabSz="947684">
              <a:defRPr/>
            </a:pPr>
            <a:r>
              <a:rPr lang="en-GB" b="0" baseline="0" dirty="0"/>
              <a:t>Trainers may wish to produce a scenario work sheet for this exercise.</a:t>
            </a:r>
            <a:endParaRPr lang="en-GB" b="0" dirty="0"/>
          </a:p>
        </p:txBody>
      </p:sp>
      <p:sp>
        <p:nvSpPr>
          <p:cNvPr id="3" name="Date Placeholder 2"/>
          <p:cNvSpPr>
            <a:spLocks noGrp="1"/>
          </p:cNvSpPr>
          <p:nvPr>
            <p:ph type="dt" idx="11"/>
          </p:nvPr>
        </p:nvSpPr>
        <p:spPr/>
        <p:txBody>
          <a:bodyPr/>
          <a:lstStyle/>
          <a:p>
            <a:fld id="{70516497-F901-43F9-94FA-6B2DA06EDF99}" type="datetime1">
              <a:rPr lang="en-GB" altLang="en-US" smtClean="0"/>
              <a:t>20/12/2017</a:t>
            </a:fld>
            <a:endParaRPr lang="en-US" altLang="en-US" dirty="0"/>
          </a:p>
        </p:txBody>
      </p:sp>
    </p:spTree>
    <p:extLst>
      <p:ext uri="{BB962C8B-B14F-4D97-AF65-F5344CB8AC3E}">
        <p14:creationId xmlns:p14="http://schemas.microsoft.com/office/powerpoint/2010/main" val="15166370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Lesson Management:</a:t>
            </a:r>
          </a:p>
          <a:p>
            <a:endParaRPr lang="en-GB" baseline="0" dirty="0"/>
          </a:p>
          <a:p>
            <a:r>
              <a:rPr lang="en-GB" baseline="0" dirty="0"/>
              <a:t>This slide contains an audio recording of a M/ETHANE report relating to the incident shown in the photo as if it were coming from staff at the scene. Click on the audio icon in order to play the M/ETHANE report. The report reflects reality in that it is not perfect.  However, it does contain all the relevant information. The emphasis here is on a structured reporting process when working under pressure. </a:t>
            </a:r>
          </a:p>
          <a:p>
            <a:endParaRPr lang="en-GB" baseline="0" dirty="0"/>
          </a:p>
          <a:p>
            <a:r>
              <a:rPr lang="en-GB" baseline="0" dirty="0"/>
              <a:t>A key point is that responders should pass this information to their control rooms at the earliest opportunity, check that the group understand why this needs to happen.</a:t>
            </a:r>
          </a:p>
          <a:p>
            <a:endParaRPr lang="en-GB" baseline="0" dirty="0"/>
          </a:p>
          <a:p>
            <a:endParaRPr lang="en-GB" baseline="0" dirty="0"/>
          </a:p>
        </p:txBody>
      </p:sp>
      <p:sp>
        <p:nvSpPr>
          <p:cNvPr id="6" name="Date Placeholder 5"/>
          <p:cNvSpPr>
            <a:spLocks noGrp="1"/>
          </p:cNvSpPr>
          <p:nvPr>
            <p:ph type="dt" idx="10"/>
          </p:nvPr>
        </p:nvSpPr>
        <p:spPr/>
        <p:txBody>
          <a:bodyPr/>
          <a:lstStyle/>
          <a:p>
            <a:fld id="{DEFE1C33-A676-4891-B025-A9D15EC2DC67}" type="datetime1">
              <a:rPr lang="en-GB" smtClean="0"/>
              <a:t>20/12/2017</a:t>
            </a:fld>
            <a:endParaRPr lang="en-GB" dirty="0"/>
          </a:p>
        </p:txBody>
      </p:sp>
    </p:spTree>
    <p:extLst>
      <p:ext uri="{BB962C8B-B14F-4D97-AF65-F5344CB8AC3E}">
        <p14:creationId xmlns:p14="http://schemas.microsoft.com/office/powerpoint/2010/main" val="14345660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9931" y="4757266"/>
            <a:ext cx="5679440" cy="4824536"/>
          </a:xfrm>
        </p:spPr>
        <p:txBody>
          <a:bodyPr/>
          <a:lstStyle/>
          <a:p>
            <a:r>
              <a:rPr lang="en-GB" dirty="0"/>
              <a:t>Lesson Management:</a:t>
            </a:r>
          </a:p>
          <a:p>
            <a:endParaRPr lang="en-GB" dirty="0"/>
          </a:p>
          <a:p>
            <a:r>
              <a:rPr lang="en-GB" dirty="0"/>
              <a:t>This slide highlights the relevance of M/ETHANE and how it contributes to the principles for joint working mentioned in Module 1.</a:t>
            </a:r>
          </a:p>
          <a:p>
            <a:endParaRPr lang="en-GB" dirty="0"/>
          </a:p>
          <a:p>
            <a:r>
              <a:rPr lang="en-GB" dirty="0"/>
              <a:t>You can remind the group of the main components of </a:t>
            </a:r>
            <a:r>
              <a:rPr lang="en-GB" b="1" dirty="0"/>
              <a:t>Communicate</a:t>
            </a:r>
            <a:r>
              <a:rPr lang="en-GB" dirty="0"/>
              <a:t> and </a:t>
            </a:r>
            <a:r>
              <a:rPr lang="en-GB" b="1" dirty="0"/>
              <a:t>Co-ordinate </a:t>
            </a:r>
            <a:r>
              <a:rPr lang="en-GB" b="0" dirty="0"/>
              <a:t>(set out below), without these it can be difficult for responder agencies to establish </a:t>
            </a:r>
            <a:r>
              <a:rPr lang="en-GB" b="1" dirty="0"/>
              <a:t>joint understanding of risk </a:t>
            </a:r>
            <a:r>
              <a:rPr lang="en-GB" b="0" dirty="0"/>
              <a:t>and </a:t>
            </a:r>
            <a:r>
              <a:rPr lang="en-GB" b="1" dirty="0"/>
              <a:t>shared situational awareness</a:t>
            </a:r>
            <a:r>
              <a:rPr lang="en-GB" b="0" dirty="0"/>
              <a:t>.</a:t>
            </a:r>
          </a:p>
          <a:p>
            <a:endParaRPr lang="en-GB" dirty="0"/>
          </a:p>
          <a:p>
            <a:r>
              <a:rPr lang="en-GB" u="sng" dirty="0"/>
              <a:t>Communicate</a:t>
            </a:r>
          </a:p>
          <a:p>
            <a:pPr marL="177691" indent="-177691">
              <a:buFont typeface="Arial" panose="020B0604020202020204" pitchFamily="34" charset="0"/>
              <a:buChar char="•"/>
            </a:pPr>
            <a:r>
              <a:rPr lang="en-GB" u="none" dirty="0"/>
              <a:t>Share information and thoughts about all types of risk – make sure that it is accurate and reliable</a:t>
            </a:r>
          </a:p>
          <a:p>
            <a:pPr marL="177691" indent="-177691">
              <a:buFont typeface="Arial" panose="020B0604020202020204" pitchFamily="34" charset="0"/>
              <a:buChar char="•"/>
            </a:pPr>
            <a:r>
              <a:rPr lang="en-GB" u="none" dirty="0"/>
              <a:t>Keep it clear and simple</a:t>
            </a:r>
          </a:p>
          <a:p>
            <a:pPr marL="177691" indent="-177691">
              <a:buFont typeface="Arial" panose="020B0604020202020204" pitchFamily="34" charset="0"/>
              <a:buChar char="•"/>
            </a:pPr>
            <a:r>
              <a:rPr lang="en-GB" u="none" dirty="0"/>
              <a:t>Make sure everyone understands who is doing what</a:t>
            </a:r>
          </a:p>
          <a:p>
            <a:pPr marL="177691" indent="-177691">
              <a:buFont typeface="Arial" panose="020B0604020202020204" pitchFamily="34" charset="0"/>
              <a:buChar char="•"/>
            </a:pPr>
            <a:r>
              <a:rPr lang="en-GB" u="none" dirty="0"/>
              <a:t>Make sure that everyone understands the information that is being shared  </a:t>
            </a:r>
          </a:p>
          <a:p>
            <a:pPr marL="177691" indent="-177691">
              <a:buFont typeface="Arial" panose="020B0604020202020204" pitchFamily="34" charset="0"/>
              <a:buChar char="•"/>
            </a:pPr>
            <a:endParaRPr lang="en-GB" u="none" dirty="0"/>
          </a:p>
          <a:p>
            <a:r>
              <a:rPr lang="en-GB" u="sng" dirty="0"/>
              <a:t>Co-ordinate</a:t>
            </a:r>
          </a:p>
          <a:p>
            <a:pPr marL="177691" indent="-177691">
              <a:buFont typeface="Arial" panose="020B0604020202020204" pitchFamily="34" charset="0"/>
              <a:buChar char="•"/>
            </a:pPr>
            <a:r>
              <a:rPr lang="en-GB" u="none" dirty="0"/>
              <a:t>Discuss resources</a:t>
            </a:r>
          </a:p>
          <a:p>
            <a:pPr marL="177691" indent="-177691">
              <a:buFont typeface="Arial" panose="020B0604020202020204" pitchFamily="34" charset="0"/>
              <a:buChar char="•"/>
            </a:pPr>
            <a:r>
              <a:rPr lang="en-GB" u="none" dirty="0"/>
              <a:t>Talk about who does what</a:t>
            </a:r>
          </a:p>
          <a:p>
            <a:pPr marL="177691" indent="-177691">
              <a:buFont typeface="Arial" panose="020B0604020202020204" pitchFamily="34" charset="0"/>
              <a:buChar char="•"/>
            </a:pPr>
            <a:r>
              <a:rPr lang="en-GB" u="none" dirty="0"/>
              <a:t>Agree who is the lead agency</a:t>
            </a:r>
          </a:p>
          <a:p>
            <a:pPr marL="177691" indent="-177691">
              <a:buFont typeface="Arial" panose="020B0604020202020204" pitchFamily="34" charset="0"/>
              <a:buChar char="•"/>
            </a:pPr>
            <a:r>
              <a:rPr lang="en-GB" u="none" dirty="0"/>
              <a:t>Make joint decisions</a:t>
            </a:r>
          </a:p>
          <a:p>
            <a:pPr marL="177691" indent="-177691">
              <a:buFont typeface="Arial" panose="020B0604020202020204" pitchFamily="34" charset="0"/>
              <a:buChar char="•"/>
            </a:pPr>
            <a:endParaRPr lang="en-GB" u="none" dirty="0"/>
          </a:p>
          <a:p>
            <a:r>
              <a:rPr lang="en-GB" u="none" dirty="0"/>
              <a:t>Your M/ETHANE report is vital in developing a bigger picture in terms of scene management, this is called </a:t>
            </a:r>
            <a:r>
              <a:rPr lang="en-GB" b="1" u="none" dirty="0"/>
              <a:t>shared situational awareness </a:t>
            </a:r>
            <a:r>
              <a:rPr lang="en-GB" u="none" dirty="0"/>
              <a:t>and will be covered in greater detail in Module 3. </a:t>
            </a:r>
          </a:p>
        </p:txBody>
      </p:sp>
      <p:sp>
        <p:nvSpPr>
          <p:cNvPr id="6" name="Date Placeholder 5"/>
          <p:cNvSpPr>
            <a:spLocks noGrp="1"/>
          </p:cNvSpPr>
          <p:nvPr>
            <p:ph type="dt" idx="10"/>
          </p:nvPr>
        </p:nvSpPr>
        <p:spPr/>
        <p:txBody>
          <a:bodyPr/>
          <a:lstStyle/>
          <a:p>
            <a:fld id="{E7105C4E-E3A3-4EFB-A798-899A944B7BFF}" type="datetime1">
              <a:rPr lang="en-GB" smtClean="0"/>
              <a:t>20/12/2017</a:t>
            </a:fld>
            <a:endParaRPr lang="en-GB" dirty="0"/>
          </a:p>
        </p:txBody>
      </p:sp>
    </p:spTree>
    <p:extLst>
      <p:ext uri="{BB962C8B-B14F-4D97-AF65-F5344CB8AC3E}">
        <p14:creationId xmlns:p14="http://schemas.microsoft.com/office/powerpoint/2010/main" val="22044873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2" name="Notes Placeholder 1"/>
          <p:cNvSpPr>
            <a:spLocks noGrp="1"/>
          </p:cNvSpPr>
          <p:nvPr>
            <p:ph type="body" sz="quarter" idx="10"/>
          </p:nvPr>
        </p:nvSpPr>
        <p:spPr/>
        <p:txBody>
          <a:bodyPr/>
          <a:lstStyle/>
          <a:p>
            <a:r>
              <a:rPr lang="en-GB" dirty="0"/>
              <a:t>Lesson Management:</a:t>
            </a:r>
          </a:p>
          <a:p>
            <a:endParaRPr lang="en-GB" dirty="0"/>
          </a:p>
          <a:p>
            <a:r>
              <a:rPr lang="en-GB" dirty="0"/>
              <a:t>This slide shows all of the components of the M/ETHANE model.</a:t>
            </a:r>
          </a:p>
          <a:p>
            <a:endParaRPr lang="en-GB" dirty="0"/>
          </a:p>
          <a:p>
            <a:r>
              <a:rPr lang="en-GB" dirty="0"/>
              <a:t>It is better to scale up the initial response and then scale it down accordingly.</a:t>
            </a:r>
          </a:p>
          <a:p>
            <a:endParaRPr lang="en-GB" dirty="0"/>
          </a:p>
          <a:p>
            <a:r>
              <a:rPr lang="en-GB" dirty="0"/>
              <a:t>Each responder agency should send an initial M/ETHANE report to their respective control or operations room on arrival at the scene. This will contribute to shared situational awareness across all responder agencies.</a:t>
            </a:r>
          </a:p>
          <a:p>
            <a:endParaRPr lang="en-GB" dirty="0"/>
          </a:p>
          <a:p>
            <a:r>
              <a:rPr lang="en-GB" dirty="0"/>
              <a:t>The ‘major incident’ definition was given in Module 2.</a:t>
            </a:r>
          </a:p>
        </p:txBody>
      </p:sp>
      <p:sp>
        <p:nvSpPr>
          <p:cNvPr id="4" name="Date Placeholder 3"/>
          <p:cNvSpPr>
            <a:spLocks noGrp="1"/>
          </p:cNvSpPr>
          <p:nvPr>
            <p:ph type="dt" idx="11"/>
          </p:nvPr>
        </p:nvSpPr>
        <p:spPr/>
        <p:txBody>
          <a:bodyPr/>
          <a:lstStyle/>
          <a:p>
            <a:fld id="{EB6F78A5-8DA5-4351-BBF0-2DCB66BB74BE}" type="datetime1">
              <a:rPr lang="en-GB" smtClean="0"/>
              <a:t>20/12/2017</a:t>
            </a:fld>
            <a:endParaRPr lang="en-GB" dirty="0"/>
          </a:p>
        </p:txBody>
      </p:sp>
    </p:spTree>
    <p:extLst>
      <p:ext uri="{BB962C8B-B14F-4D97-AF65-F5344CB8AC3E}">
        <p14:creationId xmlns:p14="http://schemas.microsoft.com/office/powerpoint/2010/main" val="15567412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2" name="Notes Placeholder 1"/>
          <p:cNvSpPr>
            <a:spLocks noGrp="1"/>
          </p:cNvSpPr>
          <p:nvPr>
            <p:ph type="body" sz="quarter" idx="10"/>
          </p:nvPr>
        </p:nvSpPr>
        <p:spPr/>
        <p:txBody>
          <a:bodyPr/>
          <a:lstStyle/>
          <a:p>
            <a:r>
              <a:rPr lang="en-GB" dirty="0"/>
              <a:t>Lesson Management:</a:t>
            </a:r>
          </a:p>
          <a:p>
            <a:endParaRPr lang="en-GB" dirty="0"/>
          </a:p>
          <a:p>
            <a:r>
              <a:rPr lang="en-GB" dirty="0"/>
              <a:t>This final slide highlights the JESIP app as an aide memoire.</a:t>
            </a:r>
          </a:p>
          <a:p>
            <a:endParaRPr lang="en-GB" dirty="0"/>
          </a:p>
          <a:p>
            <a:r>
              <a:rPr lang="en-GB" dirty="0"/>
              <a:t>There is also a web site</a:t>
            </a:r>
            <a:r>
              <a:rPr lang="en-GB" baseline="0" dirty="0"/>
              <a:t> for JESIP which may be useful for control room staff at JESIP.Org.uk </a:t>
            </a:r>
            <a:endParaRPr lang="en-GB" dirty="0"/>
          </a:p>
          <a:p>
            <a:endParaRPr lang="en-GB" dirty="0"/>
          </a:p>
          <a:p>
            <a:r>
              <a:rPr lang="en-GB" dirty="0"/>
              <a:t>To summarise, responders are under a great deal of pressure when they first arrive at the scene of a major incident and so M/ETHANE  was created to assist responders in remembering the key information they need to give to their control rooms.</a:t>
            </a:r>
          </a:p>
          <a:p>
            <a:endParaRPr lang="en-GB" dirty="0"/>
          </a:p>
          <a:p>
            <a:r>
              <a:rPr lang="en-GB" dirty="0"/>
              <a:t>You can refer to the M/ETHANE section of the JESIP app on your phone to assist you as an aide memoire. </a:t>
            </a:r>
          </a:p>
          <a:p>
            <a:endParaRPr lang="en-GB" dirty="0"/>
          </a:p>
          <a:p>
            <a:r>
              <a:rPr lang="en-GB" dirty="0"/>
              <a:t>M/ETHANE reports can be sent</a:t>
            </a:r>
            <a:r>
              <a:rPr lang="en-GB" baseline="0" dirty="0"/>
              <a:t> by </a:t>
            </a:r>
            <a:r>
              <a:rPr lang="en-GB" dirty="0"/>
              <a:t> by text or e-mail if your agency can receive it.</a:t>
            </a:r>
          </a:p>
          <a:p>
            <a:endParaRPr lang="en-GB" dirty="0"/>
          </a:p>
          <a:p>
            <a:r>
              <a:rPr lang="en-GB" dirty="0"/>
              <a:t>You can ask group members to locate the JESIP app on their phones and download it now.</a:t>
            </a:r>
          </a:p>
        </p:txBody>
      </p:sp>
      <p:sp>
        <p:nvSpPr>
          <p:cNvPr id="4" name="Date Placeholder 3"/>
          <p:cNvSpPr>
            <a:spLocks noGrp="1"/>
          </p:cNvSpPr>
          <p:nvPr>
            <p:ph type="dt" idx="11"/>
          </p:nvPr>
        </p:nvSpPr>
        <p:spPr/>
        <p:txBody>
          <a:bodyPr/>
          <a:lstStyle/>
          <a:p>
            <a:fld id="{D9DBF321-F787-4EBF-A311-79FB757161C2}" type="datetime1">
              <a:rPr lang="en-GB" smtClean="0"/>
              <a:t>20/12/2017</a:t>
            </a:fld>
            <a:endParaRPr lang="en-GB" dirty="0"/>
          </a:p>
        </p:txBody>
      </p:sp>
    </p:spTree>
    <p:extLst>
      <p:ext uri="{BB962C8B-B14F-4D97-AF65-F5344CB8AC3E}">
        <p14:creationId xmlns:p14="http://schemas.microsoft.com/office/powerpoint/2010/main" val="29549446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Trainers</a:t>
            </a:r>
            <a:r>
              <a:rPr lang="en-GB" baseline="0" dirty="0"/>
              <a:t> should explain that, outside metropolitan areas, ambulance control rooms will tend to cover a wider geographic area that police and fire. Ambulance control rooms will be larger than fire control rooms and  similar in size to police control rooms although they will cover a wider geographic area. </a:t>
            </a:r>
          </a:p>
          <a:p>
            <a:endParaRPr lang="en-GB" baseline="0" dirty="0"/>
          </a:p>
          <a:p>
            <a:r>
              <a:rPr lang="en-GB" baseline="0" dirty="0"/>
              <a:t>Mobile data is the primary means for dispatching ambulances and updating command and control systems. When Airwave is used, the  point to point feature is the normal means of voice communication.</a:t>
            </a:r>
            <a:endParaRPr lang="en-GB" dirty="0"/>
          </a:p>
        </p:txBody>
      </p:sp>
      <p:sp>
        <p:nvSpPr>
          <p:cNvPr id="4" name="Date Placeholder 3"/>
          <p:cNvSpPr>
            <a:spLocks noGrp="1"/>
          </p:cNvSpPr>
          <p:nvPr>
            <p:ph type="dt" idx="10"/>
          </p:nvPr>
        </p:nvSpPr>
        <p:spPr/>
        <p:txBody>
          <a:bodyPr/>
          <a:lstStyle/>
          <a:p>
            <a:fld id="{42F433C7-92AD-45A8-A808-2DADAB45650D}" type="datetime1">
              <a:rPr lang="en-GB" smtClean="0"/>
              <a:t>20/12/2017</a:t>
            </a:fld>
            <a:endParaRPr lang="en-GB" dirty="0"/>
          </a:p>
        </p:txBody>
      </p:sp>
    </p:spTree>
    <p:extLst>
      <p:ext uri="{BB962C8B-B14F-4D97-AF65-F5344CB8AC3E}">
        <p14:creationId xmlns:p14="http://schemas.microsoft.com/office/powerpoint/2010/main" val="14116677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a:noFill/>
        </p:spPr>
        <p:txBody>
          <a:bodyPr/>
          <a:lstStyle/>
          <a:p>
            <a:pPr eaLnBrk="1" hangingPunct="1"/>
            <a:endParaRPr lang="en-US" dirty="0"/>
          </a:p>
          <a:p>
            <a:pPr eaLnBrk="1" hangingPunct="1"/>
            <a:endParaRPr lang="en-US" dirty="0"/>
          </a:p>
          <a:p>
            <a:pPr eaLnBrk="1" hangingPunct="1"/>
            <a:endParaRPr lang="en-US" dirty="0"/>
          </a:p>
        </p:txBody>
      </p:sp>
      <p:sp>
        <p:nvSpPr>
          <p:cNvPr id="3" name="Date Placeholder 2"/>
          <p:cNvSpPr>
            <a:spLocks noGrp="1"/>
          </p:cNvSpPr>
          <p:nvPr>
            <p:ph type="dt" idx="10"/>
          </p:nvPr>
        </p:nvSpPr>
        <p:spPr/>
        <p:txBody>
          <a:bodyPr/>
          <a:lstStyle/>
          <a:p>
            <a:fld id="{E57A5232-1213-4D52-A4B8-319BF31EEC42}" type="datetime1">
              <a:rPr lang="en-GB" smtClean="0"/>
              <a:t>20/12/2017</a:t>
            </a:fld>
            <a:endParaRPr lang="en-GB" dirty="0"/>
          </a:p>
        </p:txBody>
      </p:sp>
    </p:spTree>
    <p:extLst>
      <p:ext uri="{BB962C8B-B14F-4D97-AF65-F5344CB8AC3E}">
        <p14:creationId xmlns:p14="http://schemas.microsoft.com/office/powerpoint/2010/main" val="10769193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4" name="Rectangle 2"/>
          <p:cNvSpPr>
            <a:spLocks noGrp="1" noRot="1" noChangeAspect="1" noChangeArrowheads="1" noTextEdit="1"/>
          </p:cNvSpPr>
          <p:nvPr>
            <p:ph type="sldImg"/>
          </p:nvPr>
        </p:nvSpPr>
        <p:spPr>
          <a:ln/>
        </p:spPr>
      </p:sp>
      <p:sp>
        <p:nvSpPr>
          <p:cNvPr id="25605" name="Rectangle 3"/>
          <p:cNvSpPr>
            <a:spLocks noGrp="1" noChangeArrowheads="1"/>
          </p:cNvSpPr>
          <p:nvPr>
            <p:ph type="body" idx="1"/>
          </p:nvPr>
        </p:nvSpPr>
        <p:spPr>
          <a:xfrm>
            <a:off x="885354" y="4685258"/>
            <a:ext cx="5630139" cy="5000035"/>
          </a:xfrm>
          <a:prstGeom prst="rect">
            <a:avLst/>
          </a:prstGeom>
          <a:noFill/>
        </p:spPr>
        <p:txBody>
          <a:bodyPr/>
          <a:lstStyle/>
          <a:p>
            <a:r>
              <a:rPr lang="en-GB" dirty="0">
                <a:solidFill>
                  <a:schemeClr val="tx1"/>
                </a:solidFill>
              </a:rPr>
              <a:t>Lesson Management:</a:t>
            </a:r>
          </a:p>
          <a:p>
            <a:endParaRPr lang="en-GB" dirty="0">
              <a:solidFill>
                <a:schemeClr val="tx1"/>
              </a:solidFill>
            </a:endParaRPr>
          </a:p>
          <a:p>
            <a:r>
              <a:rPr lang="en-GB" dirty="0">
                <a:solidFill>
                  <a:schemeClr val="tx1"/>
                </a:solidFill>
              </a:rPr>
              <a:t>The group will recognise many of these major incidents, each one is unique in their characteristics and presented emergency responders with huge challenges. </a:t>
            </a:r>
          </a:p>
          <a:p>
            <a:endParaRPr lang="en-GB" dirty="0">
              <a:solidFill>
                <a:schemeClr val="tx1"/>
              </a:solidFill>
            </a:endParaRPr>
          </a:p>
          <a:p>
            <a:pPr defTabSz="947684">
              <a:defRPr/>
            </a:pPr>
            <a:r>
              <a:rPr lang="en-GB" dirty="0">
                <a:solidFill>
                  <a:schemeClr val="tx1"/>
                </a:solidFill>
              </a:rPr>
              <a:t>This slide is for illustration purposes only. Don’t make the group try and identify what these incidents were. Instead, get them to reflect on what sort of challenges these incidents might have presented. </a:t>
            </a:r>
          </a:p>
          <a:p>
            <a:endParaRPr lang="en-GB" dirty="0">
              <a:solidFill>
                <a:schemeClr val="tx1"/>
              </a:solidFill>
            </a:endParaRPr>
          </a:p>
          <a:p>
            <a:r>
              <a:rPr lang="en-GB" dirty="0">
                <a:solidFill>
                  <a:schemeClr val="tx1"/>
                </a:solidFill>
              </a:rPr>
              <a:t>Ask the group to identify </a:t>
            </a:r>
            <a:r>
              <a:rPr lang="en-GB" b="1" dirty="0">
                <a:solidFill>
                  <a:schemeClr val="tx1"/>
                </a:solidFill>
              </a:rPr>
              <a:t>recent</a:t>
            </a:r>
            <a:r>
              <a:rPr lang="en-GB" dirty="0">
                <a:solidFill>
                  <a:schemeClr val="tx1"/>
                </a:solidFill>
              </a:rPr>
              <a:t> major incidents in either the UK or across the world which significantly challenged emergency responders. </a:t>
            </a:r>
          </a:p>
          <a:p>
            <a:endParaRPr lang="en-GB" dirty="0">
              <a:solidFill>
                <a:schemeClr val="tx1"/>
              </a:solidFill>
            </a:endParaRPr>
          </a:p>
          <a:p>
            <a:r>
              <a:rPr lang="en-GB" dirty="0">
                <a:solidFill>
                  <a:schemeClr val="tx1"/>
                </a:solidFill>
              </a:rPr>
              <a:t>Ask the group what they understand shared situational awareness to be and why it needs to be created. </a:t>
            </a:r>
          </a:p>
          <a:p>
            <a:endParaRPr lang="en-GB" dirty="0">
              <a:solidFill>
                <a:schemeClr val="tx1"/>
              </a:solidFill>
            </a:endParaRPr>
          </a:p>
          <a:p>
            <a:r>
              <a:rPr lang="en-GB" dirty="0">
                <a:solidFill>
                  <a:schemeClr val="tx1"/>
                </a:solidFill>
              </a:rPr>
              <a:t>JESIP principles for joint working apply to all these major incidents, whatever their nature or cause. Remember that these principles also apply to minor incidents. </a:t>
            </a:r>
          </a:p>
        </p:txBody>
      </p:sp>
      <p:sp>
        <p:nvSpPr>
          <p:cNvPr id="3" name="Date Placeholder 2"/>
          <p:cNvSpPr>
            <a:spLocks noGrp="1"/>
          </p:cNvSpPr>
          <p:nvPr>
            <p:ph type="dt" idx="10"/>
          </p:nvPr>
        </p:nvSpPr>
        <p:spPr/>
        <p:txBody>
          <a:bodyPr/>
          <a:lstStyle/>
          <a:p>
            <a:fld id="{720E1345-D835-4303-BBC4-E60E95035B2F}" type="datetime1">
              <a:rPr lang="en-GB" smtClean="0"/>
              <a:t>20/12/2017</a:t>
            </a:fld>
            <a:endParaRPr lang="en-GB" dirty="0"/>
          </a:p>
        </p:txBody>
      </p:sp>
    </p:spTree>
    <p:extLst>
      <p:ext uri="{BB962C8B-B14F-4D97-AF65-F5344CB8AC3E}">
        <p14:creationId xmlns:p14="http://schemas.microsoft.com/office/powerpoint/2010/main" val="5905452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Slide Image Placeholder 1"/>
          <p:cNvSpPr>
            <a:spLocks noGrp="1" noRot="1" noChangeAspect="1" noTextEdit="1"/>
          </p:cNvSpPr>
          <p:nvPr>
            <p:ph type="sldImg"/>
          </p:nvPr>
        </p:nvSpPr>
        <p:spPr>
          <a:xfrm>
            <a:off x="1004888" y="833438"/>
            <a:ext cx="5089525" cy="3816350"/>
          </a:xfrm>
          <a:ln/>
        </p:spPr>
      </p:sp>
      <p:sp>
        <p:nvSpPr>
          <p:cNvPr id="17412" name="Notes Placeholder 2"/>
          <p:cNvSpPr>
            <a:spLocks noGrp="1"/>
          </p:cNvSpPr>
          <p:nvPr>
            <p:ph type="body" idx="1"/>
          </p:nvPr>
        </p:nvSpPr>
        <p:spPr>
          <a:xfrm>
            <a:off x="957362" y="4757266"/>
            <a:ext cx="5159616" cy="500001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51" tIns="50375" rIns="100751" bIns="50375"/>
          <a:lstStyle/>
          <a:p>
            <a:r>
              <a:rPr lang="en-US" dirty="0">
                <a:solidFill>
                  <a:schemeClr val="tx1"/>
                </a:solidFill>
              </a:rPr>
              <a:t>Lesson Management:</a:t>
            </a:r>
          </a:p>
          <a:p>
            <a:endParaRPr lang="en-US" dirty="0">
              <a:solidFill>
                <a:schemeClr val="tx1"/>
              </a:solidFill>
            </a:endParaRPr>
          </a:p>
          <a:p>
            <a:r>
              <a:rPr lang="en-US" dirty="0">
                <a:solidFill>
                  <a:schemeClr val="tx1"/>
                </a:solidFill>
              </a:rPr>
              <a:t>Note that this includes understanding the resources, capabilities and priorities of the responding agencies involved in the incident or emergency.</a:t>
            </a:r>
          </a:p>
          <a:p>
            <a:endParaRPr lang="en-US" dirty="0">
              <a:solidFill>
                <a:schemeClr val="tx1"/>
              </a:solidFill>
            </a:endParaRPr>
          </a:p>
          <a:p>
            <a:r>
              <a:rPr lang="en-US" dirty="0">
                <a:solidFill>
                  <a:schemeClr val="tx1"/>
                </a:solidFill>
              </a:rPr>
              <a:t>This information helps to ensure that everyone involved knows what the problem is and understands how they are going to deal with it.</a:t>
            </a:r>
          </a:p>
          <a:p>
            <a:endParaRPr lang="en-US" dirty="0">
              <a:solidFill>
                <a:schemeClr val="tx1"/>
              </a:solidFill>
            </a:endParaRPr>
          </a:p>
          <a:p>
            <a:r>
              <a:rPr lang="en-US" dirty="0">
                <a:solidFill>
                  <a:schemeClr val="tx1"/>
                </a:solidFill>
              </a:rPr>
              <a:t>It is absolutely essential to establish shared situational awareness. Ask the group why?</a:t>
            </a:r>
          </a:p>
          <a:p>
            <a:endParaRPr lang="en-US" dirty="0">
              <a:solidFill>
                <a:schemeClr val="tx1"/>
              </a:solidFill>
            </a:endParaRPr>
          </a:p>
          <a:p>
            <a:r>
              <a:rPr lang="en-US" dirty="0">
                <a:solidFill>
                  <a:schemeClr val="tx1"/>
                </a:solidFill>
              </a:rPr>
              <a:t>Without it:</a:t>
            </a:r>
          </a:p>
          <a:p>
            <a:pPr marL="177691" indent="-177691">
              <a:buFont typeface="Arial" panose="020B0604020202020204" pitchFamily="34" charset="0"/>
              <a:buChar char="•"/>
            </a:pPr>
            <a:r>
              <a:rPr lang="en-US" dirty="0">
                <a:solidFill>
                  <a:schemeClr val="tx1"/>
                </a:solidFill>
              </a:rPr>
              <a:t>Decisions made at any level may be flawed.</a:t>
            </a:r>
          </a:p>
          <a:p>
            <a:pPr marL="177691" indent="-177691">
              <a:buFont typeface="Arial" panose="020B0604020202020204" pitchFamily="34" charset="0"/>
              <a:buChar char="•"/>
            </a:pPr>
            <a:r>
              <a:rPr lang="en-US" dirty="0">
                <a:solidFill>
                  <a:schemeClr val="tx1"/>
                </a:solidFill>
              </a:rPr>
              <a:t>The risks created by an incident may not be commonly understood.</a:t>
            </a:r>
          </a:p>
          <a:p>
            <a:pPr marL="177691" indent="-177691">
              <a:buFont typeface="Arial" panose="020B0604020202020204" pitchFamily="34" charset="0"/>
              <a:buChar char="•"/>
            </a:pPr>
            <a:r>
              <a:rPr lang="en-US" dirty="0">
                <a:solidFill>
                  <a:schemeClr val="tx1"/>
                </a:solidFill>
              </a:rPr>
              <a:t>Each agencies priorities may not be fully understood by others.</a:t>
            </a:r>
          </a:p>
          <a:p>
            <a:pPr marL="177691" indent="-177691">
              <a:buFont typeface="Arial" panose="020B0604020202020204" pitchFamily="34" charset="0"/>
              <a:buChar char="•"/>
            </a:pPr>
            <a:r>
              <a:rPr lang="en-US" dirty="0">
                <a:solidFill>
                  <a:schemeClr val="tx1"/>
                </a:solidFill>
              </a:rPr>
              <a:t>The quality of the response could be seriously compromised, because we might miss a vital factor in our understanding of the situation.</a:t>
            </a:r>
          </a:p>
          <a:p>
            <a:r>
              <a:rPr lang="en-US" dirty="0">
                <a:solidFill>
                  <a:schemeClr val="tx1"/>
                </a:solidFill>
              </a:rPr>
              <a:t>   </a:t>
            </a:r>
          </a:p>
        </p:txBody>
      </p:sp>
      <p:sp>
        <p:nvSpPr>
          <p:cNvPr id="3" name="Date Placeholder 2"/>
          <p:cNvSpPr>
            <a:spLocks noGrp="1"/>
          </p:cNvSpPr>
          <p:nvPr>
            <p:ph type="dt" idx="10"/>
          </p:nvPr>
        </p:nvSpPr>
        <p:spPr/>
        <p:txBody>
          <a:bodyPr/>
          <a:lstStyle/>
          <a:p>
            <a:fld id="{E2C75D51-E7E7-4F8C-8E43-1255E84A1AB2}" type="datetime1">
              <a:rPr lang="en-GB" smtClean="0"/>
              <a:t>20/12/2017</a:t>
            </a:fld>
            <a:endParaRPr lang="en-GB" dirty="0"/>
          </a:p>
        </p:txBody>
      </p:sp>
    </p:spTree>
    <p:extLst>
      <p:ext uri="{BB962C8B-B14F-4D97-AF65-F5344CB8AC3E}">
        <p14:creationId xmlns:p14="http://schemas.microsoft.com/office/powerpoint/2010/main" val="21064832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1" name="Rectangle 2"/>
          <p:cNvSpPr>
            <a:spLocks noGrp="1" noRot="1" noChangeAspect="1" noChangeArrowheads="1" noTextEdit="1"/>
          </p:cNvSpPr>
          <p:nvPr>
            <p:ph type="sldImg"/>
          </p:nvPr>
        </p:nvSpPr>
        <p:spPr>
          <a:xfrm>
            <a:off x="992188" y="768350"/>
            <a:ext cx="5114925" cy="3835400"/>
          </a:xfrm>
          <a:ln/>
        </p:spPr>
      </p:sp>
      <p:sp>
        <p:nvSpPr>
          <p:cNvPr id="73732" name="Rectangle 3"/>
          <p:cNvSpPr>
            <a:spLocks noGrp="1" noChangeArrowheads="1"/>
          </p:cNvSpPr>
          <p:nvPr>
            <p:ph type="body" idx="1"/>
          </p:nvPr>
        </p:nvSpPr>
        <p:spPr>
          <a:xfrm>
            <a:off x="709600" y="4858744"/>
            <a:ext cx="5680103" cy="460835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3515" tIns="31757" rIns="63515" bIns="31757"/>
          <a:lstStyle/>
          <a:p>
            <a:r>
              <a:rPr lang="en-US" altLang="en-US" dirty="0"/>
              <a:t>Lesson Management:</a:t>
            </a:r>
          </a:p>
          <a:p>
            <a:endParaRPr lang="en-US" altLang="en-US" dirty="0"/>
          </a:p>
          <a:p>
            <a:r>
              <a:rPr lang="en-US" altLang="en-US" dirty="0"/>
              <a:t>The basic approach to establishing your own situational awareness is to work through a series of questions in your mind. These are:</a:t>
            </a:r>
          </a:p>
          <a:p>
            <a:endParaRPr lang="en-US" altLang="en-US" dirty="0"/>
          </a:p>
          <a:p>
            <a:r>
              <a:rPr lang="en-US" altLang="en-US" b="1" dirty="0"/>
              <a:t>What. </a:t>
            </a:r>
            <a:r>
              <a:rPr lang="en-US" altLang="en-US" dirty="0"/>
              <a:t>What has happened? What is happening at the moment? What is being done about it?</a:t>
            </a:r>
          </a:p>
          <a:p>
            <a:r>
              <a:rPr lang="en-US" altLang="en-US" b="1" dirty="0"/>
              <a:t>So What. </a:t>
            </a:r>
            <a:r>
              <a:rPr lang="en-US" altLang="en-US" dirty="0"/>
              <a:t>What does all that mean and what effects will it have?</a:t>
            </a:r>
          </a:p>
          <a:p>
            <a:r>
              <a:rPr lang="en-US" altLang="en-US" b="1" dirty="0"/>
              <a:t>What if. </a:t>
            </a:r>
            <a:r>
              <a:rPr lang="en-US" altLang="en-US" dirty="0"/>
              <a:t>What might happen next? Or in the future?</a:t>
            </a:r>
          </a:p>
          <a:p>
            <a:endParaRPr lang="en-US" altLang="en-US" dirty="0"/>
          </a:p>
          <a:p>
            <a:r>
              <a:rPr lang="en-US" altLang="en-US" dirty="0"/>
              <a:t>Trainers should develop</a:t>
            </a:r>
            <a:r>
              <a:rPr lang="en-US" altLang="en-US" baseline="0" dirty="0"/>
              <a:t> an example that will illustrate the above for their control room. </a:t>
            </a:r>
            <a:endParaRPr lang="en-US" altLang="en-US" dirty="0"/>
          </a:p>
          <a:p>
            <a:endParaRPr lang="en-US" altLang="en-US" dirty="0"/>
          </a:p>
          <a:p>
            <a:r>
              <a:rPr lang="en-US" altLang="en-US" dirty="0"/>
              <a:t>It is really important to share these thoughts with other responders agencies’ control rooms. They are integral to good </a:t>
            </a:r>
            <a:r>
              <a:rPr lang="en-US" altLang="en-US" b="1" dirty="0"/>
              <a:t>communication</a:t>
            </a:r>
            <a:r>
              <a:rPr lang="en-US" altLang="en-US" dirty="0"/>
              <a:t>, </a:t>
            </a:r>
            <a:r>
              <a:rPr lang="en-US" altLang="en-US" b="1" dirty="0"/>
              <a:t>co-ordination</a:t>
            </a:r>
            <a:r>
              <a:rPr lang="en-US" altLang="en-US" dirty="0"/>
              <a:t> and </a:t>
            </a:r>
            <a:r>
              <a:rPr lang="en-US" altLang="en-US" b="1" dirty="0"/>
              <a:t>joint understanding of risk.</a:t>
            </a:r>
          </a:p>
        </p:txBody>
      </p:sp>
      <p:sp>
        <p:nvSpPr>
          <p:cNvPr id="3" name="Date Placeholder 2"/>
          <p:cNvSpPr>
            <a:spLocks noGrp="1"/>
          </p:cNvSpPr>
          <p:nvPr>
            <p:ph type="dt" idx="10"/>
          </p:nvPr>
        </p:nvSpPr>
        <p:spPr/>
        <p:txBody>
          <a:bodyPr/>
          <a:lstStyle/>
          <a:p>
            <a:fld id="{5988100A-757E-4BC8-A9AD-EFA4926E29C2}" type="datetime1">
              <a:rPr lang="en-GB" smtClean="0"/>
              <a:t>20/12/2017</a:t>
            </a:fld>
            <a:endParaRPr lang="en-GB" dirty="0"/>
          </a:p>
        </p:txBody>
      </p:sp>
    </p:spTree>
    <p:extLst>
      <p:ext uri="{BB962C8B-B14F-4D97-AF65-F5344CB8AC3E}">
        <p14:creationId xmlns:p14="http://schemas.microsoft.com/office/powerpoint/2010/main" val="21589164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7" name="Rectangle 2"/>
          <p:cNvSpPr>
            <a:spLocks noGrp="1" noRot="1" noChangeAspect="1" noChangeArrowheads="1" noTextEdit="1"/>
          </p:cNvSpPr>
          <p:nvPr>
            <p:ph type="sldImg"/>
          </p:nvPr>
        </p:nvSpPr>
        <p:spPr>
          <a:ln/>
        </p:spPr>
      </p:sp>
      <p:sp>
        <p:nvSpPr>
          <p:cNvPr id="38918" name="Rectangle 3"/>
          <p:cNvSpPr>
            <a:spLocks noGrp="1" noChangeArrowheads="1"/>
          </p:cNvSpPr>
          <p:nvPr>
            <p:ph type="body" idx="1"/>
          </p:nvPr>
        </p:nvSpPr>
        <p:spPr>
          <a:noFill/>
        </p:spPr>
        <p:txBody>
          <a:bodyPr lIns="59235" tIns="29618" rIns="59235" bIns="29618"/>
          <a:lstStyle/>
          <a:p>
            <a:r>
              <a:rPr lang="en-GB" dirty="0"/>
              <a:t>Lesson Management:</a:t>
            </a:r>
          </a:p>
          <a:p>
            <a:endParaRPr lang="en-GB" dirty="0"/>
          </a:p>
          <a:p>
            <a:r>
              <a:rPr lang="en-GB" dirty="0"/>
              <a:t>The key point here is to achieve the ‘big picture’… collectively. This is shared situational awareness. </a:t>
            </a:r>
          </a:p>
          <a:p>
            <a:endParaRPr lang="en-GB" dirty="0"/>
          </a:p>
          <a:p>
            <a:r>
              <a:rPr lang="en-GB" dirty="0"/>
              <a:t>Two  tools can help you achieve shared situational awareness. Ask the group what these might be.</a:t>
            </a:r>
          </a:p>
          <a:p>
            <a:endParaRPr lang="en-GB" dirty="0"/>
          </a:p>
          <a:p>
            <a:r>
              <a:rPr lang="en-GB" b="1" dirty="0"/>
              <a:t>M/ETHANE</a:t>
            </a:r>
            <a:r>
              <a:rPr lang="en-GB" dirty="0"/>
              <a:t>. </a:t>
            </a:r>
          </a:p>
          <a:p>
            <a:endParaRPr lang="en-GB" dirty="0"/>
          </a:p>
          <a:p>
            <a:r>
              <a:rPr lang="en-GB" dirty="0"/>
              <a:t>Remind the group that M/ETHANE</a:t>
            </a:r>
            <a:r>
              <a:rPr lang="en-GB" baseline="0" dirty="0"/>
              <a:t> reports should be sent between control rooms to develop shared situational awareness between control rooms and agencies.</a:t>
            </a:r>
            <a:endParaRPr lang="en-GB" dirty="0"/>
          </a:p>
          <a:p>
            <a:endParaRPr lang="en-GB" dirty="0"/>
          </a:p>
          <a:p>
            <a:endParaRPr lang="en-GB" dirty="0"/>
          </a:p>
          <a:p>
            <a:r>
              <a:rPr lang="en-GB" b="1" dirty="0"/>
              <a:t>Joint Decision Model (JDM). </a:t>
            </a:r>
            <a:r>
              <a:rPr lang="en-GB" dirty="0"/>
              <a:t>This will feature on the next slide</a:t>
            </a:r>
          </a:p>
        </p:txBody>
      </p:sp>
      <p:sp>
        <p:nvSpPr>
          <p:cNvPr id="3" name="Date Placeholder 2"/>
          <p:cNvSpPr>
            <a:spLocks noGrp="1"/>
          </p:cNvSpPr>
          <p:nvPr>
            <p:ph type="dt" idx="11"/>
          </p:nvPr>
        </p:nvSpPr>
        <p:spPr/>
        <p:txBody>
          <a:bodyPr/>
          <a:lstStyle/>
          <a:p>
            <a:fld id="{70516497-F901-43F9-94FA-6B2DA06EDF99}" type="datetime1">
              <a:rPr lang="en-GB" altLang="en-US" smtClean="0"/>
              <a:t>20/12/2017</a:t>
            </a:fld>
            <a:endParaRPr lang="en-US" altLang="en-US" dirty="0"/>
          </a:p>
        </p:txBody>
      </p:sp>
    </p:spTree>
    <p:extLst>
      <p:ext uri="{BB962C8B-B14F-4D97-AF65-F5344CB8AC3E}">
        <p14:creationId xmlns:p14="http://schemas.microsoft.com/office/powerpoint/2010/main" val="151663706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Lesson Management:</a:t>
            </a:r>
          </a:p>
          <a:p>
            <a:endParaRPr lang="en-GB" baseline="0" dirty="0"/>
          </a:p>
          <a:p>
            <a:r>
              <a:rPr lang="en-GB" baseline="0" dirty="0"/>
              <a:t>This is the decision model for responders who will be managing the incident.</a:t>
            </a:r>
          </a:p>
          <a:p>
            <a:endParaRPr lang="en-GB" baseline="0" dirty="0"/>
          </a:p>
          <a:p>
            <a:r>
              <a:rPr lang="en-GB" baseline="0" dirty="0"/>
              <a:t>These levels are often referred to as strategic and tactical. It should also be used by Incident Commanders or managers who are working at the scene, they are often referred to as operational.</a:t>
            </a:r>
          </a:p>
          <a:p>
            <a:endParaRPr lang="en-GB" baseline="0" dirty="0"/>
          </a:p>
          <a:p>
            <a:r>
              <a:rPr lang="en-GB" baseline="0" dirty="0"/>
              <a:t>The purpose of the Joint Decision Model is to help manage incidents through structured decision making. It is important to have a model that everybody understands and can work with so that joint decisions are made. </a:t>
            </a:r>
          </a:p>
          <a:p>
            <a:endParaRPr lang="en-GB" baseline="0" dirty="0"/>
          </a:p>
          <a:p>
            <a:r>
              <a:rPr lang="en-GB" baseline="0" dirty="0"/>
              <a:t>Your agency may have given you training in its use. </a:t>
            </a:r>
          </a:p>
          <a:p>
            <a:endParaRPr lang="en-GB" baseline="0" dirty="0"/>
          </a:p>
          <a:p>
            <a:r>
              <a:rPr lang="en-GB" baseline="0" dirty="0"/>
              <a:t>The next slide illustrates the levels of command that are adopted when managing a major incident. </a:t>
            </a:r>
          </a:p>
        </p:txBody>
      </p:sp>
      <p:sp>
        <p:nvSpPr>
          <p:cNvPr id="6" name="Date Placeholder 5"/>
          <p:cNvSpPr>
            <a:spLocks noGrp="1"/>
          </p:cNvSpPr>
          <p:nvPr>
            <p:ph type="dt" idx="10"/>
          </p:nvPr>
        </p:nvSpPr>
        <p:spPr/>
        <p:txBody>
          <a:bodyPr/>
          <a:lstStyle/>
          <a:p>
            <a:fld id="{F4E33F1E-FDEE-40D0-A432-F8BE09A19462}" type="datetime1">
              <a:rPr lang="en-GB" smtClean="0"/>
              <a:t>20/12/2017</a:t>
            </a:fld>
            <a:endParaRPr lang="en-GB" dirty="0"/>
          </a:p>
        </p:txBody>
      </p:sp>
    </p:spTree>
    <p:extLst>
      <p:ext uri="{BB962C8B-B14F-4D97-AF65-F5344CB8AC3E}">
        <p14:creationId xmlns:p14="http://schemas.microsoft.com/office/powerpoint/2010/main" val="143456602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Lesson Management:</a:t>
            </a:r>
          </a:p>
          <a:p>
            <a:endParaRPr lang="en-GB" dirty="0"/>
          </a:p>
          <a:p>
            <a:r>
              <a:rPr lang="en-GB" dirty="0"/>
              <a:t>Responder agencies may adopt levels of command when responding to incidents. The level may not convey the actual seniority or rank a person has within their responder agency but rather the level of command an individual has </a:t>
            </a:r>
            <a:r>
              <a:rPr lang="en-GB" b="1" dirty="0"/>
              <a:t>at the incident</a:t>
            </a:r>
            <a:r>
              <a:rPr lang="en-GB" dirty="0"/>
              <a:t>.</a:t>
            </a:r>
          </a:p>
          <a:p>
            <a:endParaRPr lang="en-GB" dirty="0"/>
          </a:p>
          <a:p>
            <a:endParaRPr lang="en-GB" dirty="0"/>
          </a:p>
        </p:txBody>
      </p:sp>
      <p:sp>
        <p:nvSpPr>
          <p:cNvPr id="6" name="Date Placeholder 5"/>
          <p:cNvSpPr>
            <a:spLocks noGrp="1"/>
          </p:cNvSpPr>
          <p:nvPr>
            <p:ph type="dt" idx="10"/>
          </p:nvPr>
        </p:nvSpPr>
        <p:spPr/>
        <p:txBody>
          <a:bodyPr/>
          <a:lstStyle/>
          <a:p>
            <a:fld id="{58224382-48DB-42CA-AC82-85FA11A74F88}" type="datetime1">
              <a:rPr lang="en-GB" smtClean="0"/>
              <a:t>20/12/2017</a:t>
            </a:fld>
            <a:endParaRPr lang="en-GB" dirty="0"/>
          </a:p>
        </p:txBody>
      </p:sp>
    </p:spTree>
    <p:extLst>
      <p:ext uri="{BB962C8B-B14F-4D97-AF65-F5344CB8AC3E}">
        <p14:creationId xmlns:p14="http://schemas.microsoft.com/office/powerpoint/2010/main" val="220448731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2" name="Notes Placeholder 1"/>
          <p:cNvSpPr>
            <a:spLocks noGrp="1"/>
          </p:cNvSpPr>
          <p:nvPr>
            <p:ph type="body" sz="quarter" idx="10"/>
          </p:nvPr>
        </p:nvSpPr>
        <p:spPr>
          <a:xfrm>
            <a:off x="741338" y="4613250"/>
            <a:ext cx="5679440" cy="4968552"/>
          </a:xfrm>
        </p:spPr>
        <p:txBody>
          <a:bodyPr/>
          <a:lstStyle/>
          <a:p>
            <a:r>
              <a:rPr lang="en-GB" dirty="0"/>
              <a:t>Lesson Management:</a:t>
            </a:r>
          </a:p>
          <a:p>
            <a:endParaRPr lang="en-GB" dirty="0"/>
          </a:p>
          <a:p>
            <a:r>
              <a:rPr lang="en-GB" dirty="0"/>
              <a:t>Ask the group why the joint understanding of risk is important in this scenario.</a:t>
            </a:r>
          </a:p>
          <a:p>
            <a:endParaRPr lang="en-GB" dirty="0"/>
          </a:p>
          <a:p>
            <a:r>
              <a:rPr lang="en-GB" u="sng" dirty="0"/>
              <a:t>Key Points:</a:t>
            </a:r>
          </a:p>
          <a:p>
            <a:pPr marL="177691" indent="-177691">
              <a:buFont typeface="Arial" panose="020B0604020202020204" pitchFamily="34" charset="0"/>
              <a:buChar char="•"/>
            </a:pPr>
            <a:r>
              <a:rPr lang="en-GB" u="none" dirty="0"/>
              <a:t>Each agency will carry out its own dynamic risk assessment according to its own working practices.</a:t>
            </a:r>
          </a:p>
          <a:p>
            <a:pPr marL="177691" indent="-177691">
              <a:buFont typeface="Arial" panose="020B0604020202020204" pitchFamily="34" charset="0"/>
              <a:buChar char="•"/>
            </a:pPr>
            <a:r>
              <a:rPr lang="en-GB" u="none" dirty="0"/>
              <a:t>People from different agencies may see and understand risks at an incident differently because of their training and expertise.</a:t>
            </a:r>
          </a:p>
          <a:p>
            <a:pPr marL="177691" indent="-177691">
              <a:buFont typeface="Arial" panose="020B0604020202020204" pitchFamily="34" charset="0"/>
              <a:buChar char="•"/>
            </a:pPr>
            <a:r>
              <a:rPr lang="en-GB" u="none" dirty="0"/>
              <a:t>These </a:t>
            </a:r>
            <a:r>
              <a:rPr lang="en-GB" b="1" u="none" dirty="0"/>
              <a:t>must</a:t>
            </a:r>
            <a:r>
              <a:rPr lang="en-GB" u="none" dirty="0"/>
              <a:t> be shared with responder agencies to achieve a common understanding of all the risks and hazards.</a:t>
            </a:r>
          </a:p>
          <a:p>
            <a:pPr marL="177691" indent="-177691">
              <a:buFont typeface="Arial" panose="020B0604020202020204" pitchFamily="34" charset="0"/>
              <a:buChar char="•"/>
            </a:pPr>
            <a:r>
              <a:rPr lang="en-GB" u="none" dirty="0"/>
              <a:t>XXX Control rooms have a key role in sharing</a:t>
            </a:r>
            <a:r>
              <a:rPr lang="en-GB" u="none" baseline="0" dirty="0"/>
              <a:t> information between agencies to develop this joint understanding of risk. XXX</a:t>
            </a:r>
            <a:endParaRPr lang="en-GB" u="none" dirty="0"/>
          </a:p>
          <a:p>
            <a:pPr marL="177691" indent="-177691">
              <a:buFont typeface="Arial" panose="020B0604020202020204" pitchFamily="34" charset="0"/>
              <a:buChar char="•"/>
            </a:pPr>
            <a:r>
              <a:rPr lang="en-GB" u="none" dirty="0"/>
              <a:t>This will help to ensure that responders stay safe and will reduce the potential for harm to the public and the environment around the scene.</a:t>
            </a:r>
          </a:p>
          <a:p>
            <a:endParaRPr lang="en-GB" u="none" dirty="0"/>
          </a:p>
          <a:p>
            <a:r>
              <a:rPr lang="en-GB" u="sng" dirty="0"/>
              <a:t>The Flooding Scenario:</a:t>
            </a:r>
          </a:p>
          <a:p>
            <a:pPr marL="177691" indent="-177691">
              <a:buFont typeface="Arial" panose="020B0604020202020204" pitchFamily="34" charset="0"/>
              <a:buChar char="•"/>
            </a:pPr>
            <a:r>
              <a:rPr lang="en-GB" u="none" dirty="0"/>
              <a:t>In understanding what this might mean for the response as a whole and for the safety of the public and the responders, many agencies will have important information about this major incident and it is vital that this is shared.</a:t>
            </a:r>
          </a:p>
          <a:p>
            <a:pPr marL="177691" indent="-177691">
              <a:buFont typeface="Arial" panose="020B0604020202020204" pitchFamily="34" charset="0"/>
              <a:buChar char="•"/>
            </a:pPr>
            <a:r>
              <a:rPr lang="en-GB" u="none" dirty="0"/>
              <a:t>If those in command do not communicate with each other and do not co-ordinate the resources they have, the response may be disjointed and confused – with different responders doing their own thing separately rather than </a:t>
            </a:r>
            <a:r>
              <a:rPr lang="en-GB" b="1" u="none" dirty="0"/>
              <a:t>working together, saving lives and reducing harm</a:t>
            </a:r>
          </a:p>
          <a:p>
            <a:pPr marL="177691" indent="-177691">
              <a:buFont typeface="Arial" panose="020B0604020202020204" pitchFamily="34" charset="0"/>
              <a:buChar char="•"/>
            </a:pPr>
            <a:r>
              <a:rPr lang="en-GB" b="0" u="none" dirty="0"/>
              <a:t>Specific areas of this major incident may present different risks and hazards and so the need to share this information is even more important. </a:t>
            </a:r>
          </a:p>
          <a:p>
            <a:pPr marL="177691" indent="-177691">
              <a:buFont typeface="Arial" panose="020B0604020202020204" pitchFamily="34" charset="0"/>
              <a:buChar char="•"/>
            </a:pPr>
            <a:endParaRPr lang="en-GB" b="0" u="none" dirty="0"/>
          </a:p>
          <a:p>
            <a:pPr marL="177691" indent="-177691">
              <a:buFont typeface="Arial" panose="020B0604020202020204" pitchFamily="34" charset="0"/>
              <a:buChar char="•"/>
            </a:pPr>
            <a:r>
              <a:rPr lang="en-GB" b="0" u="none" dirty="0"/>
              <a:t>XXX For example in</a:t>
            </a:r>
            <a:r>
              <a:rPr lang="en-GB" b="0" u="none" baseline="0" dirty="0"/>
              <a:t> the flooding example fire and rescue services may be focused on immediate rescues whilst the local authority would be considering longer term recovery of the community. XXX</a:t>
            </a:r>
            <a:endParaRPr lang="en-GB" b="0" u="none" dirty="0"/>
          </a:p>
          <a:p>
            <a:pPr marL="177691" indent="-177691">
              <a:buFont typeface="Arial" panose="020B0604020202020204" pitchFamily="34" charset="0"/>
              <a:buChar char="•"/>
            </a:pPr>
            <a:endParaRPr lang="en-GB" b="0" u="none" dirty="0"/>
          </a:p>
          <a:p>
            <a:r>
              <a:rPr lang="en-GB" b="0" u="none" dirty="0"/>
              <a:t>Establishing Joint understanding of risk applies to </a:t>
            </a:r>
            <a:r>
              <a:rPr lang="en-GB" b="1" u="none" dirty="0"/>
              <a:t>all</a:t>
            </a:r>
            <a:r>
              <a:rPr lang="en-GB" b="0" u="none" dirty="0"/>
              <a:t> incidents. </a:t>
            </a:r>
          </a:p>
          <a:p>
            <a:pPr marL="177691" indent="-177691">
              <a:buFont typeface="Arial" panose="020B0604020202020204" pitchFamily="34" charset="0"/>
              <a:buChar char="•"/>
            </a:pPr>
            <a:endParaRPr lang="en-GB" u="none" dirty="0"/>
          </a:p>
          <a:p>
            <a:pPr marL="177691" indent="-177691">
              <a:buFont typeface="Arial" panose="020B0604020202020204" pitchFamily="34" charset="0"/>
              <a:buChar char="•"/>
            </a:pPr>
            <a:endParaRPr lang="en-GB" u="none" dirty="0"/>
          </a:p>
        </p:txBody>
      </p:sp>
      <p:sp>
        <p:nvSpPr>
          <p:cNvPr id="4" name="Date Placeholder 3"/>
          <p:cNvSpPr>
            <a:spLocks noGrp="1"/>
          </p:cNvSpPr>
          <p:nvPr>
            <p:ph type="dt" idx="11"/>
          </p:nvPr>
        </p:nvSpPr>
        <p:spPr/>
        <p:txBody>
          <a:bodyPr/>
          <a:lstStyle/>
          <a:p>
            <a:fld id="{349D8385-C539-486F-848C-EFE04942AE4A}" type="datetime1">
              <a:rPr lang="en-GB" smtClean="0"/>
              <a:t>20/12/2017</a:t>
            </a:fld>
            <a:endParaRPr lang="en-GB" dirty="0"/>
          </a:p>
        </p:txBody>
      </p:sp>
    </p:spTree>
    <p:extLst>
      <p:ext uri="{BB962C8B-B14F-4D97-AF65-F5344CB8AC3E}">
        <p14:creationId xmlns:p14="http://schemas.microsoft.com/office/powerpoint/2010/main" val="155674128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41338" y="4685258"/>
            <a:ext cx="5679440" cy="4605576"/>
          </a:xfrm>
        </p:spPr>
        <p:txBody>
          <a:bodyPr/>
          <a:lstStyle/>
          <a:p>
            <a:r>
              <a:rPr lang="en-GB" dirty="0"/>
              <a:t>Lesson Management:</a:t>
            </a:r>
          </a:p>
          <a:p>
            <a:endParaRPr lang="en-GB" dirty="0"/>
          </a:p>
          <a:p>
            <a:r>
              <a:rPr lang="en-GB" dirty="0"/>
              <a:t>Different agencies respond to an incident because they have specific functions, capabilities and expertise. Ideally, all responders should have a basic understanding of each other’s roles so that they can work together effectively.</a:t>
            </a:r>
          </a:p>
          <a:p>
            <a:endParaRPr lang="en-GB" dirty="0"/>
          </a:p>
          <a:p>
            <a:endParaRPr lang="en-GB" dirty="0"/>
          </a:p>
          <a:p>
            <a:r>
              <a:rPr lang="en-GB" dirty="0"/>
              <a:t>It is important to remember that this list is intentionally not complete, nor does it cover every agency that might be involved in an incident.</a:t>
            </a:r>
          </a:p>
          <a:p>
            <a:endParaRPr lang="en-GB" dirty="0"/>
          </a:p>
          <a:p>
            <a:r>
              <a:rPr lang="en-GB" dirty="0"/>
              <a:t>A single incident can have a knock-on effect in different ways that requires additional planning and the involvement of many different organisations.</a:t>
            </a:r>
          </a:p>
          <a:p>
            <a:endParaRPr lang="en-GB" dirty="0"/>
          </a:p>
          <a:p>
            <a:r>
              <a:rPr lang="en-GB" dirty="0"/>
              <a:t>We often tend to think about incidents in terms of the immediate scene, </a:t>
            </a:r>
            <a:r>
              <a:rPr lang="en-GB" b="1" dirty="0"/>
              <a:t>saving lives </a:t>
            </a:r>
            <a:r>
              <a:rPr lang="en-GB" dirty="0"/>
              <a:t>and </a:t>
            </a:r>
            <a:r>
              <a:rPr lang="en-GB" b="1" dirty="0"/>
              <a:t>reducing harm</a:t>
            </a:r>
            <a:r>
              <a:rPr lang="en-GB" dirty="0"/>
              <a:t>, this is the </a:t>
            </a:r>
            <a:r>
              <a:rPr lang="en-GB" b="1" dirty="0"/>
              <a:t>response phase</a:t>
            </a:r>
            <a:r>
              <a:rPr lang="en-GB" dirty="0"/>
              <a:t>.</a:t>
            </a:r>
          </a:p>
          <a:p>
            <a:endParaRPr lang="en-GB" dirty="0"/>
          </a:p>
          <a:p>
            <a:r>
              <a:rPr lang="en-GB" dirty="0"/>
              <a:t>In truth, the </a:t>
            </a:r>
            <a:r>
              <a:rPr lang="en-GB" b="1" dirty="0"/>
              <a:t>recovery phase </a:t>
            </a:r>
            <a:r>
              <a:rPr lang="en-GB" dirty="0"/>
              <a:t>can be equally as challenging and take longer than the response phase.</a:t>
            </a:r>
          </a:p>
          <a:p>
            <a:endParaRPr lang="en-GB" dirty="0"/>
          </a:p>
          <a:p>
            <a:r>
              <a:rPr lang="en-GB" dirty="0"/>
              <a:t>Recovery is about returning things to normal following an incident and can involve many different agencies and organisations.</a:t>
            </a:r>
          </a:p>
          <a:p>
            <a:endParaRPr lang="en-GB" dirty="0"/>
          </a:p>
          <a:p>
            <a:r>
              <a:rPr lang="en-GB" u="sng" dirty="0"/>
              <a:t>Final Points:</a:t>
            </a:r>
          </a:p>
          <a:p>
            <a:pPr marL="177691" indent="-177691">
              <a:buFont typeface="Arial" panose="020B0604020202020204" pitchFamily="34" charset="0"/>
              <a:buChar char="•"/>
            </a:pPr>
            <a:r>
              <a:rPr lang="en-GB" u="none" dirty="0"/>
              <a:t>If you aren’t sure of the purpose or capabilities of an individual or agency – ask them. They may have exactly the capability you need to help achieve your aim, or know how to get it.</a:t>
            </a:r>
          </a:p>
          <a:p>
            <a:pPr marL="177691" indent="-177691">
              <a:buFont typeface="Arial" panose="020B0604020202020204" pitchFamily="34" charset="0"/>
              <a:buChar char="•"/>
            </a:pPr>
            <a:r>
              <a:rPr lang="en-GB" u="none" dirty="0"/>
              <a:t>Multi-agency working is all about what each agency brings in the way of capability, expertise and resource.</a:t>
            </a:r>
          </a:p>
          <a:p>
            <a:pPr marL="177691" indent="-177691">
              <a:buFont typeface="Arial" panose="020B0604020202020204" pitchFamily="34" charset="0"/>
              <a:buChar char="•"/>
            </a:pPr>
            <a:r>
              <a:rPr lang="en-GB" u="none" dirty="0"/>
              <a:t>Interoperability is </a:t>
            </a:r>
            <a:r>
              <a:rPr lang="en-GB" b="1" u="none" dirty="0"/>
              <a:t>how</a:t>
            </a:r>
            <a:r>
              <a:rPr lang="en-GB" u="none" dirty="0"/>
              <a:t> you make it all work together.</a:t>
            </a:r>
            <a:endParaRPr lang="en-GB" dirty="0"/>
          </a:p>
        </p:txBody>
      </p:sp>
      <p:sp>
        <p:nvSpPr>
          <p:cNvPr id="6" name="Date Placeholder 5"/>
          <p:cNvSpPr>
            <a:spLocks noGrp="1"/>
          </p:cNvSpPr>
          <p:nvPr>
            <p:ph type="dt" idx="10"/>
          </p:nvPr>
        </p:nvSpPr>
        <p:spPr/>
        <p:txBody>
          <a:bodyPr/>
          <a:lstStyle/>
          <a:p>
            <a:fld id="{8F343FBA-2BED-4919-9E29-65F00767787B}" type="datetime1">
              <a:rPr lang="en-GB" smtClean="0"/>
              <a:t>20/12/2017</a:t>
            </a:fld>
            <a:endParaRPr lang="en-GB" dirty="0"/>
          </a:p>
        </p:txBody>
      </p:sp>
    </p:spTree>
    <p:extLst>
      <p:ext uri="{BB962C8B-B14F-4D97-AF65-F5344CB8AC3E}">
        <p14:creationId xmlns:p14="http://schemas.microsoft.com/office/powerpoint/2010/main" val="31786032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ln/>
        </p:spPr>
      </p:sp>
      <p:sp>
        <p:nvSpPr>
          <p:cNvPr id="3" name="Date Placeholder 2"/>
          <p:cNvSpPr>
            <a:spLocks noGrp="1"/>
          </p:cNvSpPr>
          <p:nvPr>
            <p:ph type="dt" idx="10"/>
          </p:nvPr>
        </p:nvSpPr>
        <p:spPr/>
        <p:txBody>
          <a:bodyPr/>
          <a:lstStyle/>
          <a:p>
            <a:fld id="{67E269E4-992E-4498-B6A7-9A02FB508E05}" type="datetime1">
              <a:rPr lang="en-GB" smtClean="0"/>
              <a:t>20/12/2017</a:t>
            </a:fld>
            <a:endParaRPr lang="en-GB" dirty="0"/>
          </a:p>
        </p:txBody>
      </p:sp>
    </p:spTree>
    <p:extLst>
      <p:ext uri="{BB962C8B-B14F-4D97-AF65-F5344CB8AC3E}">
        <p14:creationId xmlns:p14="http://schemas.microsoft.com/office/powerpoint/2010/main" val="1076919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Locally</a:t>
            </a:r>
            <a:r>
              <a:rPr lang="en-GB" baseline="0" dirty="0"/>
              <a:t> services may wish to provide their students with information on responder agency control rooms in their area. This information should be obtained through your LRF, local JESIP training group or similar structure.</a:t>
            </a:r>
            <a:endParaRPr lang="en-GB" dirty="0"/>
          </a:p>
        </p:txBody>
      </p:sp>
      <p:sp>
        <p:nvSpPr>
          <p:cNvPr id="4" name="Date Placeholder 3"/>
          <p:cNvSpPr>
            <a:spLocks noGrp="1"/>
          </p:cNvSpPr>
          <p:nvPr>
            <p:ph type="dt" idx="10"/>
          </p:nvPr>
        </p:nvSpPr>
        <p:spPr/>
        <p:txBody>
          <a:bodyPr/>
          <a:lstStyle/>
          <a:p>
            <a:fld id="{CBD7C434-9691-4758-A6D2-1B4CA0EE501D}" type="datetime1">
              <a:rPr lang="en-GB" smtClean="0"/>
              <a:t>20/12/2017</a:t>
            </a:fld>
            <a:endParaRPr lang="en-GB" dirty="0"/>
          </a:p>
        </p:txBody>
      </p:sp>
    </p:spTree>
    <p:extLst>
      <p:ext uri="{BB962C8B-B14F-4D97-AF65-F5344CB8AC3E}">
        <p14:creationId xmlns:p14="http://schemas.microsoft.com/office/powerpoint/2010/main" val="355711355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Slide Image Placeholder 1"/>
          <p:cNvSpPr>
            <a:spLocks noGrp="1" noRot="1" noChangeAspect="1" noTextEdit="1"/>
          </p:cNvSpPr>
          <p:nvPr>
            <p:ph type="sldImg"/>
          </p:nvPr>
        </p:nvSpPr>
        <p:spPr>
          <a:xfrm>
            <a:off x="1004888" y="833438"/>
            <a:ext cx="5089525" cy="3816350"/>
          </a:xfrm>
          <a:ln/>
        </p:spPr>
      </p:sp>
      <p:sp>
        <p:nvSpPr>
          <p:cNvPr id="17412" name="Notes Placeholder 2"/>
          <p:cNvSpPr>
            <a:spLocks noGrp="1"/>
          </p:cNvSpPr>
          <p:nvPr>
            <p:ph type="body" idx="1"/>
          </p:nvPr>
        </p:nvSpPr>
        <p:spPr>
          <a:xfrm>
            <a:off x="957362" y="4757266"/>
            <a:ext cx="5159616" cy="500001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00751" tIns="50375" rIns="100751" bIns="50375"/>
          <a:lstStyle/>
          <a:p>
            <a:r>
              <a:rPr lang="en-US" dirty="0"/>
              <a:t>Lesson Management:</a:t>
            </a:r>
          </a:p>
          <a:p>
            <a:endParaRPr lang="en-US" dirty="0"/>
          </a:p>
          <a:p>
            <a:r>
              <a:rPr lang="en-US" dirty="0"/>
              <a:t>This slide is an introduction to de-briefing and joint organizational learning.</a:t>
            </a:r>
          </a:p>
          <a:p>
            <a:endParaRPr lang="en-US" dirty="0"/>
          </a:p>
          <a:p>
            <a:r>
              <a:rPr lang="en-US" dirty="0"/>
              <a:t>Go to the next slide for some of the questions that a responder may be reflecting on. </a:t>
            </a:r>
          </a:p>
        </p:txBody>
      </p:sp>
      <p:sp>
        <p:nvSpPr>
          <p:cNvPr id="3" name="Date Placeholder 2"/>
          <p:cNvSpPr>
            <a:spLocks noGrp="1"/>
          </p:cNvSpPr>
          <p:nvPr>
            <p:ph type="dt" idx="10"/>
          </p:nvPr>
        </p:nvSpPr>
        <p:spPr/>
        <p:txBody>
          <a:bodyPr/>
          <a:lstStyle/>
          <a:p>
            <a:fld id="{73F29D94-5F58-4639-84EA-46117E5E45D2}" type="datetime1">
              <a:rPr lang="en-GB" smtClean="0"/>
              <a:t>20/12/2017</a:t>
            </a:fld>
            <a:endParaRPr lang="en-GB" dirty="0"/>
          </a:p>
        </p:txBody>
      </p:sp>
    </p:spTree>
    <p:extLst>
      <p:ext uri="{BB962C8B-B14F-4D97-AF65-F5344CB8AC3E}">
        <p14:creationId xmlns:p14="http://schemas.microsoft.com/office/powerpoint/2010/main" val="21064832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7" name="Rectangle 2"/>
          <p:cNvSpPr>
            <a:spLocks noGrp="1" noRot="1" noChangeAspect="1" noChangeArrowheads="1" noTextEdit="1"/>
          </p:cNvSpPr>
          <p:nvPr>
            <p:ph type="sldImg"/>
          </p:nvPr>
        </p:nvSpPr>
        <p:spPr>
          <a:ln/>
        </p:spPr>
      </p:sp>
      <p:sp>
        <p:nvSpPr>
          <p:cNvPr id="38918" name="Rectangle 3"/>
          <p:cNvSpPr>
            <a:spLocks noGrp="1" noChangeArrowheads="1"/>
          </p:cNvSpPr>
          <p:nvPr>
            <p:ph type="body" idx="1"/>
          </p:nvPr>
        </p:nvSpPr>
        <p:spPr>
          <a:noFill/>
        </p:spPr>
        <p:txBody>
          <a:bodyPr lIns="59235" tIns="29618" rIns="59235" bIns="29618"/>
          <a:lstStyle/>
          <a:p>
            <a:r>
              <a:rPr lang="en-GB" dirty="0"/>
              <a:t>Lesson Management:</a:t>
            </a:r>
          </a:p>
          <a:p>
            <a:endParaRPr lang="en-GB" dirty="0"/>
          </a:p>
          <a:p>
            <a:r>
              <a:rPr lang="en-GB" dirty="0"/>
              <a:t>It is important to establish learning points at the earliest opportunity whilst things are still fresh in people’s minds. It is recommended that managers hold an initial debrief with their staff as soon as practicable after an incident so that as much information as possible is collected. </a:t>
            </a:r>
          </a:p>
          <a:p>
            <a:endParaRPr lang="en-GB" dirty="0"/>
          </a:p>
          <a:p>
            <a:r>
              <a:rPr lang="en-GB" dirty="0"/>
              <a:t>Bigger debriefs involving responder agencies can take place at a later date in the knowledge that information has already been captured by individual agencies. </a:t>
            </a:r>
          </a:p>
          <a:p>
            <a:endParaRPr lang="en-GB" dirty="0"/>
          </a:p>
          <a:p>
            <a:r>
              <a:rPr lang="en-GB" dirty="0"/>
              <a:t>XXX Control rooms staff</a:t>
            </a:r>
            <a:r>
              <a:rPr lang="en-GB" baseline="0" dirty="0"/>
              <a:t> should be part of the debrief procedure XXX</a:t>
            </a:r>
            <a:endParaRPr lang="en-GB" dirty="0"/>
          </a:p>
        </p:txBody>
      </p:sp>
      <p:sp>
        <p:nvSpPr>
          <p:cNvPr id="3" name="Date Placeholder 2"/>
          <p:cNvSpPr>
            <a:spLocks noGrp="1"/>
          </p:cNvSpPr>
          <p:nvPr>
            <p:ph type="dt" idx="11"/>
          </p:nvPr>
        </p:nvSpPr>
        <p:spPr/>
        <p:txBody>
          <a:bodyPr/>
          <a:lstStyle/>
          <a:p>
            <a:fld id="{70516497-F901-43F9-94FA-6B2DA06EDF99}" type="datetime1">
              <a:rPr lang="en-GB" altLang="en-US" smtClean="0"/>
              <a:t>20/12/2017</a:t>
            </a:fld>
            <a:endParaRPr lang="en-US" altLang="en-US" dirty="0"/>
          </a:p>
        </p:txBody>
      </p:sp>
    </p:spTree>
    <p:extLst>
      <p:ext uri="{BB962C8B-B14F-4D97-AF65-F5344CB8AC3E}">
        <p14:creationId xmlns:p14="http://schemas.microsoft.com/office/powerpoint/2010/main" val="151663706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9931" y="4613250"/>
            <a:ext cx="5679440" cy="4605576"/>
          </a:xfrm>
        </p:spPr>
        <p:txBody>
          <a:bodyPr/>
          <a:lstStyle/>
          <a:p>
            <a:r>
              <a:rPr lang="en-GB" baseline="0" dirty="0"/>
              <a:t>Lesson Management:</a:t>
            </a:r>
          </a:p>
          <a:p>
            <a:endParaRPr lang="en-GB" baseline="0" dirty="0"/>
          </a:p>
          <a:p>
            <a:r>
              <a:rPr lang="en-GB" baseline="0" dirty="0"/>
              <a:t>Learning from experience is important to ensure that things do not go wrong in the future when managing incidents. Holding joint debriefs with responder agencies is a great way to share problems people may have had and then identify solutions which can be used to update emergency plans or procedures. It lets us capture lessons and share better ways of doing things with colleagues across all responder agencies. We call this </a:t>
            </a:r>
            <a:r>
              <a:rPr lang="en-GB" b="1" baseline="0" dirty="0"/>
              <a:t>Joint Organisational Learning</a:t>
            </a:r>
          </a:p>
          <a:p>
            <a:endParaRPr lang="en-GB" b="1" baseline="0" dirty="0"/>
          </a:p>
          <a:p>
            <a:r>
              <a:rPr lang="en-GB" b="0" baseline="0" dirty="0"/>
              <a:t>We</a:t>
            </a:r>
            <a:r>
              <a:rPr lang="en-GB" b="1" baseline="0" dirty="0"/>
              <a:t> </a:t>
            </a:r>
            <a:r>
              <a:rPr lang="en-GB" b="0" baseline="0" dirty="0"/>
              <a:t>know from past experience that areas for improvement relating to multi-agency working at incidents have been identified, however they have not always been acted on in a way that actually makes joint working more effective.</a:t>
            </a:r>
          </a:p>
          <a:p>
            <a:endParaRPr lang="en-GB" b="0" baseline="0" dirty="0"/>
          </a:p>
          <a:p>
            <a:r>
              <a:rPr lang="en-GB" b="0" baseline="0" dirty="0"/>
              <a:t>Incidents are not the only source of lessons, exercises or training can also identify areas for improvement. It is important to record and share these lessons as well.</a:t>
            </a:r>
          </a:p>
          <a:p>
            <a:endParaRPr lang="en-GB" b="0" baseline="0" dirty="0"/>
          </a:p>
          <a:p>
            <a:r>
              <a:rPr lang="en-GB" b="1" baseline="0" dirty="0"/>
              <a:t>Joint Organisational Learning </a:t>
            </a:r>
            <a:r>
              <a:rPr lang="en-GB" b="0" baseline="0" dirty="0"/>
              <a:t>is accepted as the standard for all responder agencies, it helps to build further understanding and improve joint working at future incidents. Lessons are identified and acted on to make things work better.</a:t>
            </a:r>
          </a:p>
          <a:p>
            <a:endParaRPr lang="en-GB" b="0" baseline="0" dirty="0"/>
          </a:p>
          <a:p>
            <a:r>
              <a:rPr lang="en-GB" b="1" baseline="0" dirty="0"/>
              <a:t>‘Resilience Direct’ </a:t>
            </a:r>
            <a:r>
              <a:rPr lang="en-GB" b="0" baseline="0" dirty="0"/>
              <a:t>hosts a joint organisational learning application. This is a way of capturing, analysing, implementing and sharing learning not just from incidents, but from joint training and exercising.</a:t>
            </a:r>
          </a:p>
          <a:p>
            <a:endParaRPr lang="en-GB" b="0" baseline="0" dirty="0"/>
          </a:p>
          <a:p>
            <a:r>
              <a:rPr lang="en-GB" b="0" baseline="0" dirty="0"/>
              <a:t>It is vital that responder agencies have good debrief procedures that identifies better ways of joined up working.</a:t>
            </a:r>
          </a:p>
          <a:p>
            <a:endParaRPr lang="en-GB" b="0" baseline="0" dirty="0"/>
          </a:p>
          <a:p>
            <a:r>
              <a:rPr lang="en-GB" b="0" baseline="0" dirty="0"/>
              <a:t>By learning from each other we will keep getting better at </a:t>
            </a:r>
            <a:r>
              <a:rPr lang="en-GB" b="1" baseline="0" dirty="0"/>
              <a:t>Working Together</a:t>
            </a:r>
            <a:r>
              <a:rPr lang="en-GB" b="0" baseline="0" dirty="0"/>
              <a:t>, </a:t>
            </a:r>
            <a:r>
              <a:rPr lang="en-GB" b="1" baseline="0" dirty="0"/>
              <a:t>Saving Lives </a:t>
            </a:r>
            <a:r>
              <a:rPr lang="en-GB" b="0" baseline="0" dirty="0"/>
              <a:t>and </a:t>
            </a:r>
            <a:r>
              <a:rPr lang="en-GB" b="1" baseline="0" dirty="0"/>
              <a:t>Reducing Harm</a:t>
            </a:r>
            <a:r>
              <a:rPr lang="en-GB" b="0" baseline="0" dirty="0"/>
              <a:t>. </a:t>
            </a:r>
          </a:p>
          <a:p>
            <a:endParaRPr lang="en-GB" b="0" baseline="0" dirty="0"/>
          </a:p>
          <a:p>
            <a:endParaRPr lang="en-GB" b="1" baseline="0" dirty="0"/>
          </a:p>
          <a:p>
            <a:endParaRPr lang="en-GB" b="1" baseline="0" dirty="0"/>
          </a:p>
          <a:p>
            <a:endParaRPr lang="en-GB" baseline="0" dirty="0"/>
          </a:p>
          <a:p>
            <a:endParaRPr lang="en-GB" baseline="0" dirty="0"/>
          </a:p>
        </p:txBody>
      </p:sp>
      <p:sp>
        <p:nvSpPr>
          <p:cNvPr id="6" name="Date Placeholder 5"/>
          <p:cNvSpPr>
            <a:spLocks noGrp="1"/>
          </p:cNvSpPr>
          <p:nvPr>
            <p:ph type="dt" idx="10"/>
          </p:nvPr>
        </p:nvSpPr>
        <p:spPr/>
        <p:txBody>
          <a:bodyPr/>
          <a:lstStyle/>
          <a:p>
            <a:fld id="{F0C4D486-F742-41D6-BB0B-22603FAF70DD}" type="datetime1">
              <a:rPr lang="en-GB" smtClean="0"/>
              <a:t>20/12/2017</a:t>
            </a:fld>
            <a:endParaRPr lang="en-GB" dirty="0"/>
          </a:p>
        </p:txBody>
      </p:sp>
    </p:spTree>
    <p:extLst>
      <p:ext uri="{BB962C8B-B14F-4D97-AF65-F5344CB8AC3E}">
        <p14:creationId xmlns:p14="http://schemas.microsoft.com/office/powerpoint/2010/main" val="143456602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fld id="{CBA91BC5-8211-48B9-B176-E14339F020DE}" type="datetimeFigureOut">
              <a:rPr lang="en-GB" smtClean="0"/>
              <a:t>20/12/2017</a:t>
            </a:fld>
            <a:endParaRPr lang="en-GB" dirty="0"/>
          </a:p>
        </p:txBody>
      </p:sp>
    </p:spTree>
    <p:extLst>
      <p:ext uri="{BB962C8B-B14F-4D97-AF65-F5344CB8AC3E}">
        <p14:creationId xmlns:p14="http://schemas.microsoft.com/office/powerpoint/2010/main" val="1796745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Each</a:t>
            </a:r>
            <a:r>
              <a:rPr lang="en-GB" baseline="0" dirty="0"/>
              <a:t> of the regional Coast Guard control rooms covers a geographic area. When a large incident occurs the operations centre  covering that area will focus on that incident and another operations centre will take on business as usual for the area.</a:t>
            </a:r>
          </a:p>
          <a:p>
            <a:endParaRPr lang="en-GB" baseline="0" dirty="0"/>
          </a:p>
          <a:p>
            <a:r>
              <a:rPr lang="en-GB" baseline="0" dirty="0"/>
              <a:t>The Coast Guard is different to the other emergency services as the Operations Centres will  often task non- Coast Guard assets to respond. This could include Royal National life Boat Institution assets, merchant shipping, private yachts or military vessels and aircraft,</a:t>
            </a:r>
          </a:p>
          <a:p>
            <a:r>
              <a:rPr lang="en-GB" baseline="0" dirty="0"/>
              <a:t> </a:t>
            </a:r>
            <a:endParaRPr lang="en-GB" dirty="0"/>
          </a:p>
        </p:txBody>
      </p:sp>
      <p:sp>
        <p:nvSpPr>
          <p:cNvPr id="4" name="Date Placeholder 3"/>
          <p:cNvSpPr>
            <a:spLocks noGrp="1"/>
          </p:cNvSpPr>
          <p:nvPr>
            <p:ph type="dt" idx="10"/>
          </p:nvPr>
        </p:nvSpPr>
        <p:spPr/>
        <p:txBody>
          <a:bodyPr/>
          <a:lstStyle/>
          <a:p>
            <a:fld id="{8858FFCE-A9DC-468A-AB05-757F4325C66A}" type="datetime1">
              <a:rPr lang="en-GB" smtClean="0"/>
              <a:t>20/12/2017</a:t>
            </a:fld>
            <a:endParaRPr lang="en-GB" dirty="0"/>
          </a:p>
        </p:txBody>
      </p:sp>
    </p:spTree>
    <p:extLst>
      <p:ext uri="{BB962C8B-B14F-4D97-AF65-F5344CB8AC3E}">
        <p14:creationId xmlns:p14="http://schemas.microsoft.com/office/powerpoint/2010/main" val="1736976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Typically a fire control room will</a:t>
            </a:r>
            <a:r>
              <a:rPr lang="en-GB" baseline="0" dirty="0"/>
              <a:t> be significantly smaller that the police and ambulance control rooms for a similar area. This is primarily due to the lower call volumes taken by fire and rescue services than their counterparts.</a:t>
            </a:r>
          </a:p>
          <a:p>
            <a:endParaRPr lang="en-GB" baseline="0" dirty="0"/>
          </a:p>
          <a:p>
            <a:r>
              <a:rPr lang="en-GB" baseline="0" dirty="0"/>
              <a:t>In most fire control rooms all staff are trained to perform all roles. Unlike ambulance and police control rooms normally there are not different roles for call takers and radio dispatchers.</a:t>
            </a:r>
          </a:p>
          <a:p>
            <a:endParaRPr lang="en-GB" baseline="0" dirty="0"/>
          </a:p>
          <a:p>
            <a:r>
              <a:rPr lang="en-GB" baseline="0" dirty="0"/>
              <a:t>Most fire control rooms do not have a command function. There role is to allocate and dispatch resources with command always being delivered at the incident ground.</a:t>
            </a:r>
            <a:endParaRPr lang="en-GB" dirty="0"/>
          </a:p>
        </p:txBody>
      </p:sp>
      <p:sp>
        <p:nvSpPr>
          <p:cNvPr id="4" name="Date Placeholder 3"/>
          <p:cNvSpPr>
            <a:spLocks noGrp="1"/>
          </p:cNvSpPr>
          <p:nvPr>
            <p:ph type="dt" idx="10"/>
          </p:nvPr>
        </p:nvSpPr>
        <p:spPr/>
        <p:txBody>
          <a:bodyPr/>
          <a:lstStyle/>
          <a:p>
            <a:fld id="{CE97A364-433C-4ED8-A4B7-12F58681B825}" type="datetime1">
              <a:rPr lang="en-GB" smtClean="0"/>
              <a:t>20/12/2017</a:t>
            </a:fld>
            <a:endParaRPr lang="en-GB" dirty="0"/>
          </a:p>
        </p:txBody>
      </p:sp>
    </p:spTree>
    <p:extLst>
      <p:ext uri="{BB962C8B-B14F-4D97-AF65-F5344CB8AC3E}">
        <p14:creationId xmlns:p14="http://schemas.microsoft.com/office/powerpoint/2010/main" val="5503787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Locally</a:t>
            </a:r>
            <a:r>
              <a:rPr lang="en-GB" baseline="0" dirty="0"/>
              <a:t> services may wish to provide their students with information on responder agency control rooms in their area. This information should be obtained through your LRF, local JESIP training group or similar structure.</a:t>
            </a:r>
            <a:endParaRPr lang="en-GB" dirty="0"/>
          </a:p>
        </p:txBody>
      </p:sp>
      <p:sp>
        <p:nvSpPr>
          <p:cNvPr id="4" name="Date Placeholder 3"/>
          <p:cNvSpPr>
            <a:spLocks noGrp="1"/>
          </p:cNvSpPr>
          <p:nvPr>
            <p:ph type="dt" idx="10"/>
          </p:nvPr>
        </p:nvSpPr>
        <p:spPr/>
        <p:txBody>
          <a:bodyPr/>
          <a:lstStyle/>
          <a:p>
            <a:fld id="{490FFB5C-2B93-4E6D-995A-D306FB4F2093}" type="datetime1">
              <a:rPr lang="en-GB" smtClean="0"/>
              <a:t>20/12/2017</a:t>
            </a:fld>
            <a:endParaRPr lang="en-GB" dirty="0"/>
          </a:p>
        </p:txBody>
      </p:sp>
    </p:spTree>
    <p:extLst>
      <p:ext uri="{BB962C8B-B14F-4D97-AF65-F5344CB8AC3E}">
        <p14:creationId xmlns:p14="http://schemas.microsoft.com/office/powerpoint/2010/main" val="9094524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Staff</a:t>
            </a:r>
            <a:r>
              <a:rPr lang="en-GB" baseline="0" dirty="0"/>
              <a:t> in police control rooms will be trained to different levels. Some may only answer non- emergency calls, some may take emergency calls and some will be trained to work as radio dispatchers.</a:t>
            </a:r>
          </a:p>
          <a:p>
            <a:endParaRPr lang="en-GB" baseline="0" dirty="0"/>
          </a:p>
          <a:p>
            <a:r>
              <a:rPr lang="en-GB" baseline="0" dirty="0"/>
              <a:t>In some forces the call handling centre will be remote from the radio dispatch control room and in some forces they may be co-located. Some police force control rooms also perform a crime recording and telephone investigation function </a:t>
            </a:r>
          </a:p>
          <a:p>
            <a:endParaRPr lang="en-GB" baseline="0" dirty="0"/>
          </a:p>
          <a:p>
            <a:r>
              <a:rPr lang="en-GB" baseline="0" dirty="0"/>
              <a:t>There is a significant command capability in a police control. Dispatchers will command smaller incidents whilst vehicle pursuits will be commanded by control room supervisors. The majority of police firearms deployments will be commanded from police control rooms.</a:t>
            </a:r>
          </a:p>
          <a:p>
            <a:endParaRPr lang="en-GB" baseline="0" dirty="0"/>
          </a:p>
          <a:p>
            <a:endParaRPr lang="en-GB" dirty="0"/>
          </a:p>
        </p:txBody>
      </p:sp>
      <p:sp>
        <p:nvSpPr>
          <p:cNvPr id="4" name="Date Placeholder 3"/>
          <p:cNvSpPr>
            <a:spLocks noGrp="1"/>
          </p:cNvSpPr>
          <p:nvPr>
            <p:ph type="dt" idx="10"/>
          </p:nvPr>
        </p:nvSpPr>
        <p:spPr/>
        <p:txBody>
          <a:bodyPr/>
          <a:lstStyle/>
          <a:p>
            <a:fld id="{8C673A46-1180-46D3-8EF8-76B80CBAE9FD}" type="datetime1">
              <a:rPr lang="en-GB" smtClean="0"/>
              <a:t>20/12/2017</a:t>
            </a:fld>
            <a:endParaRPr lang="en-GB" dirty="0"/>
          </a:p>
        </p:txBody>
      </p:sp>
    </p:spTree>
    <p:extLst>
      <p:ext uri="{BB962C8B-B14F-4D97-AF65-F5344CB8AC3E}">
        <p14:creationId xmlns:p14="http://schemas.microsoft.com/office/powerpoint/2010/main" val="34154103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Locally</a:t>
            </a:r>
            <a:r>
              <a:rPr lang="en-GB" baseline="0" dirty="0"/>
              <a:t> services may wish to provide their students with information on responder agency control rooms in their area. This information should be obtained through your LRF, local JESIP training group or similar structure.</a:t>
            </a:r>
            <a:endParaRPr lang="en-GB" dirty="0"/>
          </a:p>
          <a:p>
            <a:endParaRPr lang="en-GB" dirty="0"/>
          </a:p>
        </p:txBody>
      </p:sp>
      <p:sp>
        <p:nvSpPr>
          <p:cNvPr id="4" name="Date Placeholder 3"/>
          <p:cNvSpPr>
            <a:spLocks noGrp="1"/>
          </p:cNvSpPr>
          <p:nvPr>
            <p:ph type="dt" idx="10"/>
          </p:nvPr>
        </p:nvSpPr>
        <p:spPr/>
        <p:txBody>
          <a:bodyPr/>
          <a:lstStyle/>
          <a:p>
            <a:fld id="{5E7C78D5-EE43-45C8-BC2D-0A9096670C64}" type="datetime1">
              <a:rPr lang="en-GB" smtClean="0"/>
              <a:t>20/12/2017</a:t>
            </a:fld>
            <a:endParaRPr lang="en-GB" dirty="0"/>
          </a:p>
        </p:txBody>
      </p:sp>
    </p:spTree>
    <p:extLst>
      <p:ext uri="{BB962C8B-B14F-4D97-AF65-F5344CB8AC3E}">
        <p14:creationId xmlns:p14="http://schemas.microsoft.com/office/powerpoint/2010/main" val="8765700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3.xml"/></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2267735672"/>
      </p:ext>
    </p:extLst>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11560" y="274638"/>
            <a:ext cx="8108464" cy="1143000"/>
          </a:xfrm>
          <a:prstGeom prst="rect">
            <a:avLst/>
          </a:prstGeom>
        </p:spPr>
        <p:txBody>
          <a:bodyPr>
            <a:normAutofit/>
          </a:bodyPr>
          <a:lstStyle>
            <a:lvl1pPr>
              <a:defRPr sz="3600"/>
            </a:lvl1pPr>
          </a:lstStyle>
          <a:p>
            <a:r>
              <a:rPr lang="en-US"/>
              <a:t>Click to edit Master title style</a:t>
            </a:r>
            <a:endParaRPr lang="en-GB"/>
          </a:p>
        </p:txBody>
      </p:sp>
    </p:spTree>
    <p:custDataLst>
      <p:tags r:id="rId1"/>
    </p:custDataLst>
    <p:extLst>
      <p:ext uri="{BB962C8B-B14F-4D97-AF65-F5344CB8AC3E}">
        <p14:creationId xmlns:p14="http://schemas.microsoft.com/office/powerpoint/2010/main" val="1158970435"/>
      </p:ext>
    </p:extLst>
  </p:cSld>
  <p:clrMapOvr>
    <a:masterClrMapping/>
  </p:clrMapOvr>
  <p:transition spd="slow">
    <p:cover/>
  </p:transition>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hc"/>
          <p:cNvSpPr txBox="1"/>
          <p:nvPr userDrawn="1"/>
        </p:nvSpPr>
        <p:spPr>
          <a:xfrm>
            <a:off x="0" y="0"/>
            <a:ext cx="9144000" cy="246221"/>
          </a:xfrm>
          <a:prstGeom prst="rect">
            <a:avLst/>
          </a:prstGeom>
          <a:noFill/>
        </p:spPr>
        <p:txBody>
          <a:bodyPr vert="horz" wrap="square" rtlCol="0">
            <a:spAutoFit/>
          </a:bodyPr>
          <a:lstStyle/>
          <a:p>
            <a:pPr algn="ctr"/>
            <a:endParaRPr kumimoji="0" lang="en-GB" sz="1000" b="0" i="0" u="none" baseline="0" dirty="0">
              <a:solidFill>
                <a:srgbClr val="7F7F7F"/>
              </a:solidFill>
              <a:latin typeface="Arial"/>
            </a:endParaRPr>
          </a:p>
        </p:txBody>
      </p:sp>
      <p:sp>
        <p:nvSpPr>
          <p:cNvPr id="12" name="fc"/>
          <p:cNvSpPr txBox="1"/>
          <p:nvPr userDrawn="1"/>
        </p:nvSpPr>
        <p:spPr>
          <a:xfrm>
            <a:off x="0" y="6491288"/>
            <a:ext cx="9144000" cy="246221"/>
          </a:xfrm>
          <a:prstGeom prst="rect">
            <a:avLst/>
          </a:prstGeom>
          <a:noFill/>
        </p:spPr>
        <p:txBody>
          <a:bodyPr vert="horz" wrap="square" rtlCol="0">
            <a:spAutoFit/>
          </a:bodyPr>
          <a:lstStyle/>
          <a:p>
            <a:pPr algn="ctr"/>
            <a:endParaRPr kumimoji="0" lang="en-GB" sz="1000" b="0" i="0" u="none" baseline="0" dirty="0">
              <a:solidFill>
                <a:srgbClr val="7F7F7F"/>
              </a:solidFill>
              <a:latin typeface="Arial"/>
            </a:endParaRPr>
          </a:p>
        </p:txBody>
      </p:sp>
    </p:spTree>
    <p:custDataLst>
      <p:tags r:id="rId4"/>
    </p:custDataLst>
    <p:extLst>
      <p:ext uri="{BB962C8B-B14F-4D97-AF65-F5344CB8AC3E}">
        <p14:creationId xmlns:p14="http://schemas.microsoft.com/office/powerpoint/2010/main" val="3087907973"/>
      </p:ext>
    </p:extLst>
  </p:cSld>
  <p:clrMap bg1="lt1" tx1="dk1" bg2="lt2" tx2="dk2" accent1="accent1" accent2="accent2" accent3="accent3" accent4="accent4" accent5="accent5" accent6="accent6" hlink="hlink" folHlink="folHlink"/>
  <p:sldLayoutIdLst>
    <p:sldLayoutId id="2147483661" r:id="rId1"/>
    <p:sldLayoutId id="2147483666" r:id="rId2"/>
  </p:sldLayoutIdLst>
  <p:transition spd="slow">
    <p:cover/>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6.xml"/><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7.xml"/><Relationship Id="rId4" Type="http://schemas.openxmlformats.org/officeDocument/2006/relationships/image" Target="../media/image1.jpeg"/></Relationships>
</file>

<file path=ppt/slides/_rels/slide2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8.xml"/><Relationship Id="rId4" Type="http://schemas.openxmlformats.org/officeDocument/2006/relationships/image" Target="../media/image1.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15.png"/><Relationship Id="rId4" Type="http://schemas.openxmlformats.org/officeDocument/2006/relationships/image" Target="../media/image5.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0.xml"/><Relationship Id="rId5" Type="http://schemas.openxmlformats.org/officeDocument/2006/relationships/image" Target="../media/image16.png"/><Relationship Id="rId4" Type="http://schemas.openxmlformats.org/officeDocument/2006/relationships/image" Target="../media/image5.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17.jpg"/><Relationship Id="rId4" Type="http://schemas.openxmlformats.org/officeDocument/2006/relationships/image" Target="../media/image5.jpeg"/></Relationships>
</file>

<file path=ppt/slides/_rels/slide2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notesSlide" Target="../notesSlides/notesSlide15.xml"/><Relationship Id="rId7" Type="http://schemas.openxmlformats.org/officeDocument/2006/relationships/image" Target="../media/image19.png"/><Relationship Id="rId2" Type="http://schemas.openxmlformats.org/officeDocument/2006/relationships/slideLayout" Target="../slideLayouts/slideLayout2.xml"/><Relationship Id="rId1" Type="http://schemas.openxmlformats.org/officeDocument/2006/relationships/tags" Target="../tags/tag12.xml"/><Relationship Id="rId6" Type="http://schemas.microsoft.com/office/2007/relationships/hdphoto" Target="../media/hdphoto1.wdp"/><Relationship Id="rId5" Type="http://schemas.openxmlformats.org/officeDocument/2006/relationships/image" Target="../media/image18.png"/><Relationship Id="rId10" Type="http://schemas.microsoft.com/office/2007/relationships/hdphoto" Target="../media/hdphoto2.wdp"/><Relationship Id="rId4" Type="http://schemas.openxmlformats.org/officeDocument/2006/relationships/image" Target="../media/image5.jpeg"/><Relationship Id="rId9"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5.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4.xml"/><Relationship Id="rId5" Type="http://schemas.openxmlformats.org/officeDocument/2006/relationships/image" Target="../media/image24.png"/><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25.png"/><Relationship Id="rId4" Type="http://schemas.openxmlformats.org/officeDocument/2006/relationships/image" Target="../media/image5.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5.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28.png"/><Relationship Id="rId4" Type="http://schemas.openxmlformats.org/officeDocument/2006/relationships/image" Target="../media/image5.jpe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29.png"/><Relationship Id="rId4" Type="http://schemas.openxmlformats.org/officeDocument/2006/relationships/image" Target="../media/image5.jpeg"/></Relationships>
</file>

<file path=ppt/slides/_rels/slide3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22.xml"/><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5.jpeg"/><Relationship Id="rId9" Type="http://schemas.openxmlformats.org/officeDocument/2006/relationships/image" Target="../media/image34.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1.xml"/><Relationship Id="rId1" Type="http://schemas.openxmlformats.org/officeDocument/2006/relationships/tags" Target="../tags/tag20.xml"/><Relationship Id="rId4" Type="http://schemas.openxmlformats.org/officeDocument/2006/relationships/image" Target="../media/image1.jpe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1.xml"/><Relationship Id="rId5" Type="http://schemas.openxmlformats.org/officeDocument/2006/relationships/image" Target="../media/image38.png"/><Relationship Id="rId4" Type="http://schemas.openxmlformats.org/officeDocument/2006/relationships/image" Target="../media/image5.jpe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2.xml"/><Relationship Id="rId5" Type="http://schemas.openxmlformats.org/officeDocument/2006/relationships/image" Target="../media/image39.jpeg"/><Relationship Id="rId4" Type="http://schemas.openxmlformats.org/officeDocument/2006/relationships/image" Target="../media/image5.jpeg"/></Relationships>
</file>

<file path=ppt/slides/_rels/slide38.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audio" Target="../media/media1.mp3"/><Relationship Id="rId7" Type="http://schemas.openxmlformats.org/officeDocument/2006/relationships/image" Target="../media/image40.png"/><Relationship Id="rId2" Type="http://schemas.microsoft.com/office/2007/relationships/media" Target="../media/media1.mp3"/><Relationship Id="rId1" Type="http://schemas.openxmlformats.org/officeDocument/2006/relationships/tags" Target="../tags/tag23.xml"/><Relationship Id="rId6" Type="http://schemas.openxmlformats.org/officeDocument/2006/relationships/image" Target="../media/image5.jpeg"/><Relationship Id="rId5" Type="http://schemas.openxmlformats.org/officeDocument/2006/relationships/notesSlide" Target="../notesSlides/notesSlide26.xml"/><Relationship Id="rId4" Type="http://schemas.openxmlformats.org/officeDocument/2006/relationships/slideLayout" Target="../slideLayouts/slideLayout2.xml"/><Relationship Id="rId9" Type="http://schemas.openxmlformats.org/officeDocument/2006/relationships/image" Target="../media/image42.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4.xml"/><Relationship Id="rId5" Type="http://schemas.openxmlformats.org/officeDocument/2006/relationships/image" Target="../media/image43.png"/><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5.xml"/><Relationship Id="rId6" Type="http://schemas.openxmlformats.org/officeDocument/2006/relationships/image" Target="../media/image45.png"/><Relationship Id="rId5" Type="http://schemas.openxmlformats.org/officeDocument/2006/relationships/image" Target="../media/image5.jpeg"/><Relationship Id="rId4" Type="http://schemas.openxmlformats.org/officeDocument/2006/relationships/image" Target="../media/image44.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48.png"/><Relationship Id="rId2" Type="http://schemas.openxmlformats.org/officeDocument/2006/relationships/slideLayout" Target="../slideLayouts/slideLayout2.xml"/><Relationship Id="rId1" Type="http://schemas.openxmlformats.org/officeDocument/2006/relationships/tags" Target="../tags/tag26.xml"/><Relationship Id="rId6" Type="http://schemas.openxmlformats.org/officeDocument/2006/relationships/image" Target="../media/image47.jpeg"/><Relationship Id="rId5" Type="http://schemas.openxmlformats.org/officeDocument/2006/relationships/image" Target="../media/image46.jpg"/><Relationship Id="rId4" Type="http://schemas.openxmlformats.org/officeDocument/2006/relationships/image" Target="../media/image5.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xml"/><Relationship Id="rId1" Type="http://schemas.openxmlformats.org/officeDocument/2006/relationships/tags" Target="../tags/tag27.xml"/><Relationship Id="rId4" Type="http://schemas.openxmlformats.org/officeDocument/2006/relationships/image" Target="../media/image1.jpeg"/></Relationships>
</file>

<file path=ppt/slides/_rels/slide43.xml.rels><?xml version="1.0" encoding="UTF-8" standalone="yes"?>
<Relationships xmlns="http://schemas.openxmlformats.org/package/2006/relationships"><Relationship Id="rId8" Type="http://schemas.openxmlformats.org/officeDocument/2006/relationships/image" Target="../media/image53.png"/><Relationship Id="rId13" Type="http://schemas.openxmlformats.org/officeDocument/2006/relationships/image" Target="../media/image56.jpeg"/><Relationship Id="rId18" Type="http://schemas.openxmlformats.org/officeDocument/2006/relationships/image" Target="../media/image60.jpeg"/><Relationship Id="rId26" Type="http://schemas.openxmlformats.org/officeDocument/2006/relationships/image" Target="../media/image67.png"/><Relationship Id="rId3" Type="http://schemas.openxmlformats.org/officeDocument/2006/relationships/notesSlide" Target="../notesSlides/notesSlide31.xml"/><Relationship Id="rId21" Type="http://schemas.openxmlformats.org/officeDocument/2006/relationships/image" Target="../media/image63.jpeg"/><Relationship Id="rId7" Type="http://schemas.openxmlformats.org/officeDocument/2006/relationships/image" Target="../media/image52.jpeg"/><Relationship Id="rId12" Type="http://schemas.microsoft.com/office/2007/relationships/hdphoto" Target="../media/hdphoto4.wdp"/><Relationship Id="rId17" Type="http://schemas.microsoft.com/office/2007/relationships/hdphoto" Target="../media/hdphoto5.wdp"/><Relationship Id="rId25" Type="http://schemas.microsoft.com/office/2007/relationships/hdphoto" Target="../media/hdphoto6.wdp"/><Relationship Id="rId2" Type="http://schemas.openxmlformats.org/officeDocument/2006/relationships/slideLayout" Target="../slideLayouts/slideLayout2.xml"/><Relationship Id="rId16" Type="http://schemas.openxmlformats.org/officeDocument/2006/relationships/image" Target="../media/image59.jpeg"/><Relationship Id="rId20" Type="http://schemas.openxmlformats.org/officeDocument/2006/relationships/image" Target="../media/image62.jpg"/><Relationship Id="rId29" Type="http://schemas.microsoft.com/office/2007/relationships/hdphoto" Target="../media/hdphoto8.wdp"/><Relationship Id="rId1" Type="http://schemas.openxmlformats.org/officeDocument/2006/relationships/tags" Target="../tags/tag28.xml"/><Relationship Id="rId6" Type="http://schemas.openxmlformats.org/officeDocument/2006/relationships/image" Target="../media/image51.jpeg"/><Relationship Id="rId11" Type="http://schemas.openxmlformats.org/officeDocument/2006/relationships/image" Target="../media/image55.jpeg"/><Relationship Id="rId24" Type="http://schemas.openxmlformats.org/officeDocument/2006/relationships/image" Target="../media/image66.jpeg"/><Relationship Id="rId5" Type="http://schemas.openxmlformats.org/officeDocument/2006/relationships/image" Target="../media/image50.jpeg"/><Relationship Id="rId15" Type="http://schemas.openxmlformats.org/officeDocument/2006/relationships/image" Target="../media/image58.jpeg"/><Relationship Id="rId23" Type="http://schemas.openxmlformats.org/officeDocument/2006/relationships/image" Target="../media/image65.jpeg"/><Relationship Id="rId28" Type="http://schemas.openxmlformats.org/officeDocument/2006/relationships/image" Target="../media/image68.jpeg"/><Relationship Id="rId10" Type="http://schemas.openxmlformats.org/officeDocument/2006/relationships/image" Target="../media/image54.jpeg"/><Relationship Id="rId19" Type="http://schemas.openxmlformats.org/officeDocument/2006/relationships/image" Target="../media/image61.jpeg"/><Relationship Id="rId4" Type="http://schemas.openxmlformats.org/officeDocument/2006/relationships/image" Target="../media/image49.jpeg"/><Relationship Id="rId9" Type="http://schemas.microsoft.com/office/2007/relationships/hdphoto" Target="../media/hdphoto3.wdp"/><Relationship Id="rId14" Type="http://schemas.openxmlformats.org/officeDocument/2006/relationships/image" Target="../media/image57.png"/><Relationship Id="rId22" Type="http://schemas.openxmlformats.org/officeDocument/2006/relationships/image" Target="../media/image64.jpeg"/><Relationship Id="rId27" Type="http://schemas.microsoft.com/office/2007/relationships/hdphoto" Target="../media/hdphoto7.wdp"/><Relationship Id="rId30" Type="http://schemas.openxmlformats.org/officeDocument/2006/relationships/image" Target="../media/image69.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70.png"/><Relationship Id="rId4" Type="http://schemas.openxmlformats.org/officeDocument/2006/relationships/image" Target="../media/image5.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3.xml"/><Relationship Id="rId7" Type="http://schemas.openxmlformats.org/officeDocument/2006/relationships/image" Target="../media/image73.jpeg"/><Relationship Id="rId2" Type="http://schemas.openxmlformats.org/officeDocument/2006/relationships/slideLayout" Target="../slideLayouts/slideLayout2.xml"/><Relationship Id="rId1" Type="http://schemas.openxmlformats.org/officeDocument/2006/relationships/tags" Target="../tags/tag30.xml"/><Relationship Id="rId6" Type="http://schemas.openxmlformats.org/officeDocument/2006/relationships/image" Target="../media/image72.jpeg"/><Relationship Id="rId5" Type="http://schemas.openxmlformats.org/officeDocument/2006/relationships/image" Target="../media/image71.emf"/><Relationship Id="rId4" Type="http://schemas.openxmlformats.org/officeDocument/2006/relationships/image" Target="../media/image5.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31.xml"/><Relationship Id="rId5" Type="http://schemas.openxmlformats.org/officeDocument/2006/relationships/image" Target="../media/image74.jpeg"/><Relationship Id="rId4" Type="http://schemas.openxmlformats.org/officeDocument/2006/relationships/image" Target="../media/image5.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32.xml"/><Relationship Id="rId5" Type="http://schemas.openxmlformats.org/officeDocument/2006/relationships/image" Target="../media/image75.png"/><Relationship Id="rId4" Type="http://schemas.openxmlformats.org/officeDocument/2006/relationships/image" Target="../media/image5.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33.xml"/><Relationship Id="rId5" Type="http://schemas.openxmlformats.org/officeDocument/2006/relationships/image" Target="../media/image76.png"/><Relationship Id="rId4" Type="http://schemas.openxmlformats.org/officeDocument/2006/relationships/image" Target="../media/image5.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34.xml"/><Relationship Id="rId5" Type="http://schemas.openxmlformats.org/officeDocument/2006/relationships/image" Target="../media/image77.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35.xml"/><Relationship Id="rId4" Type="http://schemas.openxmlformats.org/officeDocument/2006/relationships/image" Target="../media/image5.jpe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xml"/><Relationship Id="rId1" Type="http://schemas.openxmlformats.org/officeDocument/2006/relationships/tags" Target="../tags/tag36.xml"/><Relationship Id="rId4" Type="http://schemas.openxmlformats.org/officeDocument/2006/relationships/image" Target="../media/image1.jpe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37.xml"/><Relationship Id="rId5" Type="http://schemas.openxmlformats.org/officeDocument/2006/relationships/image" Target="../media/image78.png"/><Relationship Id="rId4" Type="http://schemas.openxmlformats.org/officeDocument/2006/relationships/image" Target="../media/image5.jpeg"/></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38.xml"/><Relationship Id="rId5" Type="http://schemas.openxmlformats.org/officeDocument/2006/relationships/image" Target="../media/image79.png"/><Relationship Id="rId4" Type="http://schemas.openxmlformats.org/officeDocument/2006/relationships/image" Target="../media/image5.jpeg"/></Relationships>
</file>

<file path=ppt/slides/_rels/slide54.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notesSlide" Target="../notesSlides/notesSlide42.xml"/><Relationship Id="rId7" Type="http://schemas.openxmlformats.org/officeDocument/2006/relationships/image" Target="../media/image82.png"/><Relationship Id="rId2" Type="http://schemas.openxmlformats.org/officeDocument/2006/relationships/slideLayout" Target="../slideLayouts/slideLayout2.xml"/><Relationship Id="rId1" Type="http://schemas.openxmlformats.org/officeDocument/2006/relationships/tags" Target="../tags/tag39.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5.jpeg"/></Relationships>
</file>

<file path=ppt/slides/_rels/slide5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40.xml"/><Relationship Id="rId5" Type="http://schemas.openxmlformats.org/officeDocument/2006/relationships/hyperlink" Target="http://www.jesip.org.uk/" TargetMode="Externa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Box 4"/>
          <p:cNvSpPr txBox="1">
            <a:spLocks noChangeArrowheads="1"/>
          </p:cNvSpPr>
          <p:nvPr/>
        </p:nvSpPr>
        <p:spPr>
          <a:xfrm>
            <a:off x="467544" y="1196752"/>
            <a:ext cx="4320480" cy="792088"/>
          </a:xfrm>
          <a:prstGeom prst="rect">
            <a:avLst/>
          </a:prstGeom>
          <a:extLst>
            <a:ext uri="{909E8E84-426E-40DD-AFC4-6F175D3DCCD1}">
              <a14:hiddenFill xmlns:a14="http://schemas.microsoft.com/office/drawing/2010/main">
                <a:solidFill>
                  <a:srgbClr val="FFFF99"/>
                </a:solidFill>
              </a14:hiddenFill>
            </a:ext>
          </a:extLst>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CONTROL ROOM STAFF</a:t>
            </a:r>
          </a:p>
        </p:txBody>
      </p:sp>
      <p:sp>
        <p:nvSpPr>
          <p:cNvPr id="6" name="Text Box 4"/>
          <p:cNvSpPr txBox="1">
            <a:spLocks noChangeArrowheads="1"/>
          </p:cNvSpPr>
          <p:nvPr/>
        </p:nvSpPr>
        <p:spPr>
          <a:xfrm>
            <a:off x="467544" y="1844824"/>
            <a:ext cx="4680520" cy="936104"/>
          </a:xfrm>
          <a:prstGeom prst="rect">
            <a:avLst/>
          </a:prstGeom>
          <a:extLst>
            <a:ext uri="{909E8E84-426E-40DD-AFC4-6F175D3DCCD1}">
              <a14:hiddenFill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000" b="1" dirty="0">
                <a:solidFill>
                  <a:srgbClr val="575755"/>
                </a:solidFill>
                <a:latin typeface="Arial Narrow" charset="0"/>
                <a:ea typeface="Arial Narrow" charset="0"/>
                <a:cs typeface="Arial Narrow" charset="0"/>
              </a:rPr>
              <a:t>JESIP AWARENESS</a:t>
            </a:r>
            <a:endParaRPr lang="en-GB" sz="2000" dirty="0">
              <a:solidFill>
                <a:srgbClr val="575755"/>
              </a:solidFill>
              <a:latin typeface="Arial Narrow" charset="0"/>
              <a:ea typeface="Arial Narrow" charset="0"/>
              <a:cs typeface="Arial Narrow" charset="0"/>
            </a:endParaRPr>
          </a:p>
        </p:txBody>
      </p:sp>
    </p:spTree>
    <p:custDataLst>
      <p:tags r:id="rId1"/>
    </p:custDataLst>
    <p:extLst>
      <p:ext uri="{BB962C8B-B14F-4D97-AF65-F5344CB8AC3E}">
        <p14:creationId xmlns:p14="http://schemas.microsoft.com/office/powerpoint/2010/main" val="1116353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r="11456"/>
          <a:stretch/>
        </p:blipFill>
        <p:spPr>
          <a:xfrm>
            <a:off x="0" y="0"/>
            <a:ext cx="9144000" cy="68580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49824"/>
            <a:ext cx="4748784" cy="1408176"/>
          </a:xfrm>
          <a:prstGeom prst="rect">
            <a:avLst/>
          </a:prstGeom>
        </p:spPr>
      </p:pic>
      <p:sp>
        <p:nvSpPr>
          <p:cNvPr id="8" name="Text Box 4"/>
          <p:cNvSpPr txBox="1">
            <a:spLocks noChangeArrowheads="1"/>
          </p:cNvSpPr>
          <p:nvPr/>
        </p:nvSpPr>
        <p:spPr>
          <a:xfrm>
            <a:off x="467544" y="5733256"/>
            <a:ext cx="5112568" cy="1196752"/>
          </a:xfrm>
          <a:prstGeom prst="rect">
            <a:avLst/>
          </a:prstGeom>
          <a:extLst>
            <a:ext uri="{909E8E84-426E-40DD-AFC4-6F175D3DCCD1}">
              <a14:hiddenFill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1600" b="1" dirty="0">
                <a:solidFill>
                  <a:srgbClr val="575755"/>
                </a:solidFill>
                <a:latin typeface="Arial Narrow" charset="0"/>
                <a:ea typeface="Arial Narrow" charset="0"/>
                <a:cs typeface="Arial Narrow" charset="0"/>
              </a:rPr>
              <a:t>JESIP CONTROL ROOM </a:t>
            </a:r>
          </a:p>
          <a:p>
            <a:pPr algn="l"/>
            <a:r>
              <a:rPr lang="en-GB" sz="1600" dirty="0">
                <a:solidFill>
                  <a:srgbClr val="575755"/>
                </a:solidFill>
                <a:latin typeface="Arial Narrow" charset="0"/>
                <a:ea typeface="Arial Narrow" charset="0"/>
                <a:cs typeface="Arial Narrow" charset="0"/>
              </a:rPr>
              <a:t>COMMANDERS MANAGERS AND </a:t>
            </a:r>
          </a:p>
          <a:p>
            <a:pPr algn="l"/>
            <a:r>
              <a:rPr lang="en-GB" sz="1600" dirty="0">
                <a:solidFill>
                  <a:srgbClr val="575755"/>
                </a:solidFill>
                <a:latin typeface="Arial Narrow" charset="0"/>
                <a:ea typeface="Arial Narrow" charset="0"/>
                <a:cs typeface="Arial Narrow" charset="0"/>
              </a:rPr>
              <a:t>SUPERVISORS COURSE 2017 </a:t>
            </a:r>
          </a:p>
        </p:txBody>
      </p:sp>
    </p:spTree>
    <p:extLst>
      <p:ext uri="{BB962C8B-B14F-4D97-AF65-F5344CB8AC3E}">
        <p14:creationId xmlns:p14="http://schemas.microsoft.com/office/powerpoint/2010/main" val="1562750990"/>
      </p:ext>
    </p:extLst>
  </p:cSld>
  <p:clrMapOvr>
    <a:masterClrMapping/>
  </p:clrMapOvr>
  <p:transition spd="slow">
    <p:cove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4125" b="3889"/>
          <a:stretch/>
        </p:blipFill>
        <p:spPr>
          <a:xfrm>
            <a:off x="0" y="-1"/>
            <a:ext cx="9144000" cy="6858001"/>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49824"/>
            <a:ext cx="4748784" cy="1408176"/>
          </a:xfrm>
          <a:prstGeom prst="rect">
            <a:avLst/>
          </a:prstGeom>
        </p:spPr>
      </p:pic>
      <p:sp>
        <p:nvSpPr>
          <p:cNvPr id="8" name="Text Box 4"/>
          <p:cNvSpPr txBox="1">
            <a:spLocks noChangeArrowheads="1"/>
          </p:cNvSpPr>
          <p:nvPr/>
        </p:nvSpPr>
        <p:spPr>
          <a:xfrm>
            <a:off x="467544" y="5733256"/>
            <a:ext cx="5112568" cy="1196752"/>
          </a:xfrm>
          <a:prstGeom prst="rect">
            <a:avLst/>
          </a:prstGeom>
          <a:extLst>
            <a:ext uri="{909E8E84-426E-40DD-AFC4-6F175D3DCCD1}">
              <a14:hiddenFill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1600" b="1" dirty="0">
                <a:solidFill>
                  <a:srgbClr val="575755"/>
                </a:solidFill>
                <a:latin typeface="Arial Narrow" charset="0"/>
                <a:ea typeface="Arial Narrow" charset="0"/>
                <a:cs typeface="Arial Narrow" charset="0"/>
              </a:rPr>
              <a:t>JESIP CONTROL ROOM </a:t>
            </a:r>
          </a:p>
          <a:p>
            <a:pPr algn="l"/>
            <a:r>
              <a:rPr lang="en-GB" sz="1600" dirty="0">
                <a:solidFill>
                  <a:srgbClr val="575755"/>
                </a:solidFill>
                <a:latin typeface="Arial Narrow" charset="0"/>
                <a:ea typeface="Arial Narrow" charset="0"/>
                <a:cs typeface="Arial Narrow" charset="0"/>
              </a:rPr>
              <a:t>COMMANDERS MANAGERS AND </a:t>
            </a:r>
          </a:p>
          <a:p>
            <a:pPr algn="l"/>
            <a:r>
              <a:rPr lang="en-GB" sz="1600" dirty="0">
                <a:solidFill>
                  <a:srgbClr val="575755"/>
                </a:solidFill>
                <a:latin typeface="Arial Narrow" charset="0"/>
                <a:ea typeface="Arial Narrow" charset="0"/>
                <a:cs typeface="Arial Narrow" charset="0"/>
              </a:rPr>
              <a:t>SUPERVISORS COURSE 2017 </a:t>
            </a:r>
          </a:p>
        </p:txBody>
      </p:sp>
    </p:spTree>
    <p:extLst>
      <p:ext uri="{BB962C8B-B14F-4D97-AF65-F5344CB8AC3E}">
        <p14:creationId xmlns:p14="http://schemas.microsoft.com/office/powerpoint/2010/main" val="1209802620"/>
      </p:ext>
    </p:extLst>
  </p:cSld>
  <p:clrMapOvr>
    <a:masterClrMapping/>
  </p:clrMapOvr>
  <p:transition spd="slow">
    <p:cove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8083" r="2923"/>
          <a:stretch/>
        </p:blipFill>
        <p:spPr>
          <a:xfrm>
            <a:off x="0" y="0"/>
            <a:ext cx="9144000" cy="685800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49824"/>
            <a:ext cx="4748784" cy="1408176"/>
          </a:xfrm>
          <a:prstGeom prst="rect">
            <a:avLst/>
          </a:prstGeom>
        </p:spPr>
      </p:pic>
      <p:sp>
        <p:nvSpPr>
          <p:cNvPr id="10" name="Text Box 4"/>
          <p:cNvSpPr txBox="1">
            <a:spLocks noChangeArrowheads="1"/>
          </p:cNvSpPr>
          <p:nvPr/>
        </p:nvSpPr>
        <p:spPr>
          <a:xfrm>
            <a:off x="467544" y="5733256"/>
            <a:ext cx="5112568" cy="1196752"/>
          </a:xfrm>
          <a:prstGeom prst="rect">
            <a:avLst/>
          </a:prstGeom>
          <a:extLst>
            <a:ext uri="{909E8E84-426E-40DD-AFC4-6F175D3DCCD1}">
              <a14:hiddenFill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1600" b="1" dirty="0">
                <a:solidFill>
                  <a:srgbClr val="575755"/>
                </a:solidFill>
                <a:latin typeface="Arial Narrow" charset="0"/>
                <a:ea typeface="Arial Narrow" charset="0"/>
                <a:cs typeface="Arial Narrow" charset="0"/>
              </a:rPr>
              <a:t>JESIP CONTROL ROOM </a:t>
            </a:r>
          </a:p>
          <a:p>
            <a:pPr algn="l"/>
            <a:r>
              <a:rPr lang="en-GB" sz="1600" dirty="0">
                <a:solidFill>
                  <a:srgbClr val="575755"/>
                </a:solidFill>
                <a:latin typeface="Arial Narrow" charset="0"/>
                <a:ea typeface="Arial Narrow" charset="0"/>
                <a:cs typeface="Arial Narrow" charset="0"/>
              </a:rPr>
              <a:t>COMMANDERS MANAGERS AND </a:t>
            </a:r>
          </a:p>
          <a:p>
            <a:pPr algn="l"/>
            <a:r>
              <a:rPr lang="en-GB" sz="1600" dirty="0">
                <a:solidFill>
                  <a:srgbClr val="575755"/>
                </a:solidFill>
                <a:latin typeface="Arial Narrow" charset="0"/>
                <a:ea typeface="Arial Narrow" charset="0"/>
                <a:cs typeface="Arial Narrow" charset="0"/>
              </a:rPr>
              <a:t>SUPERVISORS COURSE 2017 </a:t>
            </a:r>
          </a:p>
        </p:txBody>
      </p:sp>
    </p:spTree>
    <p:extLst>
      <p:ext uri="{BB962C8B-B14F-4D97-AF65-F5344CB8AC3E}">
        <p14:creationId xmlns:p14="http://schemas.microsoft.com/office/powerpoint/2010/main" val="1441829847"/>
      </p:ext>
    </p:extLst>
  </p:cSld>
  <p:clrMapOvr>
    <a:masterClrMapping/>
  </p:clrMapOvr>
  <p:transition spd="slow">
    <p:cove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5112568" cy="576064"/>
          </a:xfrm>
          <a:prstGeom prst="rect">
            <a:avLst/>
          </a:prstGeom>
          <a:extLst>
            <a:ext uri="{909E8E84-426E-40DD-AFC4-6F175D3DCCD1}">
              <a14:hiddenFill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FIRE CONTROL ROOMS</a:t>
            </a:r>
            <a:endParaRPr lang="en-GB" sz="3000" dirty="0">
              <a:solidFill>
                <a:srgbClr val="575755"/>
              </a:solidFill>
              <a:latin typeface="Arial Narrow" charset="0"/>
              <a:ea typeface="Arial Narrow" charset="0"/>
              <a:cs typeface="Arial Narrow" charset="0"/>
            </a:endParaRPr>
          </a:p>
        </p:txBody>
      </p:sp>
      <p:sp>
        <p:nvSpPr>
          <p:cNvPr id="10" name="Text Box 4"/>
          <p:cNvSpPr txBox="1">
            <a:spLocks noChangeArrowheads="1"/>
          </p:cNvSpPr>
          <p:nvPr/>
        </p:nvSpPr>
        <p:spPr>
          <a:xfrm>
            <a:off x="467544" y="1196752"/>
            <a:ext cx="8136904" cy="4248472"/>
          </a:xfrm>
          <a:prstGeom prst="rect">
            <a:avLst/>
          </a:prstGeom>
          <a:extLst>
            <a:ext uri="{909E8E84-426E-40DD-AFC4-6F175D3DCCD1}">
              <a14:hiddenFill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GB" sz="2000" dirty="0">
                <a:solidFill>
                  <a:srgbClr val="575755"/>
                </a:solidFill>
                <a:latin typeface="Arial Narrow" charset="0"/>
                <a:ea typeface="Arial Narrow" charset="0"/>
                <a:cs typeface="Arial Narrow" charset="0"/>
              </a:rPr>
              <a:t>• Take 999 calls from public</a:t>
            </a:r>
          </a:p>
          <a:p>
            <a:pPr algn="l">
              <a:lnSpc>
                <a:spcPct val="150000"/>
              </a:lnSpc>
            </a:pPr>
            <a:r>
              <a:rPr lang="en-GB" sz="2000" dirty="0">
                <a:solidFill>
                  <a:srgbClr val="575755"/>
                </a:solidFill>
                <a:latin typeface="Arial Narrow" charset="0"/>
                <a:ea typeface="Arial Narrow" charset="0"/>
                <a:cs typeface="Arial Narrow" charset="0"/>
              </a:rPr>
              <a:t>• Mobilise Resources</a:t>
            </a:r>
          </a:p>
          <a:p>
            <a:pPr algn="l">
              <a:lnSpc>
                <a:spcPct val="150000"/>
              </a:lnSpc>
            </a:pPr>
            <a:r>
              <a:rPr lang="en-GB" sz="2000" dirty="0">
                <a:solidFill>
                  <a:srgbClr val="575755"/>
                </a:solidFill>
                <a:latin typeface="Arial Narrow" charset="0"/>
                <a:ea typeface="Arial Narrow" charset="0"/>
                <a:cs typeface="Arial Narrow" charset="0"/>
              </a:rPr>
              <a:t>• Normally no command function </a:t>
            </a:r>
          </a:p>
          <a:p>
            <a:pPr algn="l">
              <a:lnSpc>
                <a:spcPct val="150000"/>
              </a:lnSpc>
            </a:pPr>
            <a:r>
              <a:rPr lang="en-GB" sz="2000" dirty="0">
                <a:solidFill>
                  <a:srgbClr val="575755"/>
                </a:solidFill>
                <a:latin typeface="Arial Narrow" charset="0"/>
                <a:ea typeface="Arial Narrow" charset="0"/>
                <a:cs typeface="Arial Narrow" charset="0"/>
              </a:rPr>
              <a:t>• All staff  are trained to perform all roles</a:t>
            </a:r>
          </a:p>
          <a:p>
            <a:pPr algn="l">
              <a:lnSpc>
                <a:spcPct val="150000"/>
              </a:lnSpc>
            </a:pPr>
            <a:r>
              <a:rPr lang="en-GB" sz="2000" dirty="0">
                <a:solidFill>
                  <a:srgbClr val="575755"/>
                </a:solidFill>
                <a:latin typeface="Arial Narrow" charset="0"/>
                <a:ea typeface="Arial Narrow" charset="0"/>
                <a:cs typeface="Arial Narrow" charset="0"/>
              </a:rPr>
              <a:t>• Can manage an incident to initial call to conclusion</a:t>
            </a:r>
          </a:p>
        </p:txBody>
      </p:sp>
    </p:spTree>
    <p:extLst>
      <p:ext uri="{BB962C8B-B14F-4D97-AF65-F5344CB8AC3E}">
        <p14:creationId xmlns:p14="http://schemas.microsoft.com/office/powerpoint/2010/main" val="1941667690"/>
      </p:ext>
    </p:extLst>
  </p:cSld>
  <p:clrMapOvr>
    <a:masterClrMapping/>
  </p:clrMapOvr>
  <p:transition spd="slow">
    <p:cove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5371" r="5443"/>
          <a:stretch/>
        </p:blipFill>
        <p:spPr>
          <a:xfrm>
            <a:off x="0" y="0"/>
            <a:ext cx="9144000" cy="6858000"/>
          </a:xfrm>
          <a:prstGeom prst="rect">
            <a:avLst/>
          </a:prstGeom>
        </p:spPr>
      </p:pic>
    </p:spTree>
    <p:extLst>
      <p:ext uri="{BB962C8B-B14F-4D97-AF65-F5344CB8AC3E}">
        <p14:creationId xmlns:p14="http://schemas.microsoft.com/office/powerpoint/2010/main" val="643158684"/>
      </p:ext>
    </p:extLst>
  </p:cSld>
  <p:clrMapOvr>
    <a:masterClrMapping/>
  </p:clrMapOvr>
  <p:transition spd="slow">
    <p:cov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5112568" cy="576064"/>
          </a:xfrm>
          <a:prstGeom prst="rect">
            <a:avLst/>
          </a:prstGeom>
          <a:extLst>
            <a:ext uri="{909E8E84-426E-40DD-AFC4-6F175D3DCCD1}">
              <a14:hiddenFill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FIRE CONTROL ROOMS</a:t>
            </a:r>
            <a:endParaRPr lang="en-GB" sz="3000" dirty="0">
              <a:solidFill>
                <a:srgbClr val="575755"/>
              </a:solidFill>
              <a:latin typeface="Arial Narrow" charset="0"/>
              <a:ea typeface="Arial Narrow" charset="0"/>
              <a:cs typeface="Arial Narrow" charset="0"/>
            </a:endParaRPr>
          </a:p>
        </p:txBody>
      </p:sp>
      <p:sp>
        <p:nvSpPr>
          <p:cNvPr id="10" name="Text Box 4"/>
          <p:cNvSpPr txBox="1">
            <a:spLocks noChangeArrowheads="1"/>
          </p:cNvSpPr>
          <p:nvPr/>
        </p:nvSpPr>
        <p:spPr>
          <a:xfrm>
            <a:off x="467544" y="1196752"/>
            <a:ext cx="8136904" cy="4248472"/>
          </a:xfrm>
          <a:prstGeom prst="rect">
            <a:avLst/>
          </a:prstGeom>
          <a:extLst>
            <a:ext uri="{909E8E84-426E-40DD-AFC4-6F175D3DCCD1}">
              <a14:hiddenFill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GB" sz="2000" dirty="0">
                <a:solidFill>
                  <a:srgbClr val="575755"/>
                </a:solidFill>
                <a:latin typeface="Arial Narrow" charset="0"/>
                <a:ea typeface="Arial Narrow" charset="0"/>
                <a:cs typeface="Arial Narrow" charset="0"/>
              </a:rPr>
              <a:t>Locally services may wish to work with each other to populate this slide</a:t>
            </a:r>
          </a:p>
          <a:p>
            <a:pPr algn="l">
              <a:lnSpc>
                <a:spcPct val="150000"/>
              </a:lnSpc>
            </a:pPr>
            <a:r>
              <a:rPr lang="en-GB" sz="2000" dirty="0">
                <a:solidFill>
                  <a:srgbClr val="575755"/>
                </a:solidFill>
                <a:latin typeface="Arial Narrow" charset="0"/>
                <a:ea typeface="Arial Narrow" charset="0"/>
                <a:cs typeface="Arial Narrow" charset="0"/>
              </a:rPr>
              <a:t>• How many fire control rooms are there</a:t>
            </a:r>
          </a:p>
          <a:p>
            <a:pPr algn="l">
              <a:lnSpc>
                <a:spcPct val="150000"/>
              </a:lnSpc>
            </a:pPr>
            <a:r>
              <a:rPr lang="en-GB" sz="2000" dirty="0">
                <a:solidFill>
                  <a:srgbClr val="575755"/>
                </a:solidFill>
                <a:latin typeface="Arial Narrow" charset="0"/>
                <a:ea typeface="Arial Narrow" charset="0"/>
                <a:cs typeface="Arial Narrow" charset="0"/>
              </a:rPr>
              <a:t>• Where are they located and areas of responsibility</a:t>
            </a:r>
          </a:p>
          <a:p>
            <a:pPr algn="l">
              <a:lnSpc>
                <a:spcPct val="150000"/>
              </a:lnSpc>
            </a:pPr>
            <a:r>
              <a:rPr lang="en-GB" sz="2000" dirty="0">
                <a:solidFill>
                  <a:srgbClr val="575755"/>
                </a:solidFill>
                <a:latin typeface="Arial Narrow" charset="0"/>
                <a:ea typeface="Arial Narrow" charset="0"/>
                <a:cs typeface="Arial Narrow" charset="0"/>
              </a:rPr>
              <a:t>• Typical Number of calls and numbers of incidents generated</a:t>
            </a:r>
          </a:p>
          <a:p>
            <a:pPr algn="l">
              <a:lnSpc>
                <a:spcPct val="150000"/>
              </a:lnSpc>
            </a:pPr>
            <a:r>
              <a:rPr lang="en-GB" sz="2000" dirty="0">
                <a:solidFill>
                  <a:srgbClr val="575755"/>
                </a:solidFill>
                <a:latin typeface="Arial Narrow" charset="0"/>
                <a:ea typeface="Arial Narrow" charset="0"/>
                <a:cs typeface="Arial Narrow" charset="0"/>
              </a:rPr>
              <a:t>• Typical staffing levels </a:t>
            </a:r>
          </a:p>
          <a:p>
            <a:pPr algn="l">
              <a:lnSpc>
                <a:spcPct val="150000"/>
              </a:lnSpc>
            </a:pPr>
            <a:r>
              <a:rPr lang="en-GB" sz="2000" dirty="0">
                <a:solidFill>
                  <a:srgbClr val="575755"/>
                </a:solidFill>
                <a:latin typeface="Arial Narrow" charset="0"/>
                <a:ea typeface="Arial Narrow" charset="0"/>
                <a:cs typeface="Arial Narrow" charset="0"/>
              </a:rPr>
              <a:t>• Key performance indicators</a:t>
            </a:r>
          </a:p>
          <a:p>
            <a:pPr algn="l">
              <a:lnSpc>
                <a:spcPct val="150000"/>
              </a:lnSpc>
            </a:pPr>
            <a:r>
              <a:rPr lang="en-GB" sz="2000" dirty="0">
                <a:solidFill>
                  <a:srgbClr val="575755"/>
                </a:solidFill>
                <a:latin typeface="Arial Narrow" charset="0"/>
                <a:ea typeface="Arial Narrow" charset="0"/>
                <a:cs typeface="Arial Narrow" charset="0"/>
              </a:rPr>
              <a:t>• Management structure</a:t>
            </a:r>
          </a:p>
        </p:txBody>
      </p:sp>
    </p:spTree>
    <p:extLst>
      <p:ext uri="{BB962C8B-B14F-4D97-AF65-F5344CB8AC3E}">
        <p14:creationId xmlns:p14="http://schemas.microsoft.com/office/powerpoint/2010/main" val="1941667690"/>
      </p:ext>
    </p:extLst>
  </p:cSld>
  <p:clrMapOvr>
    <a:masterClrMapping/>
  </p:clrMapOvr>
  <p:transition spd="slow">
    <p:cove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5112568" cy="576064"/>
          </a:xfrm>
          <a:prstGeom prst="rect">
            <a:avLst/>
          </a:prstGeom>
          <a:extLst>
            <a:ext uri="{909E8E84-426E-40DD-AFC4-6F175D3DCCD1}">
              <a14:hiddenFill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POLICE CONTROL ROOMS</a:t>
            </a:r>
            <a:endParaRPr lang="en-GB" sz="3000" dirty="0">
              <a:solidFill>
                <a:srgbClr val="575755"/>
              </a:solidFill>
              <a:latin typeface="Arial Narrow" charset="0"/>
              <a:ea typeface="Arial Narrow" charset="0"/>
              <a:cs typeface="Arial Narrow" charset="0"/>
            </a:endParaRPr>
          </a:p>
        </p:txBody>
      </p:sp>
      <p:sp>
        <p:nvSpPr>
          <p:cNvPr id="10" name="Text Box 4"/>
          <p:cNvSpPr txBox="1">
            <a:spLocks noChangeArrowheads="1"/>
          </p:cNvSpPr>
          <p:nvPr/>
        </p:nvSpPr>
        <p:spPr>
          <a:xfrm>
            <a:off x="467544" y="1196752"/>
            <a:ext cx="8136904" cy="4248472"/>
          </a:xfrm>
          <a:prstGeom prst="rect">
            <a:avLst/>
          </a:prstGeom>
          <a:extLst>
            <a:ext uri="{909E8E84-426E-40DD-AFC4-6F175D3DCCD1}">
              <a14:hiddenFill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GB" sz="2000" dirty="0">
                <a:solidFill>
                  <a:srgbClr val="575755"/>
                </a:solidFill>
                <a:latin typeface="Arial Narrow" charset="0"/>
                <a:ea typeface="Arial Narrow" charset="0"/>
                <a:cs typeface="Arial Narrow" charset="0"/>
              </a:rPr>
              <a:t>• Take 999 and 101 calls from the public</a:t>
            </a:r>
          </a:p>
          <a:p>
            <a:pPr algn="l">
              <a:lnSpc>
                <a:spcPct val="150000"/>
              </a:lnSpc>
            </a:pPr>
            <a:r>
              <a:rPr lang="en-GB" sz="2000" dirty="0">
                <a:solidFill>
                  <a:srgbClr val="575755"/>
                </a:solidFill>
                <a:latin typeface="Arial Narrow" charset="0"/>
                <a:ea typeface="Arial Narrow" charset="0"/>
                <a:cs typeface="Arial Narrow" charset="0"/>
              </a:rPr>
              <a:t>• Staff often have different levels of training</a:t>
            </a:r>
          </a:p>
          <a:p>
            <a:pPr algn="l">
              <a:lnSpc>
                <a:spcPct val="150000"/>
              </a:lnSpc>
            </a:pPr>
            <a:r>
              <a:rPr lang="en-GB" sz="2000" dirty="0">
                <a:solidFill>
                  <a:srgbClr val="575755"/>
                </a:solidFill>
                <a:latin typeface="Arial Narrow" charset="0"/>
                <a:ea typeface="Arial Narrow" charset="0"/>
                <a:cs typeface="Arial Narrow" charset="0"/>
              </a:rPr>
              <a:t>	 • people who take calls and create incidents, </a:t>
            </a:r>
          </a:p>
          <a:p>
            <a:pPr algn="l"/>
            <a:r>
              <a:rPr lang="en-GB" sz="2000" dirty="0">
                <a:solidFill>
                  <a:srgbClr val="575755"/>
                </a:solidFill>
                <a:latin typeface="Arial Narrow" charset="0"/>
                <a:ea typeface="Arial Narrow" charset="0"/>
                <a:cs typeface="Arial Narrow" charset="0"/>
              </a:rPr>
              <a:t>	 • people who dispatch and control officers on the radio, </a:t>
            </a:r>
          </a:p>
          <a:p>
            <a:pPr algn="l"/>
            <a:r>
              <a:rPr lang="en-GB" sz="2000" dirty="0">
                <a:solidFill>
                  <a:srgbClr val="575755"/>
                </a:solidFill>
                <a:latin typeface="Arial Narrow" charset="0"/>
                <a:ea typeface="Arial Narrow" charset="0"/>
                <a:cs typeface="Arial Narrow" charset="0"/>
              </a:rPr>
              <a:t>	 • Supervisors,</a:t>
            </a:r>
          </a:p>
          <a:p>
            <a:pPr algn="l">
              <a:lnSpc>
                <a:spcPct val="200000"/>
              </a:lnSpc>
            </a:pPr>
            <a:r>
              <a:rPr lang="en-GB" sz="2000" dirty="0">
                <a:solidFill>
                  <a:srgbClr val="575755"/>
                </a:solidFill>
                <a:latin typeface="Arial Narrow" charset="0"/>
                <a:ea typeface="Arial Narrow" charset="0"/>
                <a:cs typeface="Arial Narrow" charset="0"/>
              </a:rPr>
              <a:t>• Often act as a general switch board</a:t>
            </a:r>
          </a:p>
          <a:p>
            <a:pPr algn="l">
              <a:lnSpc>
                <a:spcPct val="150000"/>
              </a:lnSpc>
            </a:pPr>
            <a:r>
              <a:rPr lang="en-GB" sz="2000" dirty="0">
                <a:solidFill>
                  <a:srgbClr val="575755"/>
                </a:solidFill>
                <a:latin typeface="Arial Narrow" charset="0"/>
                <a:ea typeface="Arial Narrow" charset="0"/>
                <a:cs typeface="Arial Narrow" charset="0"/>
              </a:rPr>
              <a:t>• Will dispatch offices to incidents</a:t>
            </a:r>
          </a:p>
          <a:p>
            <a:pPr algn="l">
              <a:lnSpc>
                <a:spcPct val="150000"/>
              </a:lnSpc>
            </a:pPr>
            <a:r>
              <a:rPr lang="en-GB" sz="2000" dirty="0">
                <a:solidFill>
                  <a:srgbClr val="575755"/>
                </a:solidFill>
                <a:latin typeface="Arial Narrow" charset="0"/>
                <a:ea typeface="Arial Narrow" charset="0"/>
                <a:cs typeface="Arial Narrow" charset="0"/>
              </a:rPr>
              <a:t>• Will support officers at incidents</a:t>
            </a:r>
          </a:p>
          <a:p>
            <a:pPr algn="l">
              <a:lnSpc>
                <a:spcPct val="150000"/>
              </a:lnSpc>
            </a:pPr>
            <a:r>
              <a:rPr lang="en-GB" sz="2000" dirty="0">
                <a:solidFill>
                  <a:srgbClr val="575755"/>
                </a:solidFill>
                <a:latin typeface="Arial Narrow" charset="0"/>
                <a:ea typeface="Arial Narrow" charset="0"/>
                <a:cs typeface="Arial Narrow" charset="0"/>
              </a:rPr>
              <a:t>• May provide command for some incidents</a:t>
            </a:r>
          </a:p>
          <a:p>
            <a:pPr algn="l">
              <a:lnSpc>
                <a:spcPct val="150000"/>
              </a:lnSpc>
            </a:pPr>
            <a:r>
              <a:rPr lang="en-GB" sz="2000" dirty="0">
                <a:solidFill>
                  <a:srgbClr val="575755"/>
                </a:solidFill>
                <a:latin typeface="Arial Narrow" charset="0"/>
                <a:ea typeface="Arial Narrow" charset="0"/>
                <a:cs typeface="Arial Narrow" charset="0"/>
              </a:rPr>
              <a:t>• Will command all spontaneous firearms incidents and police pursuits</a:t>
            </a:r>
          </a:p>
          <a:p>
            <a:pPr algn="l">
              <a:lnSpc>
                <a:spcPct val="150000"/>
              </a:lnSpc>
            </a:pPr>
            <a:endParaRPr lang="en-GB" sz="2000" dirty="0">
              <a:solidFill>
                <a:srgbClr val="575755"/>
              </a:solidFill>
              <a:latin typeface="Arial Narrow" charset="0"/>
              <a:ea typeface="Arial Narrow" charset="0"/>
              <a:cs typeface="Arial Narrow" charset="0"/>
            </a:endParaRPr>
          </a:p>
        </p:txBody>
      </p:sp>
    </p:spTree>
    <p:extLst>
      <p:ext uri="{BB962C8B-B14F-4D97-AF65-F5344CB8AC3E}">
        <p14:creationId xmlns:p14="http://schemas.microsoft.com/office/powerpoint/2010/main" val="1941667690"/>
      </p:ext>
    </p:extLst>
  </p:cSld>
  <p:clrMapOvr>
    <a:masterClrMapping/>
  </p:clrMapOvr>
  <p:transition spd="slow">
    <p:cove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5370" r="5443"/>
          <a:stretch/>
        </p:blipFill>
        <p:spPr>
          <a:xfrm>
            <a:off x="0" y="0"/>
            <a:ext cx="9144000" cy="6858000"/>
          </a:xfrm>
          <a:prstGeom prst="rect">
            <a:avLst/>
          </a:prstGeom>
        </p:spPr>
      </p:pic>
    </p:spTree>
    <p:extLst>
      <p:ext uri="{BB962C8B-B14F-4D97-AF65-F5344CB8AC3E}">
        <p14:creationId xmlns:p14="http://schemas.microsoft.com/office/powerpoint/2010/main" val="3025158428"/>
      </p:ext>
    </p:extLst>
  </p:cSld>
  <p:clrMapOvr>
    <a:masterClrMapping/>
  </p:clrMapOvr>
  <p:transition spd="slow">
    <p:cove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5112568" cy="576064"/>
          </a:xfrm>
          <a:prstGeom prst="rect">
            <a:avLst/>
          </a:prstGeom>
          <a:extLst>
            <a:ext uri="{909E8E84-426E-40DD-AFC4-6F175D3DCCD1}">
              <a14:hiddenFill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POLICE CONTROL ROOMS</a:t>
            </a:r>
            <a:endParaRPr lang="en-GB" sz="3000" dirty="0">
              <a:solidFill>
                <a:srgbClr val="575755"/>
              </a:solidFill>
              <a:latin typeface="Arial Narrow" charset="0"/>
              <a:ea typeface="Arial Narrow" charset="0"/>
              <a:cs typeface="Arial Narrow" charset="0"/>
            </a:endParaRPr>
          </a:p>
        </p:txBody>
      </p:sp>
      <p:sp>
        <p:nvSpPr>
          <p:cNvPr id="10" name="Text Box 4"/>
          <p:cNvSpPr txBox="1">
            <a:spLocks noChangeArrowheads="1"/>
          </p:cNvSpPr>
          <p:nvPr/>
        </p:nvSpPr>
        <p:spPr>
          <a:xfrm>
            <a:off x="467544" y="1196752"/>
            <a:ext cx="8136904" cy="4248472"/>
          </a:xfrm>
          <a:prstGeom prst="rect">
            <a:avLst/>
          </a:prstGeom>
          <a:extLst>
            <a:ext uri="{909E8E84-426E-40DD-AFC4-6F175D3DCCD1}">
              <a14:hiddenFill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GB" sz="2000" dirty="0">
                <a:solidFill>
                  <a:srgbClr val="575755"/>
                </a:solidFill>
                <a:latin typeface="Arial Narrow" charset="0"/>
                <a:ea typeface="Arial Narrow" charset="0"/>
                <a:cs typeface="Arial Narrow" charset="0"/>
              </a:rPr>
              <a:t>Locally services may wish to work with each other to populate this slide</a:t>
            </a:r>
          </a:p>
          <a:p>
            <a:pPr algn="l">
              <a:lnSpc>
                <a:spcPct val="150000"/>
              </a:lnSpc>
            </a:pPr>
            <a:r>
              <a:rPr lang="en-GB" sz="2000" dirty="0">
                <a:solidFill>
                  <a:srgbClr val="575755"/>
                </a:solidFill>
                <a:latin typeface="Arial Narrow" charset="0"/>
                <a:ea typeface="Arial Narrow" charset="0"/>
                <a:cs typeface="Arial Narrow" charset="0"/>
              </a:rPr>
              <a:t>• How many police control rooms are there</a:t>
            </a:r>
          </a:p>
          <a:p>
            <a:pPr algn="l">
              <a:lnSpc>
                <a:spcPct val="150000"/>
              </a:lnSpc>
            </a:pPr>
            <a:r>
              <a:rPr lang="en-GB" sz="2000" dirty="0">
                <a:solidFill>
                  <a:srgbClr val="575755"/>
                </a:solidFill>
                <a:latin typeface="Arial Narrow" charset="0"/>
                <a:ea typeface="Arial Narrow" charset="0"/>
                <a:cs typeface="Arial Narrow" charset="0"/>
              </a:rPr>
              <a:t>• Where are they located and areas of responsibility</a:t>
            </a:r>
          </a:p>
          <a:p>
            <a:pPr algn="l">
              <a:lnSpc>
                <a:spcPct val="150000"/>
              </a:lnSpc>
            </a:pPr>
            <a:r>
              <a:rPr lang="en-GB" sz="2000" dirty="0">
                <a:solidFill>
                  <a:srgbClr val="575755"/>
                </a:solidFill>
                <a:latin typeface="Arial Narrow" charset="0"/>
                <a:ea typeface="Arial Narrow" charset="0"/>
                <a:cs typeface="Arial Narrow" charset="0"/>
              </a:rPr>
              <a:t>• Typical Number of calls and numbers of incidents generated</a:t>
            </a:r>
          </a:p>
          <a:p>
            <a:pPr algn="l">
              <a:lnSpc>
                <a:spcPct val="150000"/>
              </a:lnSpc>
            </a:pPr>
            <a:r>
              <a:rPr lang="en-GB" sz="2000" dirty="0">
                <a:solidFill>
                  <a:srgbClr val="575755"/>
                </a:solidFill>
                <a:latin typeface="Arial Narrow" charset="0"/>
                <a:ea typeface="Arial Narrow" charset="0"/>
                <a:cs typeface="Arial Narrow" charset="0"/>
              </a:rPr>
              <a:t>• Typical staffing levels </a:t>
            </a:r>
          </a:p>
          <a:p>
            <a:pPr algn="l">
              <a:lnSpc>
                <a:spcPct val="150000"/>
              </a:lnSpc>
            </a:pPr>
            <a:r>
              <a:rPr lang="en-GB" sz="2000" dirty="0">
                <a:solidFill>
                  <a:srgbClr val="575755"/>
                </a:solidFill>
                <a:latin typeface="Arial Narrow" charset="0"/>
                <a:ea typeface="Arial Narrow" charset="0"/>
                <a:cs typeface="Arial Narrow" charset="0"/>
              </a:rPr>
              <a:t>• Key performance indicators</a:t>
            </a:r>
          </a:p>
          <a:p>
            <a:pPr algn="l">
              <a:lnSpc>
                <a:spcPct val="150000"/>
              </a:lnSpc>
            </a:pPr>
            <a:r>
              <a:rPr lang="en-GB" sz="2000" dirty="0">
                <a:solidFill>
                  <a:srgbClr val="575755"/>
                </a:solidFill>
                <a:latin typeface="Arial Narrow" charset="0"/>
                <a:ea typeface="Arial Narrow" charset="0"/>
                <a:cs typeface="Arial Narrow" charset="0"/>
              </a:rPr>
              <a:t>• Management structure</a:t>
            </a:r>
          </a:p>
        </p:txBody>
      </p:sp>
    </p:spTree>
    <p:extLst>
      <p:ext uri="{BB962C8B-B14F-4D97-AF65-F5344CB8AC3E}">
        <p14:creationId xmlns:p14="http://schemas.microsoft.com/office/powerpoint/2010/main" val="1941667690"/>
      </p:ext>
    </p:extLst>
  </p:cSld>
  <p:clrMapOvr>
    <a:masterClrMapping/>
  </p:clrMapOvr>
  <p:transition spd="slow">
    <p:cove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5112568" cy="576064"/>
          </a:xfrm>
          <a:prstGeom prst="rect">
            <a:avLst/>
          </a:prstGeom>
          <a:extLst>
            <a:ext uri="{909E8E84-426E-40DD-AFC4-6F175D3DCCD1}">
              <a14:hiddenFill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INSERT TEXT</a:t>
            </a:r>
            <a:endParaRPr lang="en-GB" sz="3000" dirty="0">
              <a:solidFill>
                <a:srgbClr val="575755"/>
              </a:solidFill>
              <a:latin typeface="Arial Narrow" charset="0"/>
              <a:ea typeface="Arial Narrow" charset="0"/>
              <a:cs typeface="Arial Narrow" charset="0"/>
            </a:endParaRPr>
          </a:p>
        </p:txBody>
      </p:sp>
      <p:sp>
        <p:nvSpPr>
          <p:cNvPr id="10" name="Text Box 4"/>
          <p:cNvSpPr txBox="1">
            <a:spLocks noChangeArrowheads="1"/>
          </p:cNvSpPr>
          <p:nvPr/>
        </p:nvSpPr>
        <p:spPr>
          <a:xfrm>
            <a:off x="467544" y="1196752"/>
            <a:ext cx="8136904" cy="4248472"/>
          </a:xfrm>
          <a:prstGeom prst="rect">
            <a:avLst/>
          </a:prstGeom>
          <a:extLst>
            <a:ext uri="{909E8E84-426E-40DD-AFC4-6F175D3DCCD1}">
              <a14:hiddenFill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GB" sz="2000" dirty="0">
                <a:solidFill>
                  <a:srgbClr val="575755"/>
                </a:solidFill>
                <a:latin typeface="Arial Narrow" charset="0"/>
                <a:ea typeface="Arial Narrow" charset="0"/>
                <a:cs typeface="Arial Narrow" charset="0"/>
              </a:rPr>
              <a:t>Insert text</a:t>
            </a:r>
          </a:p>
        </p:txBody>
      </p:sp>
    </p:spTree>
    <p:extLst>
      <p:ext uri="{BB962C8B-B14F-4D97-AF65-F5344CB8AC3E}">
        <p14:creationId xmlns:p14="http://schemas.microsoft.com/office/powerpoint/2010/main" val="1941667690"/>
      </p:ext>
    </p:extLst>
  </p:cSld>
  <p:clrMapOvr>
    <a:masterClrMapping/>
  </p:clrMapOvr>
  <p:transition spd="slow">
    <p:cove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Box 4"/>
          <p:cNvSpPr txBox="1">
            <a:spLocks noChangeArrowheads="1"/>
          </p:cNvSpPr>
          <p:nvPr/>
        </p:nvSpPr>
        <p:spPr>
          <a:xfrm>
            <a:off x="467544" y="1196752"/>
            <a:ext cx="4320480" cy="792088"/>
          </a:xfrm>
          <a:prstGeom prst="rect">
            <a:avLst/>
          </a:prstGeom>
          <a:extLst>
            <a:ext uri="{909E8E84-426E-40DD-AFC4-6F175D3DCCD1}">
              <a14:hiddenFill xmlns:a14="http://schemas.microsoft.com/office/drawing/2010/main">
                <a:solidFill>
                  <a:srgbClr val="FFFF99"/>
                </a:solidFill>
              </a14:hiddenFill>
            </a:ext>
          </a:extLst>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CONTROL ROOM STAFF</a:t>
            </a:r>
          </a:p>
        </p:txBody>
      </p:sp>
      <p:sp>
        <p:nvSpPr>
          <p:cNvPr id="6" name="Text Box 4"/>
          <p:cNvSpPr txBox="1">
            <a:spLocks noChangeArrowheads="1"/>
          </p:cNvSpPr>
          <p:nvPr/>
        </p:nvSpPr>
        <p:spPr>
          <a:xfrm>
            <a:off x="467544" y="1844824"/>
            <a:ext cx="4680520" cy="936104"/>
          </a:xfrm>
          <a:prstGeom prst="rect">
            <a:avLst/>
          </a:prstGeom>
          <a:extLst>
            <a:ext uri="{909E8E84-426E-40DD-AFC4-6F175D3DCCD1}">
              <a14:hiddenFill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000" b="1" dirty="0">
                <a:solidFill>
                  <a:srgbClr val="575755"/>
                </a:solidFill>
                <a:latin typeface="Arial Narrow" charset="0"/>
                <a:ea typeface="Arial Narrow" charset="0"/>
                <a:cs typeface="Arial Narrow" charset="0"/>
              </a:rPr>
              <a:t>JESIP AWARENESS </a:t>
            </a:r>
          </a:p>
          <a:p>
            <a:pPr algn="l"/>
            <a:r>
              <a:rPr lang="en-GB" sz="2000" dirty="0">
                <a:solidFill>
                  <a:srgbClr val="575755"/>
                </a:solidFill>
                <a:latin typeface="Arial Narrow" charset="0"/>
                <a:ea typeface="Arial Narrow" charset="0"/>
                <a:cs typeface="Arial Narrow" charset="0"/>
              </a:rPr>
              <a:t>CONTROL ROOMS</a:t>
            </a:r>
          </a:p>
        </p:txBody>
      </p:sp>
    </p:spTree>
    <p:custDataLst>
      <p:tags r:id="rId1"/>
    </p:custDataLst>
    <p:extLst>
      <p:ext uri="{BB962C8B-B14F-4D97-AF65-F5344CB8AC3E}">
        <p14:creationId xmlns:p14="http://schemas.microsoft.com/office/powerpoint/2010/main" val="398543053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7848872" cy="648072"/>
          </a:xfrm>
          <a:prstGeom prst="rect">
            <a:avLst/>
          </a:prstGeom>
          <a:extLst>
            <a:ext uri="{909E8E84-426E-40DD-AFC4-6F175D3DCCD1}">
              <a14:hiddenFill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COMMUNICATION BETWEEN CONTROL ROOMS</a:t>
            </a:r>
            <a:endParaRPr lang="en-GB" sz="3000" dirty="0">
              <a:solidFill>
                <a:srgbClr val="575755"/>
              </a:solidFill>
              <a:latin typeface="Arial Narrow" charset="0"/>
              <a:ea typeface="Arial Narrow" charset="0"/>
              <a:cs typeface="Arial Narrow" charset="0"/>
            </a:endParaRPr>
          </a:p>
        </p:txBody>
      </p:sp>
      <p:sp>
        <p:nvSpPr>
          <p:cNvPr id="10" name="Text Box 4"/>
          <p:cNvSpPr txBox="1">
            <a:spLocks noChangeArrowheads="1"/>
          </p:cNvSpPr>
          <p:nvPr/>
        </p:nvSpPr>
        <p:spPr>
          <a:xfrm>
            <a:off x="467544" y="1196752"/>
            <a:ext cx="8136904" cy="4248472"/>
          </a:xfrm>
          <a:prstGeom prst="rect">
            <a:avLst/>
          </a:prstGeom>
          <a:extLst>
            <a:ext uri="{909E8E84-426E-40DD-AFC4-6F175D3DCCD1}">
              <a14:hiddenFill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200000"/>
              </a:lnSpc>
            </a:pPr>
            <a:r>
              <a:rPr lang="en-GB" sz="2000" dirty="0">
                <a:solidFill>
                  <a:srgbClr val="575755"/>
                </a:solidFill>
                <a:latin typeface="Arial Narrow" charset="0"/>
                <a:ea typeface="Arial Narrow" charset="0"/>
                <a:cs typeface="Arial Narrow" charset="0"/>
              </a:rPr>
              <a:t>A dialogue between control room supervisors should be establish as soon as possible in some incidents</a:t>
            </a:r>
            <a:r>
              <a:rPr lang="mr-IN" sz="2000" dirty="0">
                <a:solidFill>
                  <a:srgbClr val="575755"/>
                </a:solidFill>
                <a:latin typeface="Arial Narrow" charset="0"/>
                <a:ea typeface="Arial Narrow" charset="0"/>
                <a:cs typeface="Arial Narrow" charset="0"/>
              </a:rPr>
              <a:t>…</a:t>
            </a:r>
            <a:endParaRPr lang="en-GB" sz="2000" dirty="0">
              <a:solidFill>
                <a:srgbClr val="575755"/>
              </a:solidFill>
              <a:latin typeface="Arial Narrow" charset="0"/>
              <a:ea typeface="Arial Narrow" charset="0"/>
              <a:cs typeface="Arial Narrow" charset="0"/>
            </a:endParaRPr>
          </a:p>
          <a:p>
            <a:pPr algn="l">
              <a:lnSpc>
                <a:spcPct val="200000"/>
              </a:lnSpc>
            </a:pPr>
            <a:r>
              <a:rPr lang="en-GB" sz="2000" dirty="0">
                <a:solidFill>
                  <a:srgbClr val="575755"/>
                </a:solidFill>
                <a:latin typeface="Arial Narrow" charset="0"/>
                <a:ea typeface="Arial Narrow" charset="0"/>
                <a:cs typeface="Arial Narrow" charset="0"/>
              </a:rPr>
              <a:t>The best way to do this is to use the Airwave system.</a:t>
            </a:r>
          </a:p>
          <a:p>
            <a:pPr algn="l">
              <a:lnSpc>
                <a:spcPct val="200000"/>
              </a:lnSpc>
            </a:pPr>
            <a:r>
              <a:rPr lang="en-GB" sz="2000" dirty="0">
                <a:solidFill>
                  <a:srgbClr val="575755"/>
                </a:solidFill>
                <a:latin typeface="Arial Narrow" charset="0"/>
                <a:ea typeface="Arial Narrow" charset="0"/>
                <a:cs typeface="Arial Narrow" charset="0"/>
              </a:rPr>
              <a:t>In every area there  will be a hailing talk group that all emergency services can use.</a:t>
            </a:r>
          </a:p>
          <a:p>
            <a:pPr algn="l">
              <a:lnSpc>
                <a:spcPct val="200000"/>
              </a:lnSpc>
            </a:pPr>
            <a:r>
              <a:rPr lang="en-GB" sz="2000" dirty="0">
                <a:solidFill>
                  <a:srgbClr val="575755"/>
                </a:solidFill>
                <a:latin typeface="Arial Narrow" charset="0"/>
                <a:ea typeface="Arial Narrow" charset="0"/>
                <a:cs typeface="Arial Narrow" charset="0"/>
              </a:rPr>
              <a:t>There are a number of  national and local talk groups that can be used by responders  to speak to each other</a:t>
            </a:r>
          </a:p>
        </p:txBody>
      </p:sp>
    </p:spTree>
    <p:extLst>
      <p:ext uri="{BB962C8B-B14F-4D97-AF65-F5344CB8AC3E}">
        <p14:creationId xmlns:p14="http://schemas.microsoft.com/office/powerpoint/2010/main" val="3076090844"/>
      </p:ext>
    </p:extLst>
  </p:cSld>
  <p:clrMapOvr>
    <a:masterClrMapping/>
  </p:clrMapOvr>
  <p:transition spd="slow">
    <p:cove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4323" y="1412776"/>
            <a:ext cx="6595354" cy="3709886"/>
          </a:xfrm>
          <a:prstGeom prst="rect">
            <a:avLst/>
          </a:prstGeom>
        </p:spPr>
      </p:pic>
    </p:spTree>
    <p:extLst>
      <p:ext uri="{BB962C8B-B14F-4D97-AF65-F5344CB8AC3E}">
        <p14:creationId xmlns:p14="http://schemas.microsoft.com/office/powerpoint/2010/main" val="365317007"/>
      </p:ext>
    </p:extLst>
  </p:cSld>
  <p:clrMapOvr>
    <a:masterClrMapping/>
  </p:clrMapOvr>
  <p:transition spd="slow">
    <p:cove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7170" name="Picture 2" descr="N:\JESIP\Jesip Training\Control Room Training 2017\Control Room Pictures\EEA\04-04-2016-05-13-eeamb--031-chelmsford-eoc-scott-barnard_32646499614_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2536" y="-99392"/>
            <a:ext cx="10628696" cy="70567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9771307"/>
      </p:ext>
    </p:extLst>
  </p:cSld>
  <p:clrMapOvr>
    <a:masterClrMapping/>
  </p:clrMapOvr>
  <p:transition spd="slow">
    <p:cove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Box 4"/>
          <p:cNvSpPr txBox="1">
            <a:spLocks noChangeArrowheads="1"/>
          </p:cNvSpPr>
          <p:nvPr/>
        </p:nvSpPr>
        <p:spPr>
          <a:xfrm>
            <a:off x="467544" y="1196752"/>
            <a:ext cx="4320480" cy="792088"/>
          </a:xfrm>
          <a:prstGeom prst="rect">
            <a:avLst/>
          </a:prstGeom>
          <a:extLst>
            <a:ext uri="{909E8E84-426E-40DD-AFC4-6F175D3DCCD1}">
              <a14:hiddenFill xmlns:a14="http://schemas.microsoft.com/office/drawing/2010/main">
                <a:solidFill>
                  <a:srgbClr val="FFFF99"/>
                </a:solidFill>
              </a14:hiddenFill>
            </a:ext>
          </a:extLst>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CONTROL ROOM STAFF</a:t>
            </a:r>
          </a:p>
        </p:txBody>
      </p:sp>
      <p:sp>
        <p:nvSpPr>
          <p:cNvPr id="6" name="Text Box 4"/>
          <p:cNvSpPr txBox="1">
            <a:spLocks noChangeArrowheads="1"/>
          </p:cNvSpPr>
          <p:nvPr/>
        </p:nvSpPr>
        <p:spPr>
          <a:xfrm>
            <a:off x="467544" y="1844824"/>
            <a:ext cx="4680520" cy="936104"/>
          </a:xfrm>
          <a:prstGeom prst="rect">
            <a:avLst/>
          </a:prstGeom>
          <a:extLst>
            <a:ext uri="{909E8E84-426E-40DD-AFC4-6F175D3DCCD1}">
              <a14:hiddenFill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000" b="1" dirty="0">
                <a:solidFill>
                  <a:srgbClr val="575755"/>
                </a:solidFill>
                <a:latin typeface="Arial Narrow" charset="0"/>
                <a:ea typeface="Arial Narrow" charset="0"/>
                <a:cs typeface="Arial Narrow" charset="0"/>
              </a:rPr>
              <a:t>JESIP AWARENESS </a:t>
            </a:r>
          </a:p>
          <a:p>
            <a:pPr algn="l"/>
            <a:r>
              <a:rPr lang="en-GB" sz="2000" dirty="0">
                <a:solidFill>
                  <a:srgbClr val="575755"/>
                </a:solidFill>
                <a:latin typeface="Arial Narrow" charset="0"/>
                <a:ea typeface="Arial Narrow" charset="0"/>
                <a:cs typeface="Arial Narrow" charset="0"/>
              </a:rPr>
              <a:t>GETTING TOGETHER</a:t>
            </a:r>
          </a:p>
        </p:txBody>
      </p:sp>
    </p:spTree>
    <p:custDataLst>
      <p:tags r:id="rId1"/>
    </p:custDataLst>
    <p:extLst>
      <p:ext uri="{BB962C8B-B14F-4D97-AF65-F5344CB8AC3E}">
        <p14:creationId xmlns:p14="http://schemas.microsoft.com/office/powerpoint/2010/main" val="26352067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1" name="Text Box 4"/>
          <p:cNvSpPr txBox="1">
            <a:spLocks noChangeArrowheads="1"/>
          </p:cNvSpPr>
          <p:nvPr/>
        </p:nvSpPr>
        <p:spPr>
          <a:xfrm>
            <a:off x="467544" y="692696"/>
            <a:ext cx="5112568" cy="576064"/>
          </a:xfrm>
          <a:prstGeom prst="rect">
            <a:avLst/>
          </a:prstGeom>
          <a:extLst>
            <a:ext uri="{909E8E84-426E-40DD-AFC4-6F175D3DCCD1}">
              <a14:hiddenFill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000" b="1" dirty="0">
                <a:solidFill>
                  <a:srgbClr val="575755"/>
                </a:solidFill>
                <a:latin typeface="Arial Narrow" charset="0"/>
                <a:ea typeface="Arial Narrow" charset="0"/>
                <a:cs typeface="Arial Narrow" charset="0"/>
              </a:rPr>
              <a:t>GETTING TOGETHER</a:t>
            </a:r>
            <a:endParaRPr lang="en-GB" sz="2000" dirty="0">
              <a:solidFill>
                <a:srgbClr val="575755"/>
              </a:solidFill>
              <a:latin typeface="Arial Narrow" charset="0"/>
              <a:ea typeface="Arial Narrow" charset="0"/>
              <a:cs typeface="Arial Narrow" charset="0"/>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96175" y="-963488"/>
            <a:ext cx="5472608" cy="8208913"/>
          </a:xfrm>
          <a:prstGeom prst="rect">
            <a:avLst/>
          </a:prstGeom>
        </p:spPr>
      </p:pic>
      <p:sp>
        <p:nvSpPr>
          <p:cNvPr id="15" name="Rectangle 14"/>
          <p:cNvSpPr/>
          <p:nvPr/>
        </p:nvSpPr>
        <p:spPr>
          <a:xfrm>
            <a:off x="578660" y="1520797"/>
            <a:ext cx="2736304" cy="1722782"/>
          </a:xfrm>
          <a:prstGeom prst="rect">
            <a:avLst/>
          </a:prstGeom>
          <a:solidFill>
            <a:srgbClr val="CC0F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Diamond 15"/>
          <p:cNvSpPr/>
          <p:nvPr/>
        </p:nvSpPr>
        <p:spPr>
          <a:xfrm>
            <a:off x="2848376" y="2132856"/>
            <a:ext cx="826628" cy="504056"/>
          </a:xfrm>
          <a:prstGeom prst="diamond">
            <a:avLst/>
          </a:prstGeom>
          <a:solidFill>
            <a:srgbClr val="CC0F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p:cNvSpPr/>
          <p:nvPr/>
        </p:nvSpPr>
        <p:spPr>
          <a:xfrm>
            <a:off x="578660" y="3622882"/>
            <a:ext cx="2736303" cy="1678088"/>
          </a:xfrm>
          <a:prstGeom prst="rect">
            <a:avLst/>
          </a:prstGeom>
          <a:solidFill>
            <a:srgbClr val="3AA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Diamond 17"/>
          <p:cNvSpPr/>
          <p:nvPr/>
        </p:nvSpPr>
        <p:spPr>
          <a:xfrm>
            <a:off x="2848376" y="4209898"/>
            <a:ext cx="826628" cy="504056"/>
          </a:xfrm>
          <a:prstGeom prst="diamond">
            <a:avLst/>
          </a:prstGeom>
          <a:solidFill>
            <a:srgbClr val="3AA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p:cNvSpPr/>
          <p:nvPr/>
        </p:nvSpPr>
        <p:spPr>
          <a:xfrm>
            <a:off x="6222297" y="1520501"/>
            <a:ext cx="2382151" cy="3780468"/>
          </a:xfrm>
          <a:prstGeom prst="rect">
            <a:avLst/>
          </a:prstGeom>
          <a:solidFill>
            <a:srgbClr val="1C71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Diamond 19"/>
          <p:cNvSpPr/>
          <p:nvPr/>
        </p:nvSpPr>
        <p:spPr>
          <a:xfrm>
            <a:off x="5828844" y="2290269"/>
            <a:ext cx="826628" cy="504056"/>
          </a:xfrm>
          <a:prstGeom prst="diamond">
            <a:avLst/>
          </a:prstGeom>
          <a:solidFill>
            <a:srgbClr val="1C71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ext Box 4"/>
          <p:cNvSpPr txBox="1">
            <a:spLocks noChangeArrowheads="1"/>
          </p:cNvSpPr>
          <p:nvPr/>
        </p:nvSpPr>
        <p:spPr>
          <a:xfrm>
            <a:off x="830021" y="1728586"/>
            <a:ext cx="2428893" cy="1340391"/>
          </a:xfrm>
          <a:prstGeom prst="rect">
            <a:avLst/>
          </a:prstGeom>
          <a:extLst>
            <a:ext uri="{909E8E84-426E-40DD-AFC4-6F175D3DCCD1}">
              <a14:hiddenFill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000" dirty="0">
                <a:solidFill>
                  <a:schemeClr val="bg1"/>
                </a:solidFill>
                <a:latin typeface="Arial Narrow" charset="0"/>
                <a:ea typeface="Arial Narrow" charset="0"/>
                <a:cs typeface="Arial Narrow" charset="0"/>
              </a:rPr>
              <a:t>Does emergency and crisis management require special skills and/or attributes?</a:t>
            </a:r>
          </a:p>
        </p:txBody>
      </p:sp>
      <p:sp>
        <p:nvSpPr>
          <p:cNvPr id="13" name="Text Box 4"/>
          <p:cNvSpPr txBox="1">
            <a:spLocks noChangeArrowheads="1"/>
          </p:cNvSpPr>
          <p:nvPr/>
        </p:nvSpPr>
        <p:spPr>
          <a:xfrm>
            <a:off x="6387748" y="1891512"/>
            <a:ext cx="1948976" cy="3121664"/>
          </a:xfrm>
          <a:prstGeom prst="rect">
            <a:avLst/>
          </a:prstGeom>
          <a:extLst>
            <a:ext uri="{909E8E84-426E-40DD-AFC4-6F175D3DCCD1}">
              <a14:hiddenFill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a:r>
              <a:rPr lang="en-GB" sz="2000" dirty="0">
                <a:solidFill>
                  <a:schemeClr val="bg1"/>
                </a:solidFill>
                <a:latin typeface="Arial Narrow" charset="0"/>
                <a:ea typeface="Arial Narrow" charset="0"/>
                <a:cs typeface="Arial Narrow" charset="0"/>
              </a:rPr>
              <a:t>Emergency management involves team, organisational and multi-agency working: how well do we work across boundaries and what problems might emerge</a:t>
            </a:r>
          </a:p>
        </p:txBody>
      </p:sp>
      <p:sp>
        <p:nvSpPr>
          <p:cNvPr id="14" name="Text Box 4"/>
          <p:cNvSpPr txBox="1">
            <a:spLocks noChangeArrowheads="1"/>
          </p:cNvSpPr>
          <p:nvPr/>
        </p:nvSpPr>
        <p:spPr>
          <a:xfrm>
            <a:off x="827584" y="3927664"/>
            <a:ext cx="2178590" cy="1512168"/>
          </a:xfrm>
          <a:prstGeom prst="rect">
            <a:avLst/>
          </a:prstGeom>
          <a:extLst>
            <a:ext uri="{909E8E84-426E-40DD-AFC4-6F175D3DCCD1}">
              <a14:hiddenFill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000" dirty="0">
                <a:solidFill>
                  <a:schemeClr val="bg1"/>
                </a:solidFill>
                <a:latin typeface="Arial Narrow" charset="0"/>
                <a:ea typeface="Arial Narrow" charset="0"/>
                <a:cs typeface="Arial Narrow" charset="0"/>
              </a:rPr>
              <a:t>How can we develop ourselves and our colleagues for this?</a:t>
            </a:r>
          </a:p>
        </p:txBody>
      </p:sp>
      <p:sp>
        <p:nvSpPr>
          <p:cNvPr id="5" name="Title 4"/>
          <p:cNvSpPr>
            <a:spLocks noGrp="1"/>
          </p:cNvSpPr>
          <p:nvPr>
            <p:ph type="title"/>
          </p:nvPr>
        </p:nvSpPr>
        <p:spPr/>
        <p:txBody>
          <a:bodyPr/>
          <a:lstStyle/>
          <a:p>
            <a:endParaRPr lang="en-US" dirty="0"/>
          </a:p>
        </p:txBody>
      </p:sp>
    </p:spTree>
    <p:custDataLst>
      <p:tags r:id="rId1"/>
    </p:custDataLst>
    <p:extLst>
      <p:ext uri="{BB962C8B-B14F-4D97-AF65-F5344CB8AC3E}">
        <p14:creationId xmlns:p14="http://schemas.microsoft.com/office/powerpoint/2010/main" val="18129575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ext Box 4"/>
          <p:cNvSpPr txBox="1">
            <a:spLocks noChangeArrowheads="1"/>
          </p:cNvSpPr>
          <p:nvPr/>
        </p:nvSpPr>
        <p:spPr>
          <a:xfrm>
            <a:off x="467544" y="692696"/>
            <a:ext cx="5112568" cy="576064"/>
          </a:xfrm>
          <a:prstGeom prst="rect">
            <a:avLst/>
          </a:prstGeom>
          <a:extLst>
            <a:ext uri="{909E8E84-426E-40DD-AFC4-6F175D3DCCD1}">
              <a14:hiddenFill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INTRODUCING JESIP</a:t>
            </a:r>
          </a:p>
          <a:p>
            <a:pPr algn="l"/>
            <a:endParaRPr lang="en-GB" sz="3000" dirty="0">
              <a:solidFill>
                <a:srgbClr val="575755"/>
              </a:solidFill>
              <a:latin typeface="Arial Narrow" charset="0"/>
              <a:ea typeface="Arial Narrow" charset="0"/>
              <a:cs typeface="Arial Narrow" charset="0"/>
            </a:endParaRPr>
          </a:p>
        </p:txBody>
      </p:sp>
      <p:sp>
        <p:nvSpPr>
          <p:cNvPr id="9" name="Text Box 4"/>
          <p:cNvSpPr txBox="1">
            <a:spLocks noChangeArrowheads="1"/>
          </p:cNvSpPr>
          <p:nvPr/>
        </p:nvSpPr>
        <p:spPr>
          <a:xfrm>
            <a:off x="467544" y="1196752"/>
            <a:ext cx="7632848" cy="4248472"/>
          </a:xfrm>
          <a:prstGeom prst="rect">
            <a:avLst/>
          </a:prstGeom>
          <a:extLst>
            <a:ext uri="{909E8E84-426E-40DD-AFC4-6F175D3DCCD1}">
              <a14:hiddenFill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000" dirty="0">
                <a:solidFill>
                  <a:srgbClr val="575755"/>
                </a:solidFill>
                <a:latin typeface="Arial Narrow" charset="0"/>
                <a:ea typeface="Arial Narrow" charset="0"/>
                <a:cs typeface="Arial Narrow" charset="0"/>
              </a:rPr>
              <a:t>JESIP began with a focus on the blue light emergency services. It developed to include all emergency responders. Today these principles apply to all agencies involved in some way in responding to incidents in the UK. </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553" y="2348880"/>
            <a:ext cx="5091993" cy="3960440"/>
          </a:xfrm>
          <a:prstGeom prst="rect">
            <a:avLst/>
          </a:prstGeom>
          <a:noFill/>
          <a:ln>
            <a:noFill/>
          </a:ln>
        </p:spPr>
      </p:pic>
    </p:spTree>
    <p:custDataLst>
      <p:tags r:id="rId1"/>
    </p:custDataLst>
    <p:extLst>
      <p:ext uri="{BB962C8B-B14F-4D97-AF65-F5344CB8AC3E}">
        <p14:creationId xmlns:p14="http://schemas.microsoft.com/office/powerpoint/2010/main" val="20982083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71983" y="-1539552"/>
            <a:ext cx="8108464" cy="1143000"/>
          </a:xfrm>
        </p:spPr>
        <p:txBody>
          <a:bodyPr>
            <a:normAutofit/>
          </a:bodyPr>
          <a:lstStyle/>
          <a:p>
            <a:r>
              <a:rPr lang="en-GB" dirty="0"/>
              <a:t>What is Interoperability?</a:t>
            </a:r>
          </a:p>
        </p:txBody>
      </p:sp>
      <p:sp>
        <p:nvSpPr>
          <p:cNvPr id="8" name="TextBox 7"/>
          <p:cNvSpPr txBox="1"/>
          <p:nvPr/>
        </p:nvSpPr>
        <p:spPr>
          <a:xfrm>
            <a:off x="-5365104" y="2492895"/>
            <a:ext cx="2376264" cy="2862322"/>
          </a:xfrm>
          <a:prstGeom prst="rect">
            <a:avLst/>
          </a:prstGeom>
          <a:noFill/>
        </p:spPr>
        <p:txBody>
          <a:bodyPr wrap="square" rtlCol="0">
            <a:spAutoFit/>
          </a:bodyPr>
          <a:lstStyle/>
          <a:p>
            <a:r>
              <a:rPr lang="en-GB" sz="2000" dirty="0"/>
              <a:t>It means working together smoothly and effectively. The formal definition is ‘the extent to which organisations can work together coherently as a matter of routine’.</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 Box 4"/>
          <p:cNvSpPr txBox="1">
            <a:spLocks noChangeArrowheads="1"/>
          </p:cNvSpPr>
          <p:nvPr/>
        </p:nvSpPr>
        <p:spPr>
          <a:xfrm>
            <a:off x="467544" y="692696"/>
            <a:ext cx="5112568" cy="576064"/>
          </a:xfrm>
          <a:prstGeom prst="rect">
            <a:avLst/>
          </a:prstGeom>
          <a:extLst>
            <a:ext uri="{909E8E84-426E-40DD-AFC4-6F175D3DCCD1}">
              <a14:hiddenFill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WHAT IS INTEROPERABILITY?</a:t>
            </a:r>
            <a:endParaRPr lang="en-GB" sz="3000" dirty="0">
              <a:solidFill>
                <a:srgbClr val="575755"/>
              </a:solidFill>
              <a:latin typeface="Arial Narrow" charset="0"/>
              <a:ea typeface="Arial Narrow" charset="0"/>
              <a:cs typeface="Arial Narrow" charset="0"/>
            </a:endParaRPr>
          </a:p>
        </p:txBody>
      </p:sp>
      <p:sp>
        <p:nvSpPr>
          <p:cNvPr id="7" name="Text Box 4"/>
          <p:cNvSpPr txBox="1">
            <a:spLocks noChangeArrowheads="1"/>
          </p:cNvSpPr>
          <p:nvPr/>
        </p:nvSpPr>
        <p:spPr>
          <a:xfrm>
            <a:off x="467544" y="1196752"/>
            <a:ext cx="7992888" cy="4248472"/>
          </a:xfrm>
          <a:prstGeom prst="rect">
            <a:avLst/>
          </a:prstGeom>
          <a:extLst>
            <a:ext uri="{909E8E84-426E-40DD-AFC4-6F175D3DCCD1}">
              <a14:hiddenFill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000" dirty="0">
                <a:solidFill>
                  <a:srgbClr val="575755"/>
                </a:solidFill>
                <a:latin typeface="Arial Narrow" charset="0"/>
                <a:ea typeface="Arial Narrow" charset="0"/>
                <a:cs typeface="Arial Narrow" charset="0"/>
              </a:rPr>
              <a:t>It means working together smoothly and effectively. The formal definition is ‘the extent to which organisations can work together coherently as a matter of routine’.</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9552" y="2098603"/>
            <a:ext cx="5448607" cy="3850677"/>
          </a:xfrm>
          <a:prstGeom prst="rect">
            <a:avLst/>
          </a:prstGeom>
        </p:spPr>
      </p:pic>
    </p:spTree>
    <p:custDataLst>
      <p:tags r:id="rId1"/>
    </p:custDataLst>
    <p:extLst>
      <p:ext uri="{BB962C8B-B14F-4D97-AF65-F5344CB8AC3E}">
        <p14:creationId xmlns:p14="http://schemas.microsoft.com/office/powerpoint/2010/main" val="25549145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8108464" y="-1467544"/>
            <a:ext cx="8108464" cy="1143000"/>
          </a:xfrm>
        </p:spPr>
        <p:txBody>
          <a:bodyPr>
            <a:normAutofit/>
          </a:bodyPr>
          <a:lstStyle/>
          <a:p>
            <a:r>
              <a:rPr lang="en-GB" dirty="0"/>
              <a:t>What is JESIP All About?</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5112568" cy="576064"/>
          </a:xfrm>
          <a:prstGeom prst="rect">
            <a:avLst/>
          </a:prstGeom>
          <a:extLst>
            <a:ext uri="{909E8E84-426E-40DD-AFC4-6F175D3DCCD1}">
              <a14:hiddenFill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WHAT IS JESIP ALL ABOUT?</a:t>
            </a:r>
            <a:endParaRPr lang="en-GB" sz="3000" dirty="0">
              <a:solidFill>
                <a:srgbClr val="575755"/>
              </a:solidFill>
              <a:latin typeface="Arial Narrow" charset="0"/>
              <a:ea typeface="Arial Narrow" charset="0"/>
              <a:cs typeface="Arial Narrow" charset="0"/>
            </a:endParaRPr>
          </a:p>
        </p:txBody>
      </p:sp>
      <p:sp>
        <p:nvSpPr>
          <p:cNvPr id="10" name="Text Box 4"/>
          <p:cNvSpPr txBox="1">
            <a:spLocks noChangeArrowheads="1"/>
          </p:cNvSpPr>
          <p:nvPr/>
        </p:nvSpPr>
        <p:spPr>
          <a:xfrm>
            <a:off x="467544" y="1196752"/>
            <a:ext cx="6408712" cy="4248472"/>
          </a:xfrm>
          <a:prstGeom prst="rect">
            <a:avLst/>
          </a:prstGeom>
          <a:extLst>
            <a:ext uri="{909E8E84-426E-40DD-AFC4-6F175D3DCCD1}">
              <a14:hiddenFill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000" dirty="0">
                <a:solidFill>
                  <a:srgbClr val="575755"/>
                </a:solidFill>
                <a:latin typeface="Arial Narrow" charset="0"/>
                <a:ea typeface="Arial Narrow" charset="0"/>
                <a:cs typeface="Arial Narrow" charset="0"/>
              </a:rPr>
              <a:t>Its about improving the way we all work together when responding to incidents so we can get better at saving lives and reducing harm. </a:t>
            </a:r>
          </a:p>
        </p:txBody>
      </p:sp>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587397" y="2060848"/>
            <a:ext cx="2544443" cy="1653888"/>
          </a:xfrm>
          <a:prstGeom prst="rect">
            <a:avLst/>
          </a:prstGeom>
        </p:spPr>
      </p:pic>
      <p:pic>
        <p:nvPicPr>
          <p:cNvPr id="4" name="Picture 3"/>
          <p:cNvPicPr>
            <a:picLocks noChangeAspect="1"/>
          </p:cNvPicPr>
          <p:nvPr/>
        </p:nvPicPr>
        <p:blipFill>
          <a:blip r:embed="rId7"/>
          <a:stretch>
            <a:fillRect/>
          </a:stretch>
        </p:blipFill>
        <p:spPr>
          <a:xfrm>
            <a:off x="587397" y="4021830"/>
            <a:ext cx="2569209" cy="1770949"/>
          </a:xfrm>
          <a:prstGeom prst="rect">
            <a:avLst/>
          </a:prstGeom>
        </p:spPr>
      </p:pic>
      <p:pic>
        <p:nvPicPr>
          <p:cNvPr id="6" name="Picture 5"/>
          <p:cNvPicPr>
            <a:picLocks noChangeAspect="1"/>
          </p:cNvPicPr>
          <p:nvPr/>
        </p:nvPicPr>
        <p:blipFill>
          <a:blip r:embed="rId8"/>
          <a:stretch>
            <a:fillRect/>
          </a:stretch>
        </p:blipFill>
        <p:spPr>
          <a:xfrm>
            <a:off x="3496543" y="4021830"/>
            <a:ext cx="2661487" cy="1766971"/>
          </a:xfrm>
          <a:prstGeom prst="rect">
            <a:avLst/>
          </a:prstGeom>
        </p:spPr>
      </p:pic>
      <p:pic>
        <p:nvPicPr>
          <p:cNvPr id="1026" name="Picture 2"/>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496543" y="2060850"/>
            <a:ext cx="2661487" cy="1653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6867463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ext Box 4"/>
          <p:cNvSpPr txBox="1">
            <a:spLocks noChangeArrowheads="1"/>
          </p:cNvSpPr>
          <p:nvPr/>
        </p:nvSpPr>
        <p:spPr>
          <a:xfrm>
            <a:off x="467544" y="692696"/>
            <a:ext cx="5112568" cy="576064"/>
          </a:xfrm>
          <a:prstGeom prst="rect">
            <a:avLst/>
          </a:prstGeom>
          <a:extLst>
            <a:ext uri="{909E8E84-426E-40DD-AFC4-6F175D3DCCD1}">
              <a14:hiddenFill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MAJOR INCIDENTS</a:t>
            </a:r>
            <a:endParaRPr lang="en-GB" sz="3000" dirty="0">
              <a:solidFill>
                <a:srgbClr val="575755"/>
              </a:solidFill>
              <a:latin typeface="Arial Narrow" charset="0"/>
              <a:ea typeface="Arial Narrow" charset="0"/>
              <a:cs typeface="Arial Narrow" charset="0"/>
            </a:endParaRPr>
          </a:p>
        </p:txBody>
      </p:sp>
      <p:sp>
        <p:nvSpPr>
          <p:cNvPr id="9" name="Text Box 4"/>
          <p:cNvSpPr txBox="1">
            <a:spLocks noChangeArrowheads="1"/>
          </p:cNvSpPr>
          <p:nvPr/>
        </p:nvSpPr>
        <p:spPr>
          <a:xfrm>
            <a:off x="467544" y="1196752"/>
            <a:ext cx="6840760" cy="936104"/>
          </a:xfrm>
          <a:prstGeom prst="rect">
            <a:avLst/>
          </a:prstGeom>
          <a:extLst>
            <a:ext uri="{909E8E84-426E-40DD-AFC4-6F175D3DCCD1}">
              <a14:hiddenFill xmlns:a14="http://schemas.microsoft.com/office/drawing/2010/main">
                <a:solidFill>
                  <a:srgbClr val="FFFF99"/>
                </a:solidFill>
              </a14:hiddenFill>
            </a:ext>
          </a:extLst>
        </p:spPr>
        <p:txBody>
          <a:bodyP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000" dirty="0">
                <a:solidFill>
                  <a:srgbClr val="575755"/>
                </a:solidFill>
                <a:latin typeface="Arial Narrow" charset="0"/>
                <a:ea typeface="Arial Narrow" charset="0"/>
                <a:cs typeface="Arial Narrow" charset="0"/>
              </a:rPr>
              <a:t>A major incident is an event or situation with a range of serious consequences which requires special arrangements to be implemented by one or more emergency responder agency.</a:t>
            </a:r>
          </a:p>
        </p:txBody>
      </p:sp>
      <p:pic>
        <p:nvPicPr>
          <p:cNvPr id="3" name="Picture 2"/>
          <p:cNvPicPr>
            <a:picLocks noChangeAspect="1"/>
          </p:cNvPicPr>
          <p:nvPr/>
        </p:nvPicPr>
        <p:blipFill>
          <a:blip r:embed="rId5"/>
          <a:stretch>
            <a:fillRect/>
          </a:stretch>
        </p:blipFill>
        <p:spPr>
          <a:xfrm>
            <a:off x="550685" y="2256100"/>
            <a:ext cx="3517260" cy="2201784"/>
          </a:xfrm>
          <a:prstGeom prst="rect">
            <a:avLst/>
          </a:prstGeom>
        </p:spPr>
      </p:pic>
      <p:pic>
        <p:nvPicPr>
          <p:cNvPr id="6" name="Picture 5"/>
          <p:cNvPicPr>
            <a:picLocks noChangeAspect="1"/>
          </p:cNvPicPr>
          <p:nvPr/>
        </p:nvPicPr>
        <p:blipFill>
          <a:blip r:embed="rId6"/>
          <a:stretch>
            <a:fillRect/>
          </a:stretch>
        </p:blipFill>
        <p:spPr>
          <a:xfrm>
            <a:off x="4384856" y="2256100"/>
            <a:ext cx="3499512" cy="2201783"/>
          </a:xfrm>
          <a:prstGeom prst="rect">
            <a:avLst/>
          </a:prstGeom>
        </p:spPr>
      </p:pic>
      <p:sp>
        <p:nvSpPr>
          <p:cNvPr id="10" name="Text Box 4"/>
          <p:cNvSpPr txBox="1">
            <a:spLocks noChangeArrowheads="1"/>
          </p:cNvSpPr>
          <p:nvPr/>
        </p:nvSpPr>
        <p:spPr>
          <a:xfrm>
            <a:off x="467544" y="4611721"/>
            <a:ext cx="7416824" cy="936104"/>
          </a:xfrm>
          <a:prstGeom prst="rect">
            <a:avLst/>
          </a:prstGeom>
          <a:extLst>
            <a:ext uri="{909E8E84-426E-40DD-AFC4-6F175D3DCCD1}">
              <a14:hiddenFill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000" dirty="0">
                <a:solidFill>
                  <a:srgbClr val="575755"/>
                </a:solidFill>
                <a:latin typeface="Arial Narrow" charset="0"/>
                <a:ea typeface="Arial Narrow" charset="0"/>
                <a:cs typeface="Arial Narrow" charset="0"/>
              </a:rPr>
              <a:t>JESIP is about good practice at </a:t>
            </a:r>
            <a:r>
              <a:rPr lang="en-GB" sz="2000" b="1" dirty="0">
                <a:solidFill>
                  <a:srgbClr val="575755"/>
                </a:solidFill>
                <a:latin typeface="Arial Narrow" charset="0"/>
                <a:ea typeface="Arial Narrow" charset="0"/>
                <a:cs typeface="Arial Narrow" charset="0"/>
              </a:rPr>
              <a:t>all</a:t>
            </a:r>
            <a:r>
              <a:rPr lang="en-GB" sz="2000" dirty="0">
                <a:solidFill>
                  <a:srgbClr val="575755"/>
                </a:solidFill>
                <a:latin typeface="Arial Narrow" charset="0"/>
                <a:ea typeface="Arial Narrow" charset="0"/>
                <a:cs typeface="Arial Narrow" charset="0"/>
              </a:rPr>
              <a:t> incidents -  not just major ones.</a:t>
            </a:r>
          </a:p>
        </p:txBody>
      </p:sp>
    </p:spTree>
    <p:custDataLst>
      <p:tags r:id="rId1"/>
    </p:custDataLst>
    <p:extLst>
      <p:ext uri="{BB962C8B-B14F-4D97-AF65-F5344CB8AC3E}">
        <p14:creationId xmlns:p14="http://schemas.microsoft.com/office/powerpoint/2010/main" val="35964784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 Box 4"/>
          <p:cNvSpPr txBox="1">
            <a:spLocks noChangeArrowheads="1"/>
          </p:cNvSpPr>
          <p:nvPr/>
        </p:nvSpPr>
        <p:spPr>
          <a:xfrm>
            <a:off x="467544" y="692696"/>
            <a:ext cx="7488832" cy="720080"/>
          </a:xfrm>
          <a:prstGeom prst="rect">
            <a:avLst/>
          </a:prstGeom>
          <a:extLst>
            <a:ext uri="{909E8E84-426E-40DD-AFC4-6F175D3DCCD1}">
              <a14:hiddenFill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WHO CAN DECLARE A MAJOR INCIDENT?</a:t>
            </a:r>
            <a:endParaRPr lang="en-GB" sz="3000" dirty="0">
              <a:solidFill>
                <a:srgbClr val="575755"/>
              </a:solidFill>
              <a:latin typeface="Arial Narrow" charset="0"/>
              <a:ea typeface="Arial Narrow" charset="0"/>
              <a:cs typeface="Arial Narrow" charset="0"/>
            </a:endParaRPr>
          </a:p>
        </p:txBody>
      </p:sp>
      <p:sp>
        <p:nvSpPr>
          <p:cNvPr id="8" name="Text Box 4"/>
          <p:cNvSpPr txBox="1">
            <a:spLocks noChangeArrowheads="1"/>
          </p:cNvSpPr>
          <p:nvPr/>
        </p:nvSpPr>
        <p:spPr>
          <a:xfrm>
            <a:off x="467544" y="1923414"/>
            <a:ext cx="2699792" cy="2585706"/>
          </a:xfrm>
          <a:prstGeom prst="rect">
            <a:avLst/>
          </a:prstGeom>
          <a:extLst>
            <a:ext uri="{909E8E84-426E-40DD-AFC4-6F175D3DCCD1}">
              <a14:hiddenFill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000" dirty="0">
                <a:solidFill>
                  <a:srgbClr val="575755"/>
                </a:solidFill>
                <a:latin typeface="Arial Narrow" charset="0"/>
                <a:ea typeface="Arial Narrow" charset="0"/>
                <a:cs typeface="Arial Narrow" charset="0"/>
              </a:rPr>
              <a:t>Know what the policy is in your agency for declaring a major incident</a:t>
            </a:r>
          </a:p>
        </p:txBody>
      </p:sp>
      <p:sp>
        <p:nvSpPr>
          <p:cNvPr id="9" name="Text Box 4"/>
          <p:cNvSpPr txBox="1">
            <a:spLocks noChangeArrowheads="1"/>
          </p:cNvSpPr>
          <p:nvPr/>
        </p:nvSpPr>
        <p:spPr>
          <a:xfrm>
            <a:off x="467544" y="1545118"/>
            <a:ext cx="5112568" cy="576064"/>
          </a:xfrm>
          <a:prstGeom prst="rect">
            <a:avLst/>
          </a:prstGeom>
          <a:extLst>
            <a:ext uri="{909E8E84-426E-40DD-AFC4-6F175D3DCCD1}">
              <a14:hiddenFill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000" b="1" dirty="0">
                <a:solidFill>
                  <a:srgbClr val="575755"/>
                </a:solidFill>
                <a:latin typeface="Arial Narrow" charset="0"/>
                <a:ea typeface="Arial Narrow" charset="0"/>
                <a:cs typeface="Arial Narrow" charset="0"/>
              </a:rPr>
              <a:t>IT COULD BE YOU!</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67336" y="1083746"/>
            <a:ext cx="3529239" cy="5774254"/>
          </a:xfrm>
          <a:prstGeom prst="rect">
            <a:avLst/>
          </a:prstGeom>
        </p:spPr>
      </p:pic>
    </p:spTree>
    <p:custDataLst>
      <p:tags r:id="rId1"/>
    </p:custDataLst>
    <p:extLst>
      <p:ext uri="{BB962C8B-B14F-4D97-AF65-F5344CB8AC3E}">
        <p14:creationId xmlns:p14="http://schemas.microsoft.com/office/powerpoint/2010/main" val="30444663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5555" r="5834"/>
          <a:stretch/>
        </p:blipFill>
        <p:spPr>
          <a:xfrm>
            <a:off x="0" y="0"/>
            <a:ext cx="9144000" cy="6858000"/>
          </a:xfrm>
          <a:prstGeom prst="rect">
            <a:avLst/>
          </a:prstGeom>
        </p:spPr>
      </p:pic>
    </p:spTree>
    <p:extLst>
      <p:ext uri="{BB962C8B-B14F-4D97-AF65-F5344CB8AC3E}">
        <p14:creationId xmlns:p14="http://schemas.microsoft.com/office/powerpoint/2010/main" val="89666720"/>
      </p:ext>
    </p:extLst>
  </p:cSld>
  <p:clrMapOvr>
    <a:masterClrMapping/>
  </p:clrMapOvr>
  <p:transition spd="slow">
    <p:cove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ext Box 4"/>
          <p:cNvSpPr txBox="1">
            <a:spLocks noChangeArrowheads="1"/>
          </p:cNvSpPr>
          <p:nvPr/>
        </p:nvSpPr>
        <p:spPr>
          <a:xfrm>
            <a:off x="467544" y="692696"/>
            <a:ext cx="8252480" cy="1296144"/>
          </a:xfrm>
          <a:prstGeom prst="rect">
            <a:avLst/>
          </a:prstGeom>
          <a:extLst>
            <a:ext uri="{909E8E84-426E-40DD-AFC4-6F175D3DCCD1}">
              <a14:hiddenFill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WHY DO WE NEED TO DECLARE A MAJOR INCIDENT?</a:t>
            </a:r>
            <a:endParaRPr lang="en-GB" sz="3000" dirty="0">
              <a:solidFill>
                <a:srgbClr val="575755"/>
              </a:solidFill>
              <a:latin typeface="Arial Narrow" charset="0"/>
              <a:ea typeface="Arial Narrow" charset="0"/>
              <a:cs typeface="Arial Narrow" charset="0"/>
            </a:endParaRPr>
          </a:p>
        </p:txBody>
      </p:sp>
      <p:sp>
        <p:nvSpPr>
          <p:cNvPr id="9" name="Text Box 4"/>
          <p:cNvSpPr txBox="1">
            <a:spLocks noChangeArrowheads="1"/>
          </p:cNvSpPr>
          <p:nvPr/>
        </p:nvSpPr>
        <p:spPr>
          <a:xfrm>
            <a:off x="467544" y="1196752"/>
            <a:ext cx="6480720" cy="1728192"/>
          </a:xfrm>
          <a:prstGeom prst="rect">
            <a:avLst/>
          </a:prstGeom>
          <a:extLst>
            <a:ext uri="{909E8E84-426E-40DD-AFC4-6F175D3DCCD1}">
              <a14:hiddenFill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000" dirty="0">
                <a:solidFill>
                  <a:srgbClr val="575755"/>
                </a:solidFill>
                <a:latin typeface="Arial Narrow" charset="0"/>
                <a:ea typeface="Arial Narrow" charset="0"/>
                <a:cs typeface="Arial Narrow" charset="0"/>
              </a:rPr>
              <a:t>Agencies will respond to major incidents differently depending on their responsibilities and resources. </a:t>
            </a:r>
          </a:p>
          <a:p>
            <a:pPr algn="l"/>
            <a:endParaRPr lang="en-GB" sz="2000" dirty="0">
              <a:solidFill>
                <a:srgbClr val="575755"/>
              </a:solidFill>
              <a:latin typeface="Arial Narrow" charset="0"/>
              <a:ea typeface="Arial Narrow" charset="0"/>
              <a:cs typeface="Arial Narrow" charset="0"/>
            </a:endParaRPr>
          </a:p>
          <a:p>
            <a:pPr algn="l"/>
            <a:r>
              <a:rPr lang="en-GB" sz="2000" dirty="0">
                <a:solidFill>
                  <a:srgbClr val="575755"/>
                </a:solidFill>
                <a:latin typeface="Arial Narrow" charset="0"/>
                <a:ea typeface="Arial Narrow" charset="0"/>
                <a:cs typeface="Arial Narrow" charset="0"/>
              </a:rPr>
              <a:t>If a major incident is not declared quickly enough it can lead to problems co-ordinating a joint response.</a:t>
            </a:r>
          </a:p>
          <a:p>
            <a:pPr algn="l"/>
            <a:endParaRPr lang="en-GB" sz="2000" dirty="0">
              <a:solidFill>
                <a:srgbClr val="575755"/>
              </a:solidFill>
              <a:latin typeface="Arial Narrow" charset="0"/>
              <a:ea typeface="Arial Narrow" charset="0"/>
              <a:cs typeface="Arial Narrow" charset="0"/>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378" y="2591925"/>
            <a:ext cx="6084168" cy="4266075"/>
          </a:xfrm>
          <a:prstGeom prst="rect">
            <a:avLst/>
          </a:prstGeom>
        </p:spPr>
      </p:pic>
    </p:spTree>
    <p:custDataLst>
      <p:tags r:id="rId1"/>
    </p:custDataLst>
    <p:extLst>
      <p:ext uri="{BB962C8B-B14F-4D97-AF65-F5344CB8AC3E}">
        <p14:creationId xmlns:p14="http://schemas.microsoft.com/office/powerpoint/2010/main" val="18733049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ext Box 4"/>
          <p:cNvSpPr txBox="1">
            <a:spLocks noChangeArrowheads="1"/>
          </p:cNvSpPr>
          <p:nvPr/>
        </p:nvSpPr>
        <p:spPr>
          <a:xfrm>
            <a:off x="467544" y="692696"/>
            <a:ext cx="8496944" cy="936104"/>
          </a:xfrm>
          <a:prstGeom prst="rect">
            <a:avLst/>
          </a:prstGeom>
          <a:extLst>
            <a:ext uri="{909E8E84-426E-40DD-AFC4-6F175D3DCCD1}">
              <a14:hiddenFill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CONTROL ROOM AND MAJOR INCIDENTS</a:t>
            </a:r>
            <a:endParaRPr lang="en-GB" sz="3000" dirty="0">
              <a:solidFill>
                <a:srgbClr val="575755"/>
              </a:solidFill>
              <a:latin typeface="Arial Narrow" charset="0"/>
              <a:ea typeface="Arial Narrow" charset="0"/>
              <a:cs typeface="Arial Narrow" charset="0"/>
            </a:endParaRPr>
          </a:p>
        </p:txBody>
      </p:sp>
      <p:sp>
        <p:nvSpPr>
          <p:cNvPr id="11" name="Text Box 4"/>
          <p:cNvSpPr txBox="1">
            <a:spLocks noChangeArrowheads="1"/>
          </p:cNvSpPr>
          <p:nvPr/>
        </p:nvSpPr>
        <p:spPr>
          <a:xfrm>
            <a:off x="467544" y="1196752"/>
            <a:ext cx="6768752" cy="1728192"/>
          </a:xfrm>
          <a:prstGeom prst="rect">
            <a:avLst/>
          </a:prstGeom>
          <a:extLst>
            <a:ext uri="{909E8E84-426E-40DD-AFC4-6F175D3DCCD1}">
              <a14:hiddenFill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000" dirty="0">
                <a:solidFill>
                  <a:srgbClr val="575755"/>
                </a:solidFill>
                <a:latin typeface="Arial Narrow" charset="0"/>
                <a:ea typeface="Arial Narrow" charset="0"/>
                <a:cs typeface="Arial Narrow" charset="0"/>
              </a:rPr>
              <a:t>If this incident occurred in your area what would you expect responders to do and how would the control rooms support them?</a:t>
            </a: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5948" y="2135935"/>
            <a:ext cx="5452196" cy="4720030"/>
          </a:xfrm>
          <a:prstGeom prst="rect">
            <a:avLst/>
          </a:prstGeom>
        </p:spPr>
      </p:pic>
      <p:pic>
        <p:nvPicPr>
          <p:cNvPr id="9" name="Picture 8"/>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5580112" y="2132857"/>
            <a:ext cx="3060660" cy="1792824"/>
          </a:xfrm>
          <a:prstGeom prst="rect">
            <a:avLst/>
          </a:prstGeom>
          <a:effectLst>
            <a:outerShdw blurRad="50800" dist="38100" dir="5400000" algn="t" rotWithShape="0">
              <a:prstClr val="black">
                <a:alpha val="40000"/>
              </a:prstClr>
            </a:outerShdw>
          </a:effectLst>
        </p:spPr>
      </p:pic>
      <p:sp>
        <p:nvSpPr>
          <p:cNvPr id="12" name="Text Box 4"/>
          <p:cNvSpPr txBox="1">
            <a:spLocks noChangeArrowheads="1"/>
          </p:cNvSpPr>
          <p:nvPr/>
        </p:nvSpPr>
        <p:spPr>
          <a:xfrm>
            <a:off x="5436096" y="4005064"/>
            <a:ext cx="1800200" cy="553230"/>
          </a:xfrm>
          <a:prstGeom prst="rect">
            <a:avLst/>
          </a:prstGeom>
          <a:extLst>
            <a:ext uri="{909E8E84-426E-40DD-AFC4-6F175D3DCCD1}">
              <a14:hiddenFill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HOW?</a:t>
            </a:r>
            <a:endParaRPr lang="en-GB" sz="3000" dirty="0">
              <a:solidFill>
                <a:srgbClr val="575755"/>
              </a:solidFill>
              <a:latin typeface="Arial Narrow" charset="0"/>
              <a:ea typeface="Arial Narrow" charset="0"/>
              <a:cs typeface="Arial Narrow" charset="0"/>
            </a:endParaRPr>
          </a:p>
        </p:txBody>
      </p:sp>
    </p:spTree>
    <p:custDataLst>
      <p:tags r:id="rId1"/>
    </p:custDataLst>
    <p:extLst>
      <p:ext uri="{BB962C8B-B14F-4D97-AF65-F5344CB8AC3E}">
        <p14:creationId xmlns:p14="http://schemas.microsoft.com/office/powerpoint/2010/main" val="5275017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 Box 4"/>
          <p:cNvSpPr txBox="1">
            <a:spLocks noChangeArrowheads="1"/>
          </p:cNvSpPr>
          <p:nvPr/>
        </p:nvSpPr>
        <p:spPr>
          <a:xfrm>
            <a:off x="467544" y="692696"/>
            <a:ext cx="8496944" cy="936104"/>
          </a:xfrm>
          <a:prstGeom prst="rect">
            <a:avLst/>
          </a:prstGeom>
          <a:extLst>
            <a:ext uri="{909E8E84-426E-40DD-AFC4-6F175D3DCCD1}">
              <a14:hiddenFill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PRINCIPLES FOR JOINT WORKING</a:t>
            </a:r>
            <a:endParaRPr lang="en-GB" sz="3000" dirty="0">
              <a:solidFill>
                <a:srgbClr val="575755"/>
              </a:solidFill>
              <a:latin typeface="Arial Narrow" charset="0"/>
              <a:ea typeface="Arial Narrow" charset="0"/>
              <a:cs typeface="Arial Narrow" charset="0"/>
            </a:endParaRP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1942" y="1196752"/>
            <a:ext cx="5804601" cy="4932548"/>
          </a:xfrm>
          <a:prstGeom prst="rect">
            <a:avLst/>
          </a:prstGeom>
        </p:spPr>
      </p:pic>
    </p:spTree>
    <p:custDataLst>
      <p:tags r:id="rId1"/>
    </p:custDataLst>
    <p:extLst>
      <p:ext uri="{BB962C8B-B14F-4D97-AF65-F5344CB8AC3E}">
        <p14:creationId xmlns:p14="http://schemas.microsoft.com/office/powerpoint/2010/main" val="14806003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ext Box 4"/>
          <p:cNvSpPr txBox="1">
            <a:spLocks noChangeArrowheads="1"/>
          </p:cNvSpPr>
          <p:nvPr/>
        </p:nvSpPr>
        <p:spPr>
          <a:xfrm>
            <a:off x="467544" y="692696"/>
            <a:ext cx="8496944" cy="936104"/>
          </a:xfrm>
          <a:prstGeom prst="rect">
            <a:avLst/>
          </a:prstGeom>
          <a:extLst>
            <a:ext uri="{909E8E84-426E-40DD-AFC4-6F175D3DCCD1}">
              <a14:hiddenFill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PRINCIPLES FOR JOINT WORKING</a:t>
            </a:r>
          </a:p>
        </p:txBody>
      </p:sp>
      <p:sp>
        <p:nvSpPr>
          <p:cNvPr id="11" name="Text Box 4"/>
          <p:cNvSpPr txBox="1">
            <a:spLocks noChangeArrowheads="1"/>
          </p:cNvSpPr>
          <p:nvPr/>
        </p:nvSpPr>
        <p:spPr>
          <a:xfrm>
            <a:off x="467544" y="1196752"/>
            <a:ext cx="6768752" cy="1728192"/>
          </a:xfrm>
          <a:prstGeom prst="rect">
            <a:avLst/>
          </a:prstGeom>
          <a:extLst>
            <a:ext uri="{909E8E84-426E-40DD-AFC4-6F175D3DCCD1}">
              <a14:hiddenFill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000" dirty="0">
                <a:solidFill>
                  <a:srgbClr val="575755"/>
                </a:solidFill>
                <a:latin typeface="Arial Narrow" charset="0"/>
                <a:ea typeface="Arial Narrow" charset="0"/>
                <a:cs typeface="Arial Narrow" charset="0"/>
              </a:rPr>
              <a:t>Through good co-location, communication and co-ordination you are more likely to achieve the remaining two principles:</a:t>
            </a:r>
          </a:p>
        </p:txBody>
      </p:sp>
      <p:sp>
        <p:nvSpPr>
          <p:cNvPr id="12" name="Text Box 4"/>
          <p:cNvSpPr txBox="1">
            <a:spLocks noChangeArrowheads="1"/>
          </p:cNvSpPr>
          <p:nvPr/>
        </p:nvSpPr>
        <p:spPr>
          <a:xfrm>
            <a:off x="467544" y="2087413"/>
            <a:ext cx="8496944" cy="2683173"/>
          </a:xfrm>
          <a:prstGeom prst="rect">
            <a:avLst/>
          </a:prstGeom>
          <a:extLst>
            <a:ext uri="{909E8E84-426E-40DD-AFC4-6F175D3DCCD1}">
              <a14:hiddenFill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JOINT UNDERSTANDING OF RISK </a:t>
            </a:r>
            <a:br>
              <a:rPr lang="en-GB" sz="3000" b="1" dirty="0">
                <a:solidFill>
                  <a:srgbClr val="575755"/>
                </a:solidFill>
                <a:latin typeface="Arial Narrow" charset="0"/>
                <a:ea typeface="Arial Narrow" charset="0"/>
                <a:cs typeface="Arial Narrow" charset="0"/>
              </a:rPr>
            </a:br>
            <a:r>
              <a:rPr lang="en-GB" sz="3000" b="1" dirty="0">
                <a:solidFill>
                  <a:srgbClr val="FF0000"/>
                </a:solidFill>
                <a:latin typeface="Arial Narrow" charset="0"/>
                <a:ea typeface="Arial Narrow" charset="0"/>
                <a:cs typeface="Arial Narrow" charset="0"/>
              </a:rPr>
              <a:t>AND</a:t>
            </a:r>
            <a:r>
              <a:rPr lang="en-GB" sz="3000" b="1" dirty="0">
                <a:solidFill>
                  <a:srgbClr val="575755"/>
                </a:solidFill>
                <a:latin typeface="Arial Narrow" charset="0"/>
                <a:ea typeface="Arial Narrow" charset="0"/>
                <a:cs typeface="Arial Narrow" charset="0"/>
              </a:rPr>
              <a:t> SHARED SITUATIONAL </a:t>
            </a:r>
            <a:br>
              <a:rPr lang="en-GB" sz="3000" b="1" dirty="0">
                <a:solidFill>
                  <a:srgbClr val="575755"/>
                </a:solidFill>
                <a:latin typeface="Arial Narrow" charset="0"/>
                <a:ea typeface="Arial Narrow" charset="0"/>
                <a:cs typeface="Arial Narrow" charset="0"/>
              </a:rPr>
            </a:br>
            <a:r>
              <a:rPr lang="en-GB" sz="3000" b="1" dirty="0">
                <a:solidFill>
                  <a:srgbClr val="575755"/>
                </a:solidFill>
                <a:latin typeface="Arial Narrow" charset="0"/>
                <a:ea typeface="Arial Narrow" charset="0"/>
                <a:cs typeface="Arial Narrow" charset="0"/>
              </a:rPr>
              <a:t>AWARENESS</a:t>
            </a:r>
          </a:p>
        </p:txBody>
      </p:sp>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540631"/>
            <a:ext cx="5148064" cy="3308580"/>
          </a:xfrm>
          <a:prstGeom prst="rect">
            <a:avLst/>
          </a:prstGeom>
        </p:spPr>
      </p:pic>
    </p:spTree>
    <p:custDataLst>
      <p:tags r:id="rId1"/>
    </p:custDataLst>
    <p:extLst>
      <p:ext uri="{BB962C8B-B14F-4D97-AF65-F5344CB8AC3E}">
        <p14:creationId xmlns:p14="http://schemas.microsoft.com/office/powerpoint/2010/main" val="19905933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12" y="0"/>
            <a:ext cx="9144000" cy="6858000"/>
          </a:xfrm>
          <a:prstGeom prst="rect">
            <a:avLst/>
          </a:prstGeom>
        </p:spPr>
      </p:pic>
      <p:sp>
        <p:nvSpPr>
          <p:cNvPr id="14" name="Text Box 4"/>
          <p:cNvSpPr txBox="1">
            <a:spLocks noChangeArrowheads="1"/>
          </p:cNvSpPr>
          <p:nvPr/>
        </p:nvSpPr>
        <p:spPr>
          <a:xfrm>
            <a:off x="467544" y="692696"/>
            <a:ext cx="8496944" cy="936104"/>
          </a:xfrm>
          <a:prstGeom prst="rect">
            <a:avLst/>
          </a:prstGeom>
          <a:extLst>
            <a:ext uri="{909E8E84-426E-40DD-AFC4-6F175D3DCCD1}">
              <a14:hiddenFill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JESIP APP</a:t>
            </a:r>
            <a:endParaRPr lang="en-GB" sz="3000" dirty="0">
              <a:solidFill>
                <a:srgbClr val="575755"/>
              </a:solidFill>
              <a:latin typeface="Arial Narrow" charset="0"/>
              <a:ea typeface="Arial Narrow" charset="0"/>
              <a:cs typeface="Arial Narrow" charset="0"/>
            </a:endParaRPr>
          </a:p>
        </p:txBody>
      </p:sp>
      <p:sp>
        <p:nvSpPr>
          <p:cNvPr id="31" name="Rounded Rectangle 4"/>
          <p:cNvSpPr/>
          <p:nvPr/>
        </p:nvSpPr>
        <p:spPr bwMode="auto">
          <a:xfrm>
            <a:off x="2555776" y="1772816"/>
            <a:ext cx="2178050" cy="828675"/>
          </a:xfrm>
          <a:prstGeom prst="rect">
            <a:avLst/>
          </a:prstGeom>
        </p:spPr>
        <p:style>
          <a:lnRef idx="0">
            <a:scrgbClr r="0" g="0" b="0"/>
          </a:lnRef>
          <a:fillRef idx="0">
            <a:scrgbClr r="0" g="0" b="0"/>
          </a:fillRef>
          <a:effectRef idx="0">
            <a:scrgbClr r="0" g="0" b="0"/>
          </a:effectRef>
          <a:fontRef idx="minor">
            <a:schemeClr val="lt1"/>
          </a:fontRef>
        </p:style>
        <p:txBody>
          <a:bodyPr lIns="76200" tIns="76200" rIns="76200" bIns="76200" spcCol="1270" anchor="ctr"/>
          <a:lstStyle/>
          <a:p>
            <a:pPr algn="ctr" defTabSz="889000">
              <a:lnSpc>
                <a:spcPct val="90000"/>
              </a:lnSpc>
              <a:spcAft>
                <a:spcPct val="35000"/>
              </a:spcAft>
              <a:defRPr/>
            </a:pPr>
            <a:r>
              <a:rPr lang="en-GB" sz="2000" b="1" dirty="0"/>
              <a:t>Prevention </a:t>
            </a:r>
          </a:p>
        </p:txBody>
      </p:sp>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40038" y="1805224"/>
            <a:ext cx="1114063" cy="1981535"/>
          </a:xfrm>
          <a:prstGeom prst="rect">
            <a:avLst/>
          </a:prstGeom>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5045" y="4437112"/>
            <a:ext cx="2453786" cy="1840637"/>
          </a:xfrm>
          <a:prstGeom prst="rect">
            <a:avLst/>
          </a:prstGeom>
        </p:spPr>
      </p:pic>
      <p:pic>
        <p:nvPicPr>
          <p:cNvPr id="6" name="Picture 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288800" y="1805224"/>
            <a:ext cx="1145058" cy="2036664"/>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19872" y="4437112"/>
            <a:ext cx="2453786" cy="1840637"/>
          </a:xfrm>
          <a:prstGeom prst="rect">
            <a:avLst/>
          </a:prstGeom>
        </p:spPr>
      </p:pic>
      <p:pic>
        <p:nvPicPr>
          <p:cNvPr id="8" name="Picture 7"/>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923928" y="1805225"/>
            <a:ext cx="1144716" cy="2036056"/>
          </a:xfrm>
          <a:prstGeom prst="rect">
            <a:avLst/>
          </a:prstGeom>
        </p:spPr>
      </p:pic>
      <p:pic>
        <p:nvPicPr>
          <p:cNvPr id="9" name="Picture 8"/>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5580112" y="1805224"/>
            <a:ext cx="1127395" cy="2005249"/>
          </a:xfrm>
          <a:prstGeom prst="rect">
            <a:avLst/>
          </a:prstGeom>
        </p:spPr>
      </p:pic>
      <p:pic>
        <p:nvPicPr>
          <p:cNvPr id="10" name="Picture 9"/>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7236296" y="1741902"/>
            <a:ext cx="1150946" cy="2047138"/>
          </a:xfrm>
          <a:prstGeom prst="rect">
            <a:avLst/>
          </a:prstGeom>
        </p:spPr>
      </p:pic>
      <p:pic>
        <p:nvPicPr>
          <p:cNvPr id="11" name="Picture 10"/>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39552" y="1468497"/>
            <a:ext cx="1320464" cy="2608579"/>
          </a:xfrm>
          <a:prstGeom prst="rect">
            <a:avLst/>
          </a:prstGeom>
        </p:spPr>
      </p:pic>
      <p:pic>
        <p:nvPicPr>
          <p:cNvPr id="17" name="Picture 16"/>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195736" y="1468496"/>
            <a:ext cx="1320464" cy="2608579"/>
          </a:xfrm>
          <a:prstGeom prst="rect">
            <a:avLst/>
          </a:prstGeom>
        </p:spPr>
      </p:pic>
      <p:pic>
        <p:nvPicPr>
          <p:cNvPr id="18" name="Picture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851920" y="1468495"/>
            <a:ext cx="1320464" cy="2608579"/>
          </a:xfrm>
          <a:prstGeom prst="rect">
            <a:avLst/>
          </a:prstGeom>
        </p:spPr>
      </p:pic>
      <p:pic>
        <p:nvPicPr>
          <p:cNvPr id="19" name="Picture 18"/>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508104" y="1468494"/>
            <a:ext cx="1320464" cy="2608579"/>
          </a:xfrm>
          <a:prstGeom prst="rect">
            <a:avLst/>
          </a:prstGeom>
        </p:spPr>
      </p:pic>
      <p:pic>
        <p:nvPicPr>
          <p:cNvPr id="20" name="Picture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164288" y="1468493"/>
            <a:ext cx="1320464" cy="2608579"/>
          </a:xfrm>
          <a:prstGeom prst="rect">
            <a:avLst/>
          </a:prstGeom>
        </p:spPr>
      </p:pic>
    </p:spTree>
    <p:custDataLst>
      <p:tags r:id="rId1"/>
    </p:custDataLst>
    <p:extLst>
      <p:ext uri="{BB962C8B-B14F-4D97-AF65-F5344CB8AC3E}">
        <p14:creationId xmlns:p14="http://schemas.microsoft.com/office/powerpoint/2010/main" val="19320405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Box 4"/>
          <p:cNvSpPr txBox="1">
            <a:spLocks noChangeArrowheads="1"/>
          </p:cNvSpPr>
          <p:nvPr/>
        </p:nvSpPr>
        <p:spPr>
          <a:xfrm>
            <a:off x="467544" y="1196752"/>
            <a:ext cx="4320480" cy="792088"/>
          </a:xfrm>
          <a:prstGeom prst="rect">
            <a:avLst/>
          </a:prstGeom>
          <a:extLst>
            <a:ext uri="{909E8E84-426E-40DD-AFC4-6F175D3DCCD1}">
              <a14:hiddenFill xmlns:a14="http://schemas.microsoft.com/office/drawing/2010/main">
                <a:solidFill>
                  <a:srgbClr val="FFFF99"/>
                </a:solidFill>
              </a14:hiddenFill>
            </a:ext>
          </a:extLst>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CONTROL ROOM STAFF</a:t>
            </a:r>
          </a:p>
        </p:txBody>
      </p:sp>
      <p:sp>
        <p:nvSpPr>
          <p:cNvPr id="6" name="Text Box 4"/>
          <p:cNvSpPr txBox="1">
            <a:spLocks noChangeArrowheads="1"/>
          </p:cNvSpPr>
          <p:nvPr/>
        </p:nvSpPr>
        <p:spPr>
          <a:xfrm>
            <a:off x="467544" y="1844824"/>
            <a:ext cx="4680520" cy="936104"/>
          </a:xfrm>
          <a:prstGeom prst="rect">
            <a:avLst/>
          </a:prstGeom>
          <a:extLst>
            <a:ext uri="{909E8E84-426E-40DD-AFC4-6F175D3DCCD1}">
              <a14:hiddenFill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000" b="1" dirty="0">
                <a:solidFill>
                  <a:srgbClr val="575755"/>
                </a:solidFill>
                <a:latin typeface="Arial Narrow" charset="0"/>
                <a:ea typeface="Arial Narrow" charset="0"/>
                <a:cs typeface="Arial Narrow" charset="0"/>
              </a:rPr>
              <a:t>JESIP AWARENESS</a:t>
            </a:r>
          </a:p>
          <a:p>
            <a:pPr algn="l"/>
            <a:r>
              <a:rPr lang="en-GB" sz="2000" dirty="0">
                <a:solidFill>
                  <a:srgbClr val="575755"/>
                </a:solidFill>
                <a:latin typeface="Arial Narrow" charset="0"/>
                <a:ea typeface="Arial Narrow" charset="0"/>
                <a:cs typeface="Arial Narrow" charset="0"/>
              </a:rPr>
              <a:t>M/ETHANE</a:t>
            </a:r>
          </a:p>
        </p:txBody>
      </p:sp>
    </p:spTree>
    <p:custDataLst>
      <p:tags r:id="rId1"/>
    </p:custDataLst>
    <p:extLst>
      <p:ext uri="{BB962C8B-B14F-4D97-AF65-F5344CB8AC3E}">
        <p14:creationId xmlns:p14="http://schemas.microsoft.com/office/powerpoint/2010/main" val="29550004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 Box 4"/>
          <p:cNvSpPr txBox="1">
            <a:spLocks noChangeArrowheads="1"/>
          </p:cNvSpPr>
          <p:nvPr/>
        </p:nvSpPr>
        <p:spPr>
          <a:xfrm>
            <a:off x="467544" y="692696"/>
            <a:ext cx="8496944" cy="936104"/>
          </a:xfrm>
          <a:prstGeom prst="rect">
            <a:avLst/>
          </a:prstGeom>
          <a:extLst>
            <a:ext uri="{909E8E84-426E-40DD-AFC4-6F175D3DCCD1}">
              <a14:hiddenFill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WHAT IS IT?</a:t>
            </a:r>
            <a:endParaRPr lang="en-GB" sz="3000" dirty="0">
              <a:solidFill>
                <a:srgbClr val="575755"/>
              </a:solidFill>
              <a:latin typeface="Arial Narrow" charset="0"/>
              <a:ea typeface="Arial Narrow" charset="0"/>
              <a:cs typeface="Arial Narrow" charset="0"/>
            </a:endParaRPr>
          </a:p>
        </p:txBody>
      </p:sp>
      <p:sp>
        <p:nvSpPr>
          <p:cNvPr id="8" name="Text Box 4"/>
          <p:cNvSpPr txBox="1">
            <a:spLocks noChangeArrowheads="1"/>
          </p:cNvSpPr>
          <p:nvPr/>
        </p:nvSpPr>
        <p:spPr>
          <a:xfrm>
            <a:off x="467544" y="1196752"/>
            <a:ext cx="5184576" cy="1728192"/>
          </a:xfrm>
          <a:prstGeom prst="rect">
            <a:avLst/>
          </a:prstGeom>
          <a:extLst>
            <a:ext uri="{909E8E84-426E-40DD-AFC4-6F175D3DCCD1}">
              <a14:hiddenFill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000" dirty="0">
                <a:solidFill>
                  <a:srgbClr val="575755"/>
                </a:solidFill>
                <a:latin typeface="Arial Narrow" charset="0"/>
                <a:ea typeface="Arial Narrow" charset="0"/>
                <a:cs typeface="Arial Narrow" charset="0"/>
              </a:rPr>
              <a:t>A standard way to share important information about an incident in a clear and consistent way</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5536" y="1988840"/>
            <a:ext cx="2448272" cy="4431548"/>
          </a:xfrm>
          <a:prstGeom prst="rect">
            <a:avLst/>
          </a:prstGeom>
        </p:spPr>
      </p:pic>
    </p:spTree>
    <p:custDataLst>
      <p:tags r:id="rId1"/>
    </p:custDataLst>
    <p:extLst>
      <p:ext uri="{BB962C8B-B14F-4D97-AF65-F5344CB8AC3E}">
        <p14:creationId xmlns:p14="http://schemas.microsoft.com/office/powerpoint/2010/main" val="12023882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8496944" cy="936104"/>
          </a:xfrm>
          <a:prstGeom prst="rect">
            <a:avLst/>
          </a:prstGeom>
          <a:extLst>
            <a:ext uri="{909E8E84-426E-40DD-AFC4-6F175D3DCCD1}">
              <a14:hiddenFill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WHY DO I NEED IT? </a:t>
            </a:r>
            <a:endParaRPr lang="en-GB" sz="3000" dirty="0">
              <a:solidFill>
                <a:srgbClr val="575755"/>
              </a:solidFill>
              <a:latin typeface="Arial Narrow" charset="0"/>
              <a:ea typeface="Arial Narrow" charset="0"/>
              <a:cs typeface="Arial Narrow" charset="0"/>
            </a:endParaRPr>
          </a:p>
        </p:txBody>
      </p:sp>
      <p:sp>
        <p:nvSpPr>
          <p:cNvPr id="10" name="Text Box 4"/>
          <p:cNvSpPr txBox="1">
            <a:spLocks noChangeArrowheads="1"/>
          </p:cNvSpPr>
          <p:nvPr/>
        </p:nvSpPr>
        <p:spPr>
          <a:xfrm>
            <a:off x="467544" y="1196752"/>
            <a:ext cx="4824536" cy="1728192"/>
          </a:xfrm>
          <a:prstGeom prst="rect">
            <a:avLst/>
          </a:prstGeom>
          <a:extLst>
            <a:ext uri="{909E8E84-426E-40DD-AFC4-6F175D3DCCD1}">
              <a14:hiddenFill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000" dirty="0">
                <a:solidFill>
                  <a:srgbClr val="575755"/>
                </a:solidFill>
                <a:latin typeface="Arial Narrow" charset="0"/>
                <a:ea typeface="Arial Narrow" charset="0"/>
                <a:cs typeface="Arial Narrow" charset="0"/>
              </a:rPr>
              <a:t>You are receiving calls about this this incident, What might you be thinking or feeling?</a:t>
            </a:r>
          </a:p>
        </p:txBody>
      </p:sp>
      <p:pic>
        <p:nvPicPr>
          <p:cNvPr id="6" name="Picture 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83990" y="2051000"/>
            <a:ext cx="2691866" cy="3808991"/>
          </a:xfrm>
          <a:prstGeom prst="rect">
            <a:avLst/>
          </a:prstGeom>
        </p:spPr>
      </p:pic>
      <p:sp>
        <p:nvSpPr>
          <p:cNvPr id="11" name="Text Box 4"/>
          <p:cNvSpPr txBox="1">
            <a:spLocks noChangeArrowheads="1"/>
          </p:cNvSpPr>
          <p:nvPr/>
        </p:nvSpPr>
        <p:spPr>
          <a:xfrm>
            <a:off x="467544" y="5993904"/>
            <a:ext cx="4824536" cy="1728192"/>
          </a:xfrm>
          <a:prstGeom prst="rect">
            <a:avLst/>
          </a:prstGeom>
          <a:extLst>
            <a:ext uri="{909E8E84-426E-40DD-AFC4-6F175D3DCCD1}">
              <a14:hiddenFill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000" dirty="0">
                <a:solidFill>
                  <a:srgbClr val="575755"/>
                </a:solidFill>
                <a:latin typeface="Arial Narrow" charset="0"/>
                <a:ea typeface="Arial Narrow" charset="0"/>
                <a:cs typeface="Arial Narrow" charset="0"/>
              </a:rPr>
              <a:t>…..what are you hearing?</a:t>
            </a:r>
          </a:p>
        </p:txBody>
      </p:sp>
    </p:spTree>
    <p:custDataLst>
      <p:tags r:id="rId1"/>
    </p:custDataLst>
    <p:extLst>
      <p:ext uri="{BB962C8B-B14F-4D97-AF65-F5344CB8AC3E}">
        <p14:creationId xmlns:p14="http://schemas.microsoft.com/office/powerpoint/2010/main" val="25787365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8496944" cy="936104"/>
          </a:xfrm>
          <a:prstGeom prst="rect">
            <a:avLst/>
          </a:prstGeom>
          <a:extLst>
            <a:ext uri="{909E8E84-426E-40DD-AFC4-6F175D3DCCD1}">
              <a14:hiddenFill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THINK M/ETHANE</a:t>
            </a:r>
            <a:endParaRPr lang="en-GB" sz="3000" dirty="0">
              <a:solidFill>
                <a:srgbClr val="575755"/>
              </a:solidFill>
              <a:latin typeface="Arial Narrow" charset="0"/>
              <a:ea typeface="Arial Narrow" charset="0"/>
              <a:cs typeface="Arial Narrow" charset="0"/>
            </a:endParaRPr>
          </a:p>
        </p:txBody>
      </p:sp>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5536" y="1340768"/>
            <a:ext cx="2168689" cy="3925483"/>
          </a:xfrm>
          <a:prstGeom prst="rect">
            <a:avLst/>
          </a:prstGeom>
        </p:spPr>
      </p:pic>
      <p:sp>
        <p:nvSpPr>
          <p:cNvPr id="2" name="Title 1"/>
          <p:cNvSpPr>
            <a:spLocks noGrp="1"/>
          </p:cNvSpPr>
          <p:nvPr>
            <p:ph type="title"/>
          </p:nvPr>
        </p:nvSpPr>
        <p:spPr>
          <a:xfrm>
            <a:off x="611560" y="-747464"/>
            <a:ext cx="8108464" cy="1143000"/>
          </a:xfrm>
        </p:spPr>
        <p:txBody>
          <a:bodyPr/>
          <a:lstStyle/>
          <a:p>
            <a:r>
              <a:rPr lang="en-GB" dirty="0"/>
              <a:t>Think M/ETHANE </a:t>
            </a:r>
          </a:p>
        </p:txBody>
      </p:sp>
      <p:pic>
        <p:nvPicPr>
          <p:cNvPr id="6" name="Picture 5"/>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2843808" y="1484785"/>
            <a:ext cx="3061679" cy="3672408"/>
          </a:xfrm>
          <a:prstGeom prst="rect">
            <a:avLst/>
          </a:prstGeom>
        </p:spPr>
      </p:pic>
      <p:pic>
        <p:nvPicPr>
          <p:cNvPr id="3" name="Methane report">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931143" y="5301208"/>
            <a:ext cx="609600" cy="609600"/>
          </a:xfrm>
          <a:prstGeom prst="rect">
            <a:avLst/>
          </a:prstGeom>
        </p:spPr>
      </p:pic>
    </p:spTree>
    <p:custDataLst>
      <p:tags r:id="rId1"/>
    </p:custDataLst>
    <p:extLst>
      <p:ext uri="{BB962C8B-B14F-4D97-AF65-F5344CB8AC3E}">
        <p14:creationId xmlns:p14="http://schemas.microsoft.com/office/powerpoint/2010/main" val="27861192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38448"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ext Box 4"/>
          <p:cNvSpPr txBox="1">
            <a:spLocks noChangeArrowheads="1"/>
          </p:cNvSpPr>
          <p:nvPr/>
        </p:nvSpPr>
        <p:spPr>
          <a:xfrm>
            <a:off x="467544" y="692696"/>
            <a:ext cx="8496944" cy="936104"/>
          </a:xfrm>
          <a:prstGeom prst="rect">
            <a:avLst/>
          </a:prstGeom>
          <a:extLst>
            <a:ext uri="{909E8E84-426E-40DD-AFC4-6F175D3DCCD1}">
              <a14:hiddenFill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BUILDING A BIGGER PICTURE</a:t>
            </a:r>
            <a:endParaRPr lang="en-GB" sz="3000" dirty="0">
              <a:solidFill>
                <a:srgbClr val="575755"/>
              </a:solidFill>
              <a:latin typeface="Arial Narrow" charset="0"/>
              <a:ea typeface="Arial Narrow" charset="0"/>
              <a:cs typeface="Arial Narrow" charset="0"/>
            </a:endParaRPr>
          </a:p>
        </p:txBody>
      </p:sp>
      <p:sp>
        <p:nvSpPr>
          <p:cNvPr id="9" name="Text Box 4"/>
          <p:cNvSpPr txBox="1">
            <a:spLocks noChangeArrowheads="1"/>
          </p:cNvSpPr>
          <p:nvPr/>
        </p:nvSpPr>
        <p:spPr>
          <a:xfrm>
            <a:off x="467544" y="1196751"/>
            <a:ext cx="3456384" cy="5184577"/>
          </a:xfrm>
          <a:prstGeom prst="rect">
            <a:avLst/>
          </a:prstGeom>
          <a:extLst>
            <a:ext uri="{909E8E84-426E-40DD-AFC4-6F175D3DCCD1}">
              <a14:hiddenFill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000" dirty="0">
                <a:solidFill>
                  <a:srgbClr val="575755"/>
                </a:solidFill>
                <a:latin typeface="Arial Narrow" charset="0"/>
                <a:ea typeface="Arial Narrow" charset="0"/>
                <a:cs typeface="Arial Narrow" charset="0"/>
              </a:rPr>
              <a:t>M/ETHANE is a reporting model which supports the development of Shared Situational Awareness</a:t>
            </a:r>
          </a:p>
          <a:p>
            <a:pPr algn="l"/>
            <a:endParaRPr lang="en-GB" sz="2000" dirty="0">
              <a:solidFill>
                <a:srgbClr val="575755"/>
              </a:solidFill>
              <a:latin typeface="Arial Narrow" charset="0"/>
              <a:ea typeface="Arial Narrow" charset="0"/>
              <a:cs typeface="Arial Narrow" charset="0"/>
            </a:endParaRPr>
          </a:p>
          <a:p>
            <a:pPr algn="l"/>
            <a:r>
              <a:rPr lang="en-GB" sz="2000" dirty="0">
                <a:solidFill>
                  <a:srgbClr val="575755"/>
                </a:solidFill>
                <a:latin typeface="Arial Narrow" charset="0"/>
                <a:ea typeface="Arial Narrow" charset="0"/>
                <a:cs typeface="Arial Narrow" charset="0"/>
              </a:rPr>
              <a:t>Your own and other responder agencies need your M/ETHANE report at the earliest opportunity for </a:t>
            </a:r>
            <a:r>
              <a:rPr lang="en-GB" sz="2000" b="1" dirty="0">
                <a:solidFill>
                  <a:srgbClr val="575755"/>
                </a:solidFill>
                <a:latin typeface="Arial Narrow" charset="0"/>
                <a:ea typeface="Arial Narrow" charset="0"/>
                <a:cs typeface="Arial Narrow" charset="0"/>
              </a:rPr>
              <a:t>communication, co-ordination, co-location</a:t>
            </a:r>
            <a:r>
              <a:rPr lang="en-GB" sz="2000" dirty="0">
                <a:solidFill>
                  <a:srgbClr val="575755"/>
                </a:solidFill>
                <a:latin typeface="Arial Narrow" charset="0"/>
                <a:ea typeface="Arial Narrow" charset="0"/>
                <a:cs typeface="Arial Narrow" charset="0"/>
              </a:rPr>
              <a:t> and the </a:t>
            </a:r>
            <a:r>
              <a:rPr lang="en-GB" sz="2000" b="1" dirty="0">
                <a:solidFill>
                  <a:srgbClr val="575755"/>
                </a:solidFill>
                <a:latin typeface="Arial Narrow" charset="0"/>
                <a:ea typeface="Arial Narrow" charset="0"/>
                <a:cs typeface="Arial Narrow" charset="0"/>
              </a:rPr>
              <a:t>joint understanding of risk</a:t>
            </a:r>
            <a:endParaRPr lang="en-GB" sz="2000" dirty="0">
              <a:solidFill>
                <a:srgbClr val="575755"/>
              </a:solidFill>
              <a:latin typeface="Arial Narrow" charset="0"/>
              <a:ea typeface="Arial Narrow" charset="0"/>
              <a:cs typeface="Arial Narrow" charset="0"/>
            </a:endParaRPr>
          </a:p>
          <a:p>
            <a:pPr algn="l"/>
            <a:endParaRPr lang="en-GB" sz="2000" b="1" dirty="0">
              <a:solidFill>
                <a:srgbClr val="575755"/>
              </a:solidFill>
              <a:latin typeface="Arial Narrow" charset="0"/>
              <a:ea typeface="Arial Narrow" charset="0"/>
              <a:cs typeface="Arial Narrow" charset="0"/>
            </a:endParaRPr>
          </a:p>
          <a:p>
            <a:pPr algn="l"/>
            <a:r>
              <a:rPr lang="en-GB" sz="2000" dirty="0">
                <a:solidFill>
                  <a:srgbClr val="575755"/>
                </a:solidFill>
                <a:latin typeface="Arial Narrow" charset="0"/>
                <a:ea typeface="Arial Narrow" charset="0"/>
                <a:cs typeface="Arial Narrow" charset="0"/>
              </a:rPr>
              <a:t>Your M/ETHANE report is important in the early development of </a:t>
            </a:r>
            <a:r>
              <a:rPr lang="en-GB" sz="2000" b="1" dirty="0">
                <a:solidFill>
                  <a:srgbClr val="575755"/>
                </a:solidFill>
                <a:latin typeface="Arial Narrow" charset="0"/>
                <a:ea typeface="Arial Narrow" charset="0"/>
                <a:cs typeface="Arial Narrow" charset="0"/>
              </a:rPr>
              <a:t>shared situational awareness amongst</a:t>
            </a:r>
            <a:r>
              <a:rPr lang="en-GB" sz="2000" dirty="0">
                <a:solidFill>
                  <a:srgbClr val="575755"/>
                </a:solidFill>
                <a:latin typeface="Arial Narrow" charset="0"/>
                <a:ea typeface="Arial Narrow" charset="0"/>
                <a:cs typeface="Arial Narrow" charset="0"/>
              </a:rPr>
              <a:t> all responders</a:t>
            </a:r>
          </a:p>
          <a:p>
            <a:pPr algn="l"/>
            <a:endParaRPr lang="en-GB" sz="2000" b="1" dirty="0">
              <a:solidFill>
                <a:srgbClr val="575755"/>
              </a:solidFill>
              <a:latin typeface="Arial Narrow" charset="0"/>
              <a:ea typeface="Arial Narrow" charset="0"/>
              <a:cs typeface="Arial Narrow" charset="0"/>
            </a:endParaRPr>
          </a:p>
        </p:txBody>
      </p:sp>
      <p:pic>
        <p:nvPicPr>
          <p:cNvPr id="2" name="Picture 1"/>
          <p:cNvPicPr>
            <a:picLocks noChangeAspect="1"/>
          </p:cNvPicPr>
          <p:nvPr/>
        </p:nvPicPr>
        <p:blipFill>
          <a:blip r:embed="rId5"/>
          <a:stretch>
            <a:fillRect/>
          </a:stretch>
        </p:blipFill>
        <p:spPr>
          <a:xfrm>
            <a:off x="4172826" y="1268760"/>
            <a:ext cx="4503630" cy="3024336"/>
          </a:xfrm>
          <a:prstGeom prst="rect">
            <a:avLst/>
          </a:prstGeom>
        </p:spPr>
      </p:pic>
    </p:spTree>
    <p:custDataLst>
      <p:tags r:id="rId1"/>
    </p:custDataLst>
    <p:extLst>
      <p:ext uri="{BB962C8B-B14F-4D97-AF65-F5344CB8AC3E}">
        <p14:creationId xmlns:p14="http://schemas.microsoft.com/office/powerpoint/2010/main" val="19106294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762" r="8981"/>
          <a:stretch/>
        </p:blipFill>
        <p:spPr>
          <a:xfrm>
            <a:off x="1" y="0"/>
            <a:ext cx="9144000" cy="6858000"/>
          </a:xfrm>
          <a:prstGeom prst="rect">
            <a:avLst/>
          </a:prstGeom>
        </p:spPr>
      </p:pic>
    </p:spTree>
    <p:extLst>
      <p:ext uri="{BB962C8B-B14F-4D97-AF65-F5344CB8AC3E}">
        <p14:creationId xmlns:p14="http://schemas.microsoft.com/office/powerpoint/2010/main" val="2663004881"/>
      </p:ext>
    </p:extLst>
  </p:cSld>
  <p:clrMapOvr>
    <a:masterClrMapping/>
  </p:clrMapOvr>
  <p:transition spd="slow">
    <p:cove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33256" y="1340768"/>
            <a:ext cx="5906756" cy="5256584"/>
          </a:xfrm>
          <a:prstGeom prst="rect">
            <a:avLst/>
          </a:prstGeom>
        </p:spPr>
      </p:pic>
      <p:sp>
        <p:nvSpPr>
          <p:cNvPr id="2" name="Title 1"/>
          <p:cNvSpPr>
            <a:spLocks noGrp="1"/>
          </p:cNvSpPr>
          <p:nvPr>
            <p:ph type="title"/>
          </p:nvPr>
        </p:nvSpPr>
        <p:spPr>
          <a:xfrm>
            <a:off x="611560" y="-819472"/>
            <a:ext cx="8108464" cy="1143000"/>
          </a:xfrm>
        </p:spPr>
        <p:txBody>
          <a:bodyPr>
            <a:noAutofit/>
          </a:bodyPr>
          <a:lstStyle/>
          <a:p>
            <a:r>
              <a:rPr lang="en-GB" sz="3200" dirty="0"/>
              <a:t>Shared Situational Awareness – M/ETHANE</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ext Box 4"/>
          <p:cNvSpPr txBox="1">
            <a:spLocks noChangeArrowheads="1"/>
          </p:cNvSpPr>
          <p:nvPr/>
        </p:nvSpPr>
        <p:spPr>
          <a:xfrm>
            <a:off x="467544" y="692696"/>
            <a:ext cx="8496944" cy="936104"/>
          </a:xfrm>
          <a:prstGeom prst="rect">
            <a:avLst/>
          </a:prstGeom>
          <a:extLst>
            <a:ext uri="{909E8E84-426E-40DD-AFC4-6F175D3DCCD1}">
              <a14:hiddenFill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SHARED SITUATIONAL AWARENESS </a:t>
            </a:r>
            <a:r>
              <a:rPr lang="mr-IN" sz="3000" b="1" dirty="0">
                <a:solidFill>
                  <a:srgbClr val="575755"/>
                </a:solidFill>
                <a:latin typeface="Arial Narrow" charset="0"/>
                <a:ea typeface="Arial Narrow" charset="0"/>
                <a:cs typeface="Arial Narrow" charset="0"/>
              </a:rPr>
              <a:t>–</a:t>
            </a:r>
            <a:r>
              <a:rPr lang="en-GB" sz="3000" b="1" dirty="0">
                <a:solidFill>
                  <a:srgbClr val="575755"/>
                </a:solidFill>
                <a:latin typeface="Arial Narrow" charset="0"/>
                <a:ea typeface="Arial Narrow" charset="0"/>
                <a:cs typeface="Arial Narrow" charset="0"/>
              </a:rPr>
              <a:t> M/ETHANE</a:t>
            </a:r>
            <a:endParaRPr lang="en-GB" sz="3000" dirty="0">
              <a:solidFill>
                <a:srgbClr val="575755"/>
              </a:solidFill>
              <a:latin typeface="Arial Narrow" charset="0"/>
              <a:ea typeface="Arial Narrow" charset="0"/>
              <a:cs typeface="Arial Narrow" charset="0"/>
            </a:endParaRPr>
          </a:p>
        </p:txBody>
      </p:sp>
      <p:sp>
        <p:nvSpPr>
          <p:cNvPr id="9" name="Text Box 4"/>
          <p:cNvSpPr txBox="1">
            <a:spLocks noChangeArrowheads="1"/>
          </p:cNvSpPr>
          <p:nvPr/>
        </p:nvSpPr>
        <p:spPr>
          <a:xfrm>
            <a:off x="6660232" y="1241367"/>
            <a:ext cx="2016224" cy="3627794"/>
          </a:xfrm>
          <a:prstGeom prst="rect">
            <a:avLst/>
          </a:prstGeom>
          <a:extLst>
            <a:ext uri="{909E8E84-426E-40DD-AFC4-6F175D3DCCD1}">
              <a14:hiddenFill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000" dirty="0">
                <a:solidFill>
                  <a:srgbClr val="575755"/>
                </a:solidFill>
                <a:latin typeface="Arial Narrow" charset="0"/>
                <a:ea typeface="Arial Narrow" charset="0"/>
                <a:cs typeface="Arial Narrow" charset="0"/>
              </a:rPr>
              <a:t>You should not hesitate to send a M/ETHANE report if you are unsure that the incident in front of you is ‘major’ by definition</a:t>
            </a:r>
          </a:p>
        </p:txBody>
      </p:sp>
      <p:pic>
        <p:nvPicPr>
          <p:cNvPr id="3" name="Picture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2669" y="1143000"/>
            <a:ext cx="6059837" cy="5381310"/>
          </a:xfrm>
          <a:prstGeom prst="rect">
            <a:avLst/>
          </a:prstGeom>
        </p:spPr>
      </p:pic>
    </p:spTree>
    <p:custDataLst>
      <p:tags r:id="rId1"/>
    </p:custDataLst>
    <p:extLst>
      <p:ext uri="{BB962C8B-B14F-4D97-AF65-F5344CB8AC3E}">
        <p14:creationId xmlns:p14="http://schemas.microsoft.com/office/powerpoint/2010/main" val="36037987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39553" y="500625"/>
            <a:ext cx="4104455" cy="5808695"/>
          </a:xfrm>
          <a:prstGeom prst="rect">
            <a:avLst/>
          </a:prstGeom>
          <a:ln>
            <a:solidFill>
              <a:schemeClr val="bg1">
                <a:lumMod val="85000"/>
              </a:schemeClr>
            </a:solidFill>
          </a:ln>
        </p:spPr>
      </p:pic>
      <p:pic>
        <p:nvPicPr>
          <p:cNvPr id="9" name="Picture 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860032" y="500626"/>
            <a:ext cx="1958651" cy="1468988"/>
          </a:xfrm>
          <a:prstGeom prst="rect">
            <a:avLst/>
          </a:prstGeom>
        </p:spPr>
      </p:pic>
      <p:pic>
        <p:nvPicPr>
          <p:cNvPr id="10" name="Picture 9"/>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864537" y="2132856"/>
            <a:ext cx="1958650" cy="3483765"/>
          </a:xfrm>
          <a:prstGeom prst="rect">
            <a:avLst/>
          </a:prstGeom>
        </p:spPr>
      </p:pic>
    </p:spTree>
    <p:custDataLst>
      <p:tags r:id="rId1"/>
    </p:custDataLst>
    <p:extLst>
      <p:ext uri="{BB962C8B-B14F-4D97-AF65-F5344CB8AC3E}">
        <p14:creationId xmlns:p14="http://schemas.microsoft.com/office/powerpoint/2010/main" val="3528973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Box 4"/>
          <p:cNvSpPr txBox="1">
            <a:spLocks noChangeArrowheads="1"/>
          </p:cNvSpPr>
          <p:nvPr/>
        </p:nvSpPr>
        <p:spPr>
          <a:xfrm>
            <a:off x="467544" y="1196752"/>
            <a:ext cx="4320480" cy="792088"/>
          </a:xfrm>
          <a:prstGeom prst="rect">
            <a:avLst/>
          </a:prstGeom>
          <a:extLst>
            <a:ext uri="{909E8E84-426E-40DD-AFC4-6F175D3DCCD1}">
              <a14:hiddenFill xmlns:a14="http://schemas.microsoft.com/office/drawing/2010/main">
                <a:solidFill>
                  <a:srgbClr val="FFFF99"/>
                </a:solidFill>
              </a14:hiddenFill>
            </a:ext>
          </a:extLst>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CONTROL ROOM STAFF</a:t>
            </a:r>
          </a:p>
        </p:txBody>
      </p:sp>
      <p:sp>
        <p:nvSpPr>
          <p:cNvPr id="6" name="Text Box 4"/>
          <p:cNvSpPr txBox="1">
            <a:spLocks noChangeArrowheads="1"/>
          </p:cNvSpPr>
          <p:nvPr/>
        </p:nvSpPr>
        <p:spPr>
          <a:xfrm>
            <a:off x="467544" y="1844824"/>
            <a:ext cx="4680520" cy="936104"/>
          </a:xfrm>
          <a:prstGeom prst="rect">
            <a:avLst/>
          </a:prstGeom>
          <a:extLst>
            <a:ext uri="{909E8E84-426E-40DD-AFC4-6F175D3DCCD1}">
              <a14:hiddenFill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000" b="1" dirty="0">
                <a:solidFill>
                  <a:srgbClr val="575755"/>
                </a:solidFill>
                <a:latin typeface="Arial Narrow" charset="0"/>
                <a:ea typeface="Arial Narrow" charset="0"/>
                <a:cs typeface="Arial Narrow" charset="0"/>
              </a:rPr>
              <a:t>JESIP AWARENESS</a:t>
            </a:r>
          </a:p>
          <a:p>
            <a:pPr algn="l"/>
            <a:r>
              <a:rPr lang="en-GB" sz="2000" dirty="0">
                <a:solidFill>
                  <a:srgbClr val="575755"/>
                </a:solidFill>
                <a:latin typeface="Arial Narrow" charset="0"/>
                <a:ea typeface="Arial Narrow" charset="0"/>
                <a:cs typeface="Arial Narrow" charset="0"/>
              </a:rPr>
              <a:t>SEEING THE SAME PICTURE</a:t>
            </a:r>
          </a:p>
        </p:txBody>
      </p:sp>
    </p:spTree>
    <p:custDataLst>
      <p:tags r:id="rId1"/>
    </p:custDataLst>
    <p:extLst>
      <p:ext uri="{BB962C8B-B14F-4D97-AF65-F5344CB8AC3E}">
        <p14:creationId xmlns:p14="http://schemas.microsoft.com/office/powerpoint/2010/main" val="1274398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6" name="Picture 6" descr="Picket at Avonmouth Docks"/>
          <p:cNvPicPr>
            <a:picLocks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95536" y="4142827"/>
            <a:ext cx="1795238" cy="107135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6506" name="Picture 10" descr="chernsite"/>
          <p:cNvPicPr>
            <a:picLocks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566051" y="279439"/>
            <a:ext cx="1795237" cy="1071352"/>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2403" name="Picture 3" descr="piper fireball (cropped)"/>
          <p:cNvPicPr>
            <a:picLocks noChangeArrowheads="1"/>
          </p:cNvPicPr>
          <p:nvPr/>
        </p:nvPicPr>
        <p:blipFill rotWithShape="1">
          <a:blip r:embed="rId6" cstate="email">
            <a:extLst>
              <a:ext uri="{28A0092B-C50C-407E-A947-70E740481C1C}">
                <a14:useLocalDpi xmlns:a14="http://schemas.microsoft.com/office/drawing/2010/main"/>
              </a:ext>
            </a:extLst>
          </a:blip>
          <a:srcRect l="-1" r="-69"/>
          <a:stretch/>
        </p:blipFill>
        <p:spPr bwMode="auto">
          <a:xfrm>
            <a:off x="4724316" y="281780"/>
            <a:ext cx="1795238" cy="107135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02407" name="Picture 7"/>
          <p:cNvPicPr>
            <a:picLocks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911418" y="279439"/>
            <a:ext cx="1795238" cy="107135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4" name="Picture 103"/>
          <p:cNvPicPr>
            <a:picLocks/>
          </p:cNvPicPr>
          <p:nvPr/>
        </p:nvPicPr>
        <p:blipFill>
          <a:blip r:embed="rId8" cstate="email">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a:ext>
            </a:extLst>
          </a:blip>
          <a:stretch>
            <a:fillRect/>
          </a:stretch>
        </p:blipFill>
        <p:spPr>
          <a:xfrm>
            <a:off x="407784" y="1550539"/>
            <a:ext cx="1795238" cy="1066052"/>
          </a:xfrm>
          <a:prstGeom prst="rect">
            <a:avLst/>
          </a:prstGeom>
          <a:ln w="12700">
            <a:solidFill>
              <a:schemeClr val="tx1"/>
            </a:solidFill>
          </a:ln>
        </p:spPr>
      </p:pic>
      <p:pic>
        <p:nvPicPr>
          <p:cNvPr id="102404" name="Picture 4" descr="herald of FE croppedv2"/>
          <p:cNvPicPr>
            <a:picLocks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557401" y="1552539"/>
            <a:ext cx="1795237" cy="107135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3" name="Picture 102"/>
          <p:cNvPicPr>
            <a:picLocks/>
          </p:cNvPicPr>
          <p:nvPr/>
        </p:nvPicPr>
        <p:blipFill>
          <a:blip r:embed="rId11" cstate="email">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a:ext>
            </a:extLst>
          </a:blip>
          <a:stretch>
            <a:fillRect/>
          </a:stretch>
        </p:blipFill>
        <p:spPr>
          <a:xfrm>
            <a:off x="4719772" y="1553762"/>
            <a:ext cx="1795238" cy="1071352"/>
          </a:xfrm>
          <a:prstGeom prst="rect">
            <a:avLst/>
          </a:prstGeom>
          <a:ln w="12700">
            <a:solidFill>
              <a:schemeClr val="tx1"/>
            </a:solidFill>
          </a:ln>
        </p:spPr>
      </p:pic>
      <p:pic>
        <p:nvPicPr>
          <p:cNvPr id="9236" name="Picture 20"/>
          <p:cNvPicPr>
            <a:picLocks noChangeArrowheads="1"/>
          </p:cNvPicPr>
          <p:nvPr/>
        </p:nvPicPr>
        <p:blipFill>
          <a:blip r:embed="rId13" cstate="email">
            <a:extLst>
              <a:ext uri="{28A0092B-C50C-407E-A947-70E740481C1C}">
                <a14:useLocalDpi xmlns:a14="http://schemas.microsoft.com/office/drawing/2010/main"/>
              </a:ext>
            </a:extLst>
          </a:blip>
          <a:stretch>
            <a:fillRect/>
          </a:stretch>
        </p:blipFill>
        <p:spPr bwMode="auto">
          <a:xfrm>
            <a:off x="6911744" y="1552524"/>
            <a:ext cx="1795238" cy="107135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2408" name="Picture 8"/>
          <p:cNvPicPr>
            <a:picLocks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400858" y="2846683"/>
            <a:ext cx="1794524" cy="107135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2414" name="Picture 14" descr="low_res_main"/>
          <p:cNvPicPr>
            <a:picLocks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2557210" y="2853024"/>
            <a:ext cx="1795237" cy="107135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2416" name="Picture 16" descr="Manchester airtours (cropped)"/>
          <p:cNvPicPr>
            <a:picLocks noChangeArrowheads="1"/>
          </p:cNvPicPr>
          <p:nvPr/>
        </p:nvPicPr>
        <p:blipFill>
          <a:blip r:embed="rId16">
            <a:extLst>
              <a:ext uri="{BEBA8EAE-BF5A-486C-A8C5-ECC9F3942E4B}">
                <a14:imgProps xmlns:a14="http://schemas.microsoft.com/office/drawing/2010/main">
                  <a14:imgLayer r:embed="rId17">
                    <a14:imgEffect>
                      <a14:brightnessContrast bright="20000" contrast="-40000"/>
                    </a14:imgEffect>
                  </a14:imgLayer>
                </a14:imgProps>
              </a:ext>
              <a:ext uri="{28A0092B-C50C-407E-A947-70E740481C1C}">
                <a14:useLocalDpi xmlns:a14="http://schemas.microsoft.com/office/drawing/2010/main"/>
              </a:ext>
            </a:extLst>
          </a:blip>
          <a:srcRect/>
          <a:stretch>
            <a:fillRect/>
          </a:stretch>
        </p:blipFill>
        <p:spPr bwMode="auto">
          <a:xfrm>
            <a:off x="4719772" y="2855260"/>
            <a:ext cx="1795238" cy="107135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2418" name="Picture 18" descr="_44047756_foot_mouth_getty_203_b"/>
          <p:cNvPicPr>
            <a:picLocks noChangeArrowheads="1"/>
          </p:cNvPicPr>
          <p:nvPr/>
        </p:nvPicPr>
        <p:blipFill>
          <a:blip r:embed="rId18">
            <a:extLst>
              <a:ext uri="{28A0092B-C50C-407E-A947-70E740481C1C}">
                <a14:useLocalDpi xmlns:a14="http://schemas.microsoft.com/office/drawing/2010/main"/>
              </a:ext>
            </a:extLst>
          </a:blip>
          <a:srcRect/>
          <a:stretch>
            <a:fillRect/>
          </a:stretch>
        </p:blipFill>
        <p:spPr bwMode="auto">
          <a:xfrm>
            <a:off x="6911169" y="2852994"/>
            <a:ext cx="1795238" cy="107135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2412" name="Picture 12" descr="1"/>
          <p:cNvPicPr>
            <a:picLocks noChangeArrowheads="1"/>
          </p:cNvPicPr>
          <p:nvPr/>
        </p:nvPicPr>
        <p:blipFill>
          <a:blip r:embed="rId19" cstate="email">
            <a:extLst>
              <a:ext uri="{28A0092B-C50C-407E-A947-70E740481C1C}">
                <a14:useLocalDpi xmlns:a14="http://schemas.microsoft.com/office/drawing/2010/main"/>
              </a:ext>
            </a:extLst>
          </a:blip>
          <a:srcRect/>
          <a:stretch>
            <a:fillRect/>
          </a:stretch>
        </p:blipFill>
        <p:spPr bwMode="auto">
          <a:xfrm>
            <a:off x="2566050" y="4160096"/>
            <a:ext cx="1795238" cy="107135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105" name="Group 104"/>
          <p:cNvGrpSpPr>
            <a:grpSpLocks/>
          </p:cNvGrpSpPr>
          <p:nvPr/>
        </p:nvGrpSpPr>
        <p:grpSpPr>
          <a:xfrm>
            <a:off x="4728264" y="4161214"/>
            <a:ext cx="1795238" cy="1071352"/>
            <a:chOff x="3347864" y="3363020"/>
            <a:chExt cx="5184577" cy="2791485"/>
          </a:xfrm>
        </p:grpSpPr>
        <p:pic>
          <p:nvPicPr>
            <p:cNvPr id="106" name="Picture 105"/>
            <p:cNvPicPr>
              <a:picLocks noChangeAspect="1"/>
            </p:cNvPicPr>
            <p:nvPr/>
          </p:nvPicPr>
          <p:blipFill>
            <a:blip r:embed="rId20">
              <a:extLst>
                <a:ext uri="{28A0092B-C50C-407E-A947-70E740481C1C}">
                  <a14:useLocalDpi xmlns:a14="http://schemas.microsoft.com/office/drawing/2010/main"/>
                </a:ext>
              </a:extLst>
            </a:blip>
            <a:stretch>
              <a:fillRect/>
            </a:stretch>
          </p:blipFill>
          <p:spPr>
            <a:xfrm>
              <a:off x="3347864" y="3363020"/>
              <a:ext cx="2658938" cy="2791485"/>
            </a:xfrm>
            <a:prstGeom prst="rect">
              <a:avLst/>
            </a:prstGeom>
            <a:ln w="12700">
              <a:solidFill>
                <a:schemeClr val="tx1"/>
              </a:solidFill>
            </a:ln>
          </p:spPr>
        </p:pic>
        <p:pic>
          <p:nvPicPr>
            <p:cNvPr id="107" name="Picture 106"/>
            <p:cNvPicPr>
              <a:picLocks noChangeAspect="1"/>
            </p:cNvPicPr>
            <p:nvPr/>
          </p:nvPicPr>
          <p:blipFill>
            <a:blip r:embed="rId21" cstate="email">
              <a:extLst>
                <a:ext uri="{28A0092B-C50C-407E-A947-70E740481C1C}">
                  <a14:useLocalDpi xmlns:a14="http://schemas.microsoft.com/office/drawing/2010/main"/>
                </a:ext>
              </a:extLst>
            </a:blip>
            <a:stretch>
              <a:fillRect/>
            </a:stretch>
          </p:blipFill>
          <p:spPr>
            <a:xfrm>
              <a:off x="5992687" y="3363020"/>
              <a:ext cx="2539754" cy="2791485"/>
            </a:xfrm>
            <a:prstGeom prst="rect">
              <a:avLst/>
            </a:prstGeom>
            <a:ln w="12700">
              <a:solidFill>
                <a:schemeClr val="tx1"/>
              </a:solidFill>
            </a:ln>
          </p:spPr>
        </p:pic>
      </p:grpSp>
      <p:pic>
        <p:nvPicPr>
          <p:cNvPr id="102415" name="Picture 15" descr="_1981337_closeup300"/>
          <p:cNvPicPr>
            <a:picLocks noChangeArrowheads="1"/>
          </p:cNvPicPr>
          <p:nvPr/>
        </p:nvPicPr>
        <p:blipFill>
          <a:blip r:embed="rId22" cstate="email">
            <a:extLst>
              <a:ext uri="{28A0092B-C50C-407E-A947-70E740481C1C}">
                <a14:useLocalDpi xmlns:a14="http://schemas.microsoft.com/office/drawing/2010/main"/>
              </a:ext>
            </a:extLst>
          </a:blip>
          <a:srcRect/>
          <a:stretch>
            <a:fillRect/>
          </a:stretch>
        </p:blipFill>
        <p:spPr bwMode="auto">
          <a:xfrm>
            <a:off x="6904199" y="4160051"/>
            <a:ext cx="1795239" cy="1070758"/>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Lst>
        </p:spPr>
      </p:pic>
      <p:pic>
        <p:nvPicPr>
          <p:cNvPr id="102402" name="Picture 2" descr="Bradford stand (cropped)"/>
          <p:cNvPicPr>
            <a:picLocks noChangeArrowheads="1"/>
          </p:cNvPicPr>
          <p:nvPr/>
        </p:nvPicPr>
        <p:blipFill>
          <a:blip r:embed="rId23">
            <a:extLst>
              <a:ext uri="{28A0092B-C50C-407E-A947-70E740481C1C}">
                <a14:useLocalDpi xmlns:a14="http://schemas.microsoft.com/office/drawing/2010/main"/>
              </a:ext>
            </a:extLst>
          </a:blip>
          <a:srcRect/>
          <a:stretch>
            <a:fillRect/>
          </a:stretch>
        </p:blipFill>
        <p:spPr bwMode="auto">
          <a:xfrm>
            <a:off x="400378" y="5438971"/>
            <a:ext cx="1794519" cy="107135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6503" name="Picture 7"/>
          <p:cNvPicPr>
            <a:picLocks noChangeArrowheads="1"/>
          </p:cNvPicPr>
          <p:nvPr/>
        </p:nvPicPr>
        <p:blipFill rotWithShape="1">
          <a:blip r:embed="rId24" cstate="email">
            <a:extLst>
              <a:ext uri="{BEBA8EAE-BF5A-486C-A8C5-ECC9F3942E4B}">
                <a14:imgProps xmlns:a14="http://schemas.microsoft.com/office/drawing/2010/main">
                  <a14:imgLayer r:embed="rId25">
                    <a14:imgEffect>
                      <a14:brightnessContrast bright="40000"/>
                    </a14:imgEffect>
                  </a14:imgLayer>
                </a14:imgProps>
              </a:ext>
              <a:ext uri="{28A0092B-C50C-407E-A947-70E740481C1C}">
                <a14:useLocalDpi xmlns:a14="http://schemas.microsoft.com/office/drawing/2010/main"/>
              </a:ext>
            </a:extLst>
          </a:blip>
          <a:srcRect/>
          <a:stretch/>
        </p:blipFill>
        <p:spPr bwMode="auto">
          <a:xfrm>
            <a:off x="2568023" y="5453991"/>
            <a:ext cx="1795239" cy="1070759"/>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6499" name="Picture 3"/>
          <p:cNvPicPr>
            <a:picLocks noChangeArrowheads="1"/>
          </p:cNvPicPr>
          <p:nvPr/>
        </p:nvPicPr>
        <p:blipFill>
          <a:blip r:embed="rId26" cstate="email">
            <a:extLst>
              <a:ext uri="{BEBA8EAE-BF5A-486C-A8C5-ECC9F3942E4B}">
                <a14:imgProps xmlns:a14="http://schemas.microsoft.com/office/drawing/2010/main">
                  <a14:imgLayer r:embed="rId27">
                    <a14:imgEffect>
                      <a14:brightnessContrast bright="20000"/>
                    </a14:imgEffect>
                  </a14:imgLayer>
                </a14:imgProps>
              </a:ext>
              <a:ext uri="{28A0092B-C50C-407E-A947-70E740481C1C}">
                <a14:useLocalDpi xmlns:a14="http://schemas.microsoft.com/office/drawing/2010/main"/>
              </a:ext>
            </a:extLst>
          </a:blip>
          <a:stretch>
            <a:fillRect/>
          </a:stretch>
        </p:blipFill>
        <p:spPr bwMode="auto">
          <a:xfrm>
            <a:off x="4728264" y="5453991"/>
            <a:ext cx="1795238" cy="107135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01" name="Picture 100"/>
          <p:cNvPicPr>
            <a:picLocks noChangeAspect="1"/>
          </p:cNvPicPr>
          <p:nvPr/>
        </p:nvPicPr>
        <p:blipFill rotWithShape="1">
          <a:blip r:embed="rId28" cstate="email">
            <a:extLst>
              <a:ext uri="{BEBA8EAE-BF5A-486C-A8C5-ECC9F3942E4B}">
                <a14:imgProps xmlns:a14="http://schemas.microsoft.com/office/drawing/2010/main">
                  <a14:imgLayer r:embed="rId29">
                    <a14:imgEffect>
                      <a14:brightnessContrast bright="20000"/>
                    </a14:imgEffect>
                  </a14:imgLayer>
                </a14:imgProps>
              </a:ext>
              <a:ext uri="{28A0092B-C50C-407E-A947-70E740481C1C}">
                <a14:useLocalDpi xmlns:a14="http://schemas.microsoft.com/office/drawing/2010/main"/>
              </a:ext>
            </a:extLst>
          </a:blip>
          <a:srcRect/>
          <a:stretch/>
        </p:blipFill>
        <p:spPr>
          <a:xfrm>
            <a:off x="6904201" y="5453193"/>
            <a:ext cx="1795238" cy="1071352"/>
          </a:xfrm>
          <a:prstGeom prst="rect">
            <a:avLst/>
          </a:prstGeom>
          <a:ln w="12700">
            <a:solidFill>
              <a:schemeClr val="tx1"/>
            </a:solidFill>
          </a:ln>
        </p:spPr>
      </p:pic>
      <p:pic>
        <p:nvPicPr>
          <p:cNvPr id="6" name="Picture 5"/>
          <p:cNvPicPr>
            <a:picLocks noChangeAspect="1"/>
          </p:cNvPicPr>
          <p:nvPr/>
        </p:nvPicPr>
        <p:blipFill>
          <a:blip r:embed="rId30">
            <a:extLst>
              <a:ext uri="{28A0092B-C50C-407E-A947-70E740481C1C}">
                <a14:useLocalDpi xmlns:a14="http://schemas.microsoft.com/office/drawing/2010/main"/>
              </a:ext>
            </a:extLst>
          </a:blip>
          <a:stretch>
            <a:fillRect/>
          </a:stretch>
        </p:blipFill>
        <p:spPr>
          <a:xfrm>
            <a:off x="690345" y="695367"/>
            <a:ext cx="1340699" cy="406040"/>
          </a:xfrm>
          <a:prstGeom prst="rect">
            <a:avLst/>
          </a:prstGeom>
        </p:spPr>
      </p:pic>
    </p:spTree>
    <p:custDataLst>
      <p:tags r:id="rId1"/>
    </p:custDataLst>
    <p:extLst>
      <p:ext uri="{BB962C8B-B14F-4D97-AF65-F5344CB8AC3E}">
        <p14:creationId xmlns:p14="http://schemas.microsoft.com/office/powerpoint/2010/main" val="34471680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 Box 4"/>
          <p:cNvSpPr txBox="1">
            <a:spLocks noChangeArrowheads="1"/>
          </p:cNvSpPr>
          <p:nvPr/>
        </p:nvSpPr>
        <p:spPr>
          <a:xfrm>
            <a:off x="467544" y="692696"/>
            <a:ext cx="8496944" cy="936104"/>
          </a:xfrm>
          <a:prstGeom prst="rect">
            <a:avLst/>
          </a:prstGeom>
          <a:extLst>
            <a:ext uri="{909E8E84-426E-40DD-AFC4-6F175D3DCCD1}">
              <a14:hiddenFill xmlns:a14="http://schemas.microsoft.com/office/drawing/2010/main">
                <a:solidFill>
                  <a:srgbClr val="FFFF99"/>
                </a:solidFill>
              </a14:hiddenFill>
            </a:ext>
          </a:extLst>
        </p:spPr>
        <p:txBody>
          <a:bodyPr>
            <a:normAutofit fontScale="975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SHARED SITUATIONAL AWARENESS</a:t>
            </a:r>
            <a:br>
              <a:rPr lang="en-GB" sz="3000" b="1" dirty="0">
                <a:solidFill>
                  <a:srgbClr val="575755"/>
                </a:solidFill>
                <a:latin typeface="Arial Narrow" charset="0"/>
                <a:ea typeface="Arial Narrow" charset="0"/>
                <a:cs typeface="Arial Narrow" charset="0"/>
              </a:rPr>
            </a:br>
            <a:r>
              <a:rPr lang="en-GB" sz="3000" b="1" dirty="0">
                <a:solidFill>
                  <a:srgbClr val="575755"/>
                </a:solidFill>
                <a:latin typeface="Arial Narrow" charset="0"/>
                <a:ea typeface="Arial Narrow" charset="0"/>
                <a:cs typeface="Arial Narrow" charset="0"/>
              </a:rPr>
              <a:t>WHAT IS IT?</a:t>
            </a:r>
            <a:endParaRPr lang="en-GB" sz="3000" dirty="0">
              <a:solidFill>
                <a:srgbClr val="575755"/>
              </a:solidFill>
              <a:latin typeface="Arial Narrow" charset="0"/>
              <a:ea typeface="Arial Narrow" charset="0"/>
              <a:cs typeface="Arial Narrow" charset="0"/>
            </a:endParaRPr>
          </a:p>
        </p:txBody>
      </p:sp>
      <p:sp>
        <p:nvSpPr>
          <p:cNvPr id="8" name="Text Box 4"/>
          <p:cNvSpPr txBox="1">
            <a:spLocks noChangeArrowheads="1"/>
          </p:cNvSpPr>
          <p:nvPr/>
        </p:nvSpPr>
        <p:spPr>
          <a:xfrm>
            <a:off x="467544" y="1628800"/>
            <a:ext cx="4968552" cy="4752528"/>
          </a:xfrm>
          <a:prstGeom prst="rect">
            <a:avLst/>
          </a:prstGeom>
          <a:extLst>
            <a:ext uri="{909E8E84-426E-40DD-AFC4-6F175D3DCCD1}">
              <a14:hiddenFill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000" dirty="0">
                <a:solidFill>
                  <a:srgbClr val="575755"/>
                </a:solidFill>
                <a:latin typeface="Arial Narrow" charset="0"/>
                <a:ea typeface="Arial Narrow" charset="0"/>
                <a:cs typeface="Arial Narrow" charset="0"/>
              </a:rPr>
              <a:t>It is a common understanding of the circumstances, immediate consequences and implications of the emergency, along with an appreciation of the available capabilities and the priorities of all responder agencies </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4800" y="2303088"/>
            <a:ext cx="6244952" cy="4554912"/>
          </a:xfrm>
          <a:prstGeom prst="rect">
            <a:avLst/>
          </a:prstGeom>
        </p:spPr>
      </p:pic>
    </p:spTree>
    <p:custDataLst>
      <p:tags r:id="rId1"/>
    </p:custDataLst>
    <p:extLst>
      <p:ext uri="{BB962C8B-B14F-4D97-AF65-F5344CB8AC3E}">
        <p14:creationId xmlns:p14="http://schemas.microsoft.com/office/powerpoint/2010/main" val="3291035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 Box 4"/>
          <p:cNvSpPr txBox="1">
            <a:spLocks noChangeArrowheads="1"/>
          </p:cNvSpPr>
          <p:nvPr/>
        </p:nvSpPr>
        <p:spPr>
          <a:xfrm>
            <a:off x="467544" y="692696"/>
            <a:ext cx="8496944" cy="936104"/>
          </a:xfrm>
          <a:prstGeom prst="rect">
            <a:avLst/>
          </a:prstGeom>
          <a:extLst>
            <a:ext uri="{909E8E84-426E-40DD-AFC4-6F175D3DCCD1}">
              <a14:hiddenFill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CREATING SHARED SITUATIONAL AWARENESS</a:t>
            </a:r>
            <a:endParaRPr lang="en-GB" sz="3000" dirty="0">
              <a:solidFill>
                <a:srgbClr val="575755"/>
              </a:solidFill>
              <a:latin typeface="Arial Narrow" charset="0"/>
              <a:ea typeface="Arial Narrow" charset="0"/>
              <a:cs typeface="Arial Narrow" charset="0"/>
            </a:endParaRPr>
          </a:p>
        </p:txBody>
      </p:sp>
      <p:sp>
        <p:nvSpPr>
          <p:cNvPr id="7" name="Text Box 4"/>
          <p:cNvSpPr txBox="1">
            <a:spLocks noChangeArrowheads="1"/>
          </p:cNvSpPr>
          <p:nvPr/>
        </p:nvSpPr>
        <p:spPr>
          <a:xfrm>
            <a:off x="467544" y="1196752"/>
            <a:ext cx="3744416" cy="579187"/>
          </a:xfrm>
          <a:prstGeom prst="rect">
            <a:avLst/>
          </a:prstGeom>
          <a:extLst>
            <a:ext uri="{909E8E84-426E-40DD-AFC4-6F175D3DCCD1}">
              <a14:hiddenFill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000" dirty="0">
                <a:solidFill>
                  <a:srgbClr val="575755"/>
                </a:solidFill>
                <a:latin typeface="Arial Narrow" charset="0"/>
                <a:ea typeface="Arial Narrow" charset="0"/>
                <a:cs typeface="Arial Narrow" charset="0"/>
              </a:rPr>
              <a:t>Three Key Questions</a:t>
            </a:r>
          </a:p>
        </p:txBody>
      </p:sp>
      <p:sp>
        <p:nvSpPr>
          <p:cNvPr id="72706" name="Title 2"/>
          <p:cNvSpPr>
            <a:spLocks noGrp="1"/>
          </p:cNvSpPr>
          <p:nvPr>
            <p:ph type="title"/>
          </p:nvPr>
        </p:nvSpPr>
        <p:spPr bwMode="auto">
          <a:xfrm>
            <a:off x="611560" y="-1117146"/>
            <a:ext cx="8108464" cy="1143000"/>
          </a:xfrm>
          <a:extLst/>
        </p:spPr>
        <p:txBody>
          <a:bodyPr vert="horz" lIns="91440" tIns="45720" rIns="91440" bIns="45720" rtlCol="0" anchor="ctr">
            <a:normAutofit/>
          </a:bodyPr>
          <a:lstStyle/>
          <a:p>
            <a:r>
              <a:rPr lang="en-GB" altLang="en-US" dirty="0"/>
              <a:t>Creating Shared </a:t>
            </a:r>
            <a:r>
              <a:rPr altLang="en-US" dirty="0"/>
              <a:t>Situational Awareness</a:t>
            </a:r>
          </a:p>
        </p:txBody>
      </p:sp>
      <p:sp>
        <p:nvSpPr>
          <p:cNvPr id="9" name="Rectangle 8"/>
          <p:cNvSpPr/>
          <p:nvPr/>
        </p:nvSpPr>
        <p:spPr>
          <a:xfrm>
            <a:off x="611560" y="1784477"/>
            <a:ext cx="2376264" cy="767895"/>
          </a:xfrm>
          <a:prstGeom prst="rect">
            <a:avLst/>
          </a:prstGeom>
          <a:solidFill>
            <a:srgbClr val="CC0F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Diamond 9"/>
          <p:cNvSpPr/>
          <p:nvPr/>
        </p:nvSpPr>
        <p:spPr>
          <a:xfrm rot="5400000">
            <a:off x="1431060" y="2285244"/>
            <a:ext cx="737262" cy="449563"/>
          </a:xfrm>
          <a:prstGeom prst="diamond">
            <a:avLst/>
          </a:prstGeom>
          <a:solidFill>
            <a:srgbClr val="CC0F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Box 4"/>
          <p:cNvSpPr txBox="1">
            <a:spLocks noChangeArrowheads="1"/>
          </p:cNvSpPr>
          <p:nvPr/>
        </p:nvSpPr>
        <p:spPr>
          <a:xfrm>
            <a:off x="611560" y="1937397"/>
            <a:ext cx="2376264" cy="455409"/>
          </a:xfrm>
          <a:prstGeom prst="rect">
            <a:avLst/>
          </a:prstGeom>
          <a:extLst>
            <a:ext uri="{909E8E84-426E-40DD-AFC4-6F175D3DCCD1}">
              <a14:hiddenFill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dirty="0">
                <a:solidFill>
                  <a:schemeClr val="bg1"/>
                </a:solidFill>
                <a:latin typeface="Arial Narrow" charset="0"/>
                <a:ea typeface="Arial Narrow" charset="0"/>
                <a:cs typeface="Arial Narrow" charset="0"/>
              </a:rPr>
              <a:t>What?</a:t>
            </a:r>
          </a:p>
        </p:txBody>
      </p:sp>
      <p:sp>
        <p:nvSpPr>
          <p:cNvPr id="19" name="Rectangle 18"/>
          <p:cNvSpPr/>
          <p:nvPr/>
        </p:nvSpPr>
        <p:spPr>
          <a:xfrm>
            <a:off x="3207972" y="1772816"/>
            <a:ext cx="2376264" cy="767895"/>
          </a:xfrm>
          <a:prstGeom prst="rect">
            <a:avLst/>
          </a:prstGeom>
          <a:solidFill>
            <a:srgbClr val="3AA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Diamond 19"/>
          <p:cNvSpPr/>
          <p:nvPr/>
        </p:nvSpPr>
        <p:spPr>
          <a:xfrm rot="5400000">
            <a:off x="4027472" y="2273583"/>
            <a:ext cx="737262" cy="449563"/>
          </a:xfrm>
          <a:prstGeom prst="diamond">
            <a:avLst/>
          </a:prstGeom>
          <a:solidFill>
            <a:srgbClr val="3AA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 Box 4"/>
          <p:cNvSpPr txBox="1">
            <a:spLocks noChangeArrowheads="1"/>
          </p:cNvSpPr>
          <p:nvPr/>
        </p:nvSpPr>
        <p:spPr>
          <a:xfrm>
            <a:off x="3207972" y="1925736"/>
            <a:ext cx="2376264" cy="455409"/>
          </a:xfrm>
          <a:prstGeom prst="rect">
            <a:avLst/>
          </a:prstGeom>
          <a:extLst>
            <a:ext uri="{909E8E84-426E-40DD-AFC4-6F175D3DCCD1}">
              <a14:hiddenFill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dirty="0">
                <a:solidFill>
                  <a:schemeClr val="bg1"/>
                </a:solidFill>
                <a:latin typeface="Arial Narrow" charset="0"/>
                <a:ea typeface="Arial Narrow" charset="0"/>
                <a:cs typeface="Arial Narrow" charset="0"/>
              </a:rPr>
              <a:t>So what?</a:t>
            </a:r>
          </a:p>
        </p:txBody>
      </p:sp>
      <p:sp>
        <p:nvSpPr>
          <p:cNvPr id="22" name="Rectangle 21"/>
          <p:cNvSpPr/>
          <p:nvPr/>
        </p:nvSpPr>
        <p:spPr>
          <a:xfrm>
            <a:off x="5804382" y="1772816"/>
            <a:ext cx="2376264" cy="767895"/>
          </a:xfrm>
          <a:prstGeom prst="rect">
            <a:avLst/>
          </a:prstGeom>
          <a:solidFill>
            <a:srgbClr val="1C71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Diamond 22"/>
          <p:cNvSpPr/>
          <p:nvPr/>
        </p:nvSpPr>
        <p:spPr>
          <a:xfrm rot="5400000">
            <a:off x="6623882" y="2273583"/>
            <a:ext cx="737262" cy="449563"/>
          </a:xfrm>
          <a:prstGeom prst="diamond">
            <a:avLst/>
          </a:prstGeom>
          <a:solidFill>
            <a:srgbClr val="1C71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 Box 4"/>
          <p:cNvSpPr txBox="1">
            <a:spLocks noChangeArrowheads="1"/>
          </p:cNvSpPr>
          <p:nvPr/>
        </p:nvSpPr>
        <p:spPr>
          <a:xfrm>
            <a:off x="5804382" y="1925736"/>
            <a:ext cx="2376264" cy="455409"/>
          </a:xfrm>
          <a:prstGeom prst="rect">
            <a:avLst/>
          </a:prstGeom>
          <a:extLst>
            <a:ext uri="{909E8E84-426E-40DD-AFC4-6F175D3DCCD1}">
              <a14:hiddenFill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dirty="0">
                <a:solidFill>
                  <a:schemeClr val="bg1"/>
                </a:solidFill>
                <a:latin typeface="Arial Narrow" charset="0"/>
                <a:ea typeface="Arial Narrow" charset="0"/>
                <a:cs typeface="Arial Narrow" charset="0"/>
              </a:rPr>
              <a:t>What if</a:t>
            </a:r>
            <a:r>
              <a:rPr lang="mr-IN" sz="2000" dirty="0">
                <a:solidFill>
                  <a:schemeClr val="bg1"/>
                </a:solidFill>
                <a:latin typeface="Arial Narrow" charset="0"/>
                <a:ea typeface="Arial Narrow" charset="0"/>
                <a:cs typeface="Arial Narrow" charset="0"/>
              </a:rPr>
              <a:t>…</a:t>
            </a:r>
            <a:r>
              <a:rPr lang="en-GB" sz="2000" dirty="0">
                <a:solidFill>
                  <a:schemeClr val="bg1"/>
                </a:solidFill>
                <a:latin typeface="Arial Narrow" charset="0"/>
                <a:ea typeface="Arial Narrow" charset="0"/>
                <a:cs typeface="Arial Narrow" charset="0"/>
              </a:rPr>
              <a:t>?</a:t>
            </a:r>
          </a:p>
        </p:txBody>
      </p:sp>
      <p:sp>
        <p:nvSpPr>
          <p:cNvPr id="25" name="Rectangle 24"/>
          <p:cNvSpPr/>
          <p:nvPr/>
        </p:nvSpPr>
        <p:spPr>
          <a:xfrm>
            <a:off x="530015" y="2884519"/>
            <a:ext cx="2529817" cy="2164521"/>
          </a:xfrm>
          <a:prstGeom prst="rect">
            <a:avLst/>
          </a:prstGeom>
          <a:blipFill rotWithShape="1">
            <a:blip r:embed="rId5"/>
            <a:stretch>
              <a:fillRect/>
            </a:stretch>
          </a:blipFill>
        </p:spPr>
        <p:style>
          <a:lnRef idx="0">
            <a:schemeClr val="lt1">
              <a:hueOff val="0"/>
              <a:satOff val="0"/>
              <a:lumOff val="0"/>
              <a:alphaOff val="0"/>
            </a:schemeClr>
          </a:lnRef>
          <a:fillRef idx="3">
            <a:scrgbClr r="0" g="0" b="0"/>
          </a:fillRef>
          <a:effectRef idx="2">
            <a:schemeClr val="accent2">
              <a:hueOff val="0"/>
              <a:satOff val="0"/>
              <a:lumOff val="0"/>
              <a:alphaOff val="0"/>
            </a:schemeClr>
          </a:effectRef>
          <a:fontRef idx="minor">
            <a:schemeClr val="lt1"/>
          </a:fontRef>
        </p:style>
      </p:sp>
      <p:sp>
        <p:nvSpPr>
          <p:cNvPr id="26" name="Rectangle 25"/>
          <p:cNvSpPr/>
          <p:nvPr/>
        </p:nvSpPr>
        <p:spPr>
          <a:xfrm>
            <a:off x="3238132" y="2878657"/>
            <a:ext cx="2346104" cy="2079321"/>
          </a:xfrm>
          <a:prstGeom prst="rect">
            <a:avLst/>
          </a:prstGeom>
          <a:blipFill dpi="0" rotWithShape="1">
            <a:blip r:embed="rId6" cstate="screen">
              <a:extLst>
                <a:ext uri="{28A0092B-C50C-407E-A947-70E740481C1C}">
                  <a14:useLocalDpi xmlns:a14="http://schemas.microsoft.com/office/drawing/2010/main"/>
                </a:ext>
              </a:extLst>
            </a:blip>
            <a:srcRect/>
            <a:stretch>
              <a:fillRect/>
            </a:stretch>
          </a:blipFill>
        </p:spPr>
        <p:style>
          <a:lnRef idx="0">
            <a:schemeClr val="lt1">
              <a:hueOff val="0"/>
              <a:satOff val="0"/>
              <a:lumOff val="0"/>
              <a:alphaOff val="0"/>
            </a:schemeClr>
          </a:lnRef>
          <a:fillRef idx="3">
            <a:scrgbClr r="0" g="0" b="0"/>
          </a:fillRef>
          <a:effectRef idx="2">
            <a:schemeClr val="accent3">
              <a:hueOff val="0"/>
              <a:satOff val="0"/>
              <a:lumOff val="0"/>
              <a:alphaOff val="0"/>
            </a:schemeClr>
          </a:effectRef>
          <a:fontRef idx="minor">
            <a:schemeClr val="lt1"/>
          </a:fontRef>
        </p:style>
      </p:sp>
      <p:sp>
        <p:nvSpPr>
          <p:cNvPr id="27" name="Rectangle 26"/>
          <p:cNvSpPr/>
          <p:nvPr/>
        </p:nvSpPr>
        <p:spPr>
          <a:xfrm>
            <a:off x="5827223" y="2894644"/>
            <a:ext cx="2353424" cy="2063334"/>
          </a:xfrm>
          <a:prstGeom prst="rect">
            <a:avLst/>
          </a:prstGeom>
          <a:blipFill>
            <a:blip r:embed="rId7" cstate="screen">
              <a:extLst>
                <a:ext uri="{28A0092B-C50C-407E-A947-70E740481C1C}">
                  <a14:useLocalDpi xmlns:a14="http://schemas.microsoft.com/office/drawing/2010/main"/>
                </a:ext>
              </a:extLst>
            </a:blip>
            <a:srcRect/>
            <a:stretch>
              <a:fillRect/>
            </a:stretch>
          </a:blipFill>
        </p:spPr>
        <p:style>
          <a:lnRef idx="0">
            <a:schemeClr val="lt1">
              <a:hueOff val="0"/>
              <a:satOff val="0"/>
              <a:lumOff val="0"/>
              <a:alphaOff val="0"/>
            </a:schemeClr>
          </a:lnRef>
          <a:fillRef idx="3">
            <a:scrgbClr r="0" g="0" b="0"/>
          </a:fillRef>
          <a:effectRef idx="2">
            <a:schemeClr val="accent4">
              <a:hueOff val="0"/>
              <a:satOff val="0"/>
              <a:lumOff val="0"/>
              <a:alphaOff val="0"/>
            </a:schemeClr>
          </a:effectRef>
          <a:fontRef idx="minor">
            <a:schemeClr val="lt1"/>
          </a:fontRef>
        </p:style>
      </p:sp>
      <p:sp>
        <p:nvSpPr>
          <p:cNvPr id="28" name="Text Box 4"/>
          <p:cNvSpPr txBox="1">
            <a:spLocks noChangeArrowheads="1"/>
          </p:cNvSpPr>
          <p:nvPr/>
        </p:nvSpPr>
        <p:spPr>
          <a:xfrm>
            <a:off x="611560" y="5159552"/>
            <a:ext cx="2376264" cy="1006634"/>
          </a:xfrm>
          <a:prstGeom prst="rect">
            <a:avLst/>
          </a:prstGeom>
          <a:extLst>
            <a:ext uri="{909E8E84-426E-40DD-AFC4-6F175D3DCCD1}">
              <a14:hiddenFill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dirty="0">
                <a:solidFill>
                  <a:srgbClr val="575755"/>
                </a:solidFill>
                <a:latin typeface="Arial Narrow" charset="0"/>
                <a:ea typeface="Arial Narrow" charset="0"/>
                <a:cs typeface="Arial Narrow" charset="0"/>
              </a:rPr>
              <a:t>What is happening?</a:t>
            </a:r>
          </a:p>
        </p:txBody>
      </p:sp>
      <p:sp>
        <p:nvSpPr>
          <p:cNvPr id="29" name="Text Box 4"/>
          <p:cNvSpPr txBox="1">
            <a:spLocks noChangeArrowheads="1"/>
          </p:cNvSpPr>
          <p:nvPr/>
        </p:nvSpPr>
        <p:spPr>
          <a:xfrm>
            <a:off x="3207972" y="5147891"/>
            <a:ext cx="2376264" cy="455409"/>
          </a:xfrm>
          <a:prstGeom prst="rect">
            <a:avLst/>
          </a:prstGeom>
          <a:extLst>
            <a:ext uri="{909E8E84-426E-40DD-AFC4-6F175D3DCCD1}">
              <a14:hiddenFill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dirty="0">
                <a:solidFill>
                  <a:srgbClr val="575755"/>
                </a:solidFill>
                <a:latin typeface="Arial Narrow" charset="0"/>
                <a:ea typeface="Arial Narrow" charset="0"/>
                <a:cs typeface="Arial Narrow" charset="0"/>
              </a:rPr>
              <a:t>What does it mean?</a:t>
            </a:r>
          </a:p>
        </p:txBody>
      </p:sp>
      <p:sp>
        <p:nvSpPr>
          <p:cNvPr id="30" name="Text Box 4"/>
          <p:cNvSpPr txBox="1">
            <a:spLocks noChangeArrowheads="1"/>
          </p:cNvSpPr>
          <p:nvPr/>
        </p:nvSpPr>
        <p:spPr>
          <a:xfrm>
            <a:off x="5804382" y="5147891"/>
            <a:ext cx="2376264" cy="455409"/>
          </a:xfrm>
          <a:prstGeom prst="rect">
            <a:avLst/>
          </a:prstGeom>
          <a:extLst>
            <a:ext uri="{909E8E84-426E-40DD-AFC4-6F175D3DCCD1}">
              <a14:hiddenFill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dirty="0">
                <a:solidFill>
                  <a:srgbClr val="575755"/>
                </a:solidFill>
                <a:latin typeface="Arial Narrow" charset="0"/>
                <a:ea typeface="Arial Narrow" charset="0"/>
                <a:cs typeface="Arial Narrow" charset="0"/>
              </a:rPr>
              <a:t>Now think ahead</a:t>
            </a:r>
          </a:p>
        </p:txBody>
      </p:sp>
    </p:spTree>
    <p:custDataLst>
      <p:tags r:id="rId1"/>
    </p:custDataLst>
    <p:extLst>
      <p:ext uri="{BB962C8B-B14F-4D97-AF65-F5344CB8AC3E}">
        <p14:creationId xmlns:p14="http://schemas.microsoft.com/office/powerpoint/2010/main" val="28368187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8496944" cy="936104"/>
          </a:xfrm>
          <a:prstGeom prst="rect">
            <a:avLst/>
          </a:prstGeom>
          <a:extLst>
            <a:ext uri="{909E8E84-426E-40DD-AFC4-6F175D3DCCD1}">
              <a14:hiddenFill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ESTABLISHING SHARED SITUATIONAL AWARENESS</a:t>
            </a:r>
            <a:endParaRPr lang="en-GB" sz="3000" dirty="0">
              <a:solidFill>
                <a:srgbClr val="575755"/>
              </a:solidFill>
              <a:latin typeface="Arial Narrow" charset="0"/>
              <a:ea typeface="Arial Narrow" charset="0"/>
              <a:cs typeface="Arial Narrow" charset="0"/>
            </a:endParaRPr>
          </a:p>
        </p:txBody>
      </p:sp>
      <p:pic>
        <p:nvPicPr>
          <p:cNvPr id="3" name="Picture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05902" y="2321496"/>
            <a:ext cx="4755890" cy="3168610"/>
          </a:xfrm>
          <a:prstGeom prst="rect">
            <a:avLst/>
          </a:prstGeom>
        </p:spPr>
      </p:pic>
      <p:sp>
        <p:nvSpPr>
          <p:cNvPr id="14" name="Rectangle 13"/>
          <p:cNvSpPr/>
          <p:nvPr/>
        </p:nvSpPr>
        <p:spPr>
          <a:xfrm>
            <a:off x="611560" y="1465210"/>
            <a:ext cx="2376264" cy="1356491"/>
          </a:xfrm>
          <a:prstGeom prst="rect">
            <a:avLst/>
          </a:prstGeom>
          <a:solidFill>
            <a:srgbClr val="CC0F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Diamond 14"/>
          <p:cNvSpPr/>
          <p:nvPr/>
        </p:nvSpPr>
        <p:spPr>
          <a:xfrm rot="2300114">
            <a:off x="2060965" y="2374341"/>
            <a:ext cx="1483756" cy="449563"/>
          </a:xfrm>
          <a:prstGeom prst="diamond">
            <a:avLst/>
          </a:prstGeom>
          <a:solidFill>
            <a:srgbClr val="CC0F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Box 4"/>
          <p:cNvSpPr txBox="1">
            <a:spLocks noChangeArrowheads="1"/>
          </p:cNvSpPr>
          <p:nvPr/>
        </p:nvSpPr>
        <p:spPr>
          <a:xfrm>
            <a:off x="611560" y="1618130"/>
            <a:ext cx="2376264" cy="1491603"/>
          </a:xfrm>
          <a:prstGeom prst="rect">
            <a:avLst/>
          </a:prstGeom>
          <a:extLst>
            <a:ext uri="{909E8E84-426E-40DD-AFC4-6F175D3DCCD1}">
              <a14:hiddenFill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dirty="0">
                <a:solidFill>
                  <a:schemeClr val="bg1"/>
                </a:solidFill>
                <a:latin typeface="Arial Narrow" charset="0"/>
                <a:ea typeface="Arial Narrow" charset="0"/>
                <a:cs typeface="Arial Narrow" charset="0"/>
              </a:rPr>
              <a:t>What is happening at the moment and what is being done about it?</a:t>
            </a:r>
          </a:p>
        </p:txBody>
      </p:sp>
      <p:sp>
        <p:nvSpPr>
          <p:cNvPr id="18" name="Rectangle 17"/>
          <p:cNvSpPr/>
          <p:nvPr/>
        </p:nvSpPr>
        <p:spPr>
          <a:xfrm>
            <a:off x="3295715" y="1465211"/>
            <a:ext cx="2376264" cy="1089024"/>
          </a:xfrm>
          <a:prstGeom prst="rect">
            <a:avLst/>
          </a:prstGeom>
          <a:solidFill>
            <a:srgbClr val="3AA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p:cNvSpPr/>
          <p:nvPr/>
        </p:nvSpPr>
        <p:spPr>
          <a:xfrm>
            <a:off x="6001610" y="1452589"/>
            <a:ext cx="2376264" cy="1369111"/>
          </a:xfrm>
          <a:prstGeom prst="rect">
            <a:avLst/>
          </a:prstGeom>
          <a:solidFill>
            <a:srgbClr val="1C71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Diamond 21"/>
          <p:cNvSpPr/>
          <p:nvPr/>
        </p:nvSpPr>
        <p:spPr>
          <a:xfrm rot="5400000">
            <a:off x="3996730" y="2413259"/>
            <a:ext cx="2018481" cy="449563"/>
          </a:xfrm>
          <a:prstGeom prst="diamond">
            <a:avLst/>
          </a:prstGeom>
          <a:solidFill>
            <a:srgbClr val="3AA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 Box 4"/>
          <p:cNvSpPr txBox="1">
            <a:spLocks noChangeArrowheads="1"/>
          </p:cNvSpPr>
          <p:nvPr/>
        </p:nvSpPr>
        <p:spPr>
          <a:xfrm>
            <a:off x="3295715" y="1618130"/>
            <a:ext cx="2376264" cy="1491603"/>
          </a:xfrm>
          <a:prstGeom prst="rect">
            <a:avLst/>
          </a:prstGeom>
          <a:extLst>
            <a:ext uri="{909E8E84-426E-40DD-AFC4-6F175D3DCCD1}">
              <a14:hiddenFill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dirty="0">
                <a:solidFill>
                  <a:schemeClr val="bg1"/>
                </a:solidFill>
                <a:latin typeface="Arial Narrow" charset="0"/>
                <a:ea typeface="Arial Narrow" charset="0"/>
                <a:cs typeface="Arial Narrow" charset="0"/>
              </a:rPr>
              <a:t>What might happen next? Or in the future?</a:t>
            </a:r>
          </a:p>
        </p:txBody>
      </p:sp>
      <p:sp>
        <p:nvSpPr>
          <p:cNvPr id="23" name="Diamond 22"/>
          <p:cNvSpPr/>
          <p:nvPr/>
        </p:nvSpPr>
        <p:spPr>
          <a:xfrm rot="7074547">
            <a:off x="5819230" y="2485267"/>
            <a:ext cx="1883052" cy="449563"/>
          </a:xfrm>
          <a:prstGeom prst="diamond">
            <a:avLst/>
          </a:prstGeom>
          <a:solidFill>
            <a:srgbClr val="1C71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 Box 4"/>
          <p:cNvSpPr txBox="1">
            <a:spLocks noChangeArrowheads="1"/>
          </p:cNvSpPr>
          <p:nvPr/>
        </p:nvSpPr>
        <p:spPr>
          <a:xfrm>
            <a:off x="6001610" y="1605509"/>
            <a:ext cx="2376264" cy="1491603"/>
          </a:xfrm>
          <a:prstGeom prst="rect">
            <a:avLst/>
          </a:prstGeom>
          <a:extLst>
            <a:ext uri="{909E8E84-426E-40DD-AFC4-6F175D3DCCD1}">
              <a14:hiddenFill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dirty="0">
                <a:solidFill>
                  <a:schemeClr val="bg1"/>
                </a:solidFill>
                <a:latin typeface="Arial Narrow" charset="0"/>
                <a:ea typeface="Arial Narrow" charset="0"/>
                <a:cs typeface="Arial Narrow" charset="0"/>
              </a:rPr>
              <a:t>What does all that mean and what effects will it have?</a:t>
            </a:r>
          </a:p>
        </p:txBody>
      </p:sp>
      <p:sp>
        <p:nvSpPr>
          <p:cNvPr id="24" name="Rectangle 23"/>
          <p:cNvSpPr/>
          <p:nvPr/>
        </p:nvSpPr>
        <p:spPr>
          <a:xfrm>
            <a:off x="611559" y="4929612"/>
            <a:ext cx="3816425" cy="1356491"/>
          </a:xfrm>
          <a:prstGeom prst="rect">
            <a:avLst/>
          </a:prstGeom>
          <a:solidFill>
            <a:srgbClr val="5757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Diamond 25"/>
          <p:cNvSpPr/>
          <p:nvPr/>
        </p:nvSpPr>
        <p:spPr>
          <a:xfrm rot="7887407">
            <a:off x="2437174" y="4835701"/>
            <a:ext cx="2551195" cy="449563"/>
          </a:xfrm>
          <a:prstGeom prst="diamond">
            <a:avLst/>
          </a:prstGeom>
          <a:solidFill>
            <a:srgbClr val="5757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 Box 4"/>
          <p:cNvSpPr txBox="1">
            <a:spLocks noChangeArrowheads="1"/>
          </p:cNvSpPr>
          <p:nvPr/>
        </p:nvSpPr>
        <p:spPr>
          <a:xfrm>
            <a:off x="611560" y="5082532"/>
            <a:ext cx="3816424" cy="1491603"/>
          </a:xfrm>
          <a:prstGeom prst="rect">
            <a:avLst/>
          </a:prstGeom>
          <a:extLst>
            <a:ext uri="{909E8E84-426E-40DD-AFC4-6F175D3DCCD1}">
              <a14:hiddenFill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dirty="0">
                <a:solidFill>
                  <a:schemeClr val="bg1"/>
                </a:solidFill>
                <a:latin typeface="Arial Narrow" charset="0"/>
                <a:ea typeface="Arial Narrow" charset="0"/>
                <a:cs typeface="Arial Narrow" charset="0"/>
              </a:rPr>
              <a:t>I need to get everybody’s understanding of this situation so nothing is missed moving forward</a:t>
            </a:r>
          </a:p>
        </p:txBody>
      </p:sp>
    </p:spTree>
    <p:custDataLst>
      <p:tags r:id="rId1"/>
    </p:custDataLst>
    <p:extLst>
      <p:ext uri="{BB962C8B-B14F-4D97-AF65-F5344CB8AC3E}">
        <p14:creationId xmlns:p14="http://schemas.microsoft.com/office/powerpoint/2010/main" val="46502749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151983"/>
            <a:ext cx="8108464" cy="1143000"/>
          </a:xfrm>
        </p:spPr>
        <p:txBody>
          <a:bodyPr/>
          <a:lstStyle/>
          <a:p>
            <a:r>
              <a:rPr lang="en-GB" dirty="0"/>
              <a:t>Joint Decision Model</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 Box 4"/>
          <p:cNvSpPr txBox="1">
            <a:spLocks noChangeArrowheads="1"/>
          </p:cNvSpPr>
          <p:nvPr/>
        </p:nvSpPr>
        <p:spPr>
          <a:xfrm>
            <a:off x="467544" y="692696"/>
            <a:ext cx="8496944" cy="936104"/>
          </a:xfrm>
          <a:prstGeom prst="rect">
            <a:avLst/>
          </a:prstGeom>
          <a:extLst>
            <a:ext uri="{909E8E84-426E-40DD-AFC4-6F175D3DCCD1}">
              <a14:hiddenFill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JOINT DECISION MODEL</a:t>
            </a:r>
            <a:endParaRPr lang="en-GB" sz="3000" dirty="0">
              <a:solidFill>
                <a:srgbClr val="575755"/>
              </a:solidFill>
              <a:latin typeface="Arial Narrow" charset="0"/>
              <a:ea typeface="Arial Narrow" charset="0"/>
              <a:cs typeface="Arial Narrow" charset="0"/>
            </a:endParaRPr>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5536" y="1410997"/>
            <a:ext cx="5256584" cy="5114347"/>
          </a:xfrm>
          <a:prstGeom prst="rect">
            <a:avLst/>
          </a:prstGeom>
        </p:spPr>
      </p:pic>
    </p:spTree>
    <p:custDataLst>
      <p:tags r:id="rId1"/>
    </p:custDataLst>
    <p:extLst>
      <p:ext uri="{BB962C8B-B14F-4D97-AF65-F5344CB8AC3E}">
        <p14:creationId xmlns:p14="http://schemas.microsoft.com/office/powerpoint/2010/main" val="27736839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611560" y="-1143000"/>
            <a:ext cx="8108464" cy="1143000"/>
          </a:xfrm>
        </p:spPr>
        <p:txBody>
          <a:bodyPr/>
          <a:lstStyle/>
          <a:p>
            <a:r>
              <a:rPr lang="en-GB" dirty="0"/>
              <a:t>Levels of Command</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 Box 4"/>
          <p:cNvSpPr txBox="1">
            <a:spLocks noChangeArrowheads="1"/>
          </p:cNvSpPr>
          <p:nvPr/>
        </p:nvSpPr>
        <p:spPr>
          <a:xfrm>
            <a:off x="467544" y="692696"/>
            <a:ext cx="8496944" cy="936104"/>
          </a:xfrm>
          <a:prstGeom prst="rect">
            <a:avLst/>
          </a:prstGeom>
          <a:extLst>
            <a:ext uri="{909E8E84-426E-40DD-AFC4-6F175D3DCCD1}">
              <a14:hiddenFill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LEVELS OF COMMAND</a:t>
            </a:r>
            <a:endParaRPr lang="en-GB" sz="3000" dirty="0">
              <a:solidFill>
                <a:srgbClr val="575755"/>
              </a:solidFill>
              <a:latin typeface="Arial Narrow" charset="0"/>
              <a:ea typeface="Arial Narrow" charset="0"/>
              <a:cs typeface="Arial Narrow" charset="0"/>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99792" y="1700808"/>
            <a:ext cx="6108960" cy="3456384"/>
          </a:xfrm>
          <a:prstGeom prst="rect">
            <a:avLst/>
          </a:prstGeom>
        </p:spPr>
      </p:pic>
      <p:sp>
        <p:nvSpPr>
          <p:cNvPr id="8" name="Rectangle 7"/>
          <p:cNvSpPr/>
          <p:nvPr/>
        </p:nvSpPr>
        <p:spPr>
          <a:xfrm>
            <a:off x="611560" y="1856485"/>
            <a:ext cx="2016224" cy="996451"/>
          </a:xfrm>
          <a:prstGeom prst="rect">
            <a:avLst/>
          </a:prstGeom>
          <a:solidFill>
            <a:srgbClr val="CC0F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621759" y="3020075"/>
            <a:ext cx="2016224" cy="861563"/>
          </a:xfrm>
          <a:prstGeom prst="rect">
            <a:avLst/>
          </a:prstGeom>
          <a:solidFill>
            <a:srgbClr val="3AA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645205" y="4067179"/>
            <a:ext cx="2016224" cy="936869"/>
          </a:xfrm>
          <a:prstGeom prst="rect">
            <a:avLst/>
          </a:prstGeom>
          <a:solidFill>
            <a:srgbClr val="1C71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Box 4"/>
          <p:cNvSpPr txBox="1">
            <a:spLocks noChangeArrowheads="1"/>
          </p:cNvSpPr>
          <p:nvPr/>
        </p:nvSpPr>
        <p:spPr>
          <a:xfrm>
            <a:off x="659033" y="4333406"/>
            <a:ext cx="2002396" cy="535754"/>
          </a:xfrm>
          <a:prstGeom prst="rect">
            <a:avLst/>
          </a:prstGeom>
          <a:extLst>
            <a:ext uri="{909E8E84-426E-40DD-AFC4-6F175D3DCCD1}">
              <a14:hiddenFill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dirty="0">
                <a:solidFill>
                  <a:schemeClr val="bg1"/>
                </a:solidFill>
                <a:latin typeface="Arial Narrow" charset="0"/>
                <a:ea typeface="Arial Narrow" charset="0"/>
                <a:cs typeface="Arial Narrow" charset="0"/>
              </a:rPr>
              <a:t>Doing it</a:t>
            </a:r>
          </a:p>
        </p:txBody>
      </p:sp>
      <p:sp>
        <p:nvSpPr>
          <p:cNvPr id="16" name="Diamond 15"/>
          <p:cNvSpPr/>
          <p:nvPr/>
        </p:nvSpPr>
        <p:spPr>
          <a:xfrm rot="5400000">
            <a:off x="1251040" y="2439818"/>
            <a:ext cx="737262" cy="449563"/>
          </a:xfrm>
          <a:prstGeom prst="diamond">
            <a:avLst/>
          </a:prstGeom>
          <a:solidFill>
            <a:srgbClr val="CC0F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Diamond 16"/>
          <p:cNvSpPr/>
          <p:nvPr/>
        </p:nvSpPr>
        <p:spPr>
          <a:xfrm rot="5400000">
            <a:off x="1251040" y="3481336"/>
            <a:ext cx="737262" cy="449563"/>
          </a:xfrm>
          <a:prstGeom prst="diamond">
            <a:avLst/>
          </a:prstGeom>
          <a:solidFill>
            <a:srgbClr val="3AA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Box 4"/>
          <p:cNvSpPr txBox="1">
            <a:spLocks noChangeArrowheads="1"/>
          </p:cNvSpPr>
          <p:nvPr/>
        </p:nvSpPr>
        <p:spPr>
          <a:xfrm>
            <a:off x="625388" y="2107135"/>
            <a:ext cx="2002396" cy="529778"/>
          </a:xfrm>
          <a:prstGeom prst="rect">
            <a:avLst/>
          </a:prstGeom>
          <a:extLst>
            <a:ext uri="{909E8E84-426E-40DD-AFC4-6F175D3DCCD1}">
              <a14:hiddenFill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dirty="0">
                <a:solidFill>
                  <a:schemeClr val="bg1"/>
                </a:solidFill>
                <a:latin typeface="Arial Narrow" charset="0"/>
                <a:ea typeface="Arial Narrow" charset="0"/>
                <a:cs typeface="Arial Narrow" charset="0"/>
              </a:rPr>
              <a:t>The Big Picture</a:t>
            </a:r>
          </a:p>
        </p:txBody>
      </p:sp>
      <p:sp>
        <p:nvSpPr>
          <p:cNvPr id="12" name="Text Box 4"/>
          <p:cNvSpPr txBox="1">
            <a:spLocks noChangeArrowheads="1"/>
          </p:cNvSpPr>
          <p:nvPr/>
        </p:nvSpPr>
        <p:spPr>
          <a:xfrm>
            <a:off x="635587" y="3236099"/>
            <a:ext cx="2002396" cy="492690"/>
          </a:xfrm>
          <a:prstGeom prst="rect">
            <a:avLst/>
          </a:prstGeom>
          <a:extLst>
            <a:ext uri="{909E8E84-426E-40DD-AFC4-6F175D3DCCD1}">
              <a14:hiddenFill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dirty="0">
                <a:solidFill>
                  <a:schemeClr val="bg1"/>
                </a:solidFill>
                <a:latin typeface="Arial Narrow" charset="0"/>
                <a:ea typeface="Arial Narrow" charset="0"/>
                <a:cs typeface="Arial Narrow" charset="0"/>
              </a:rPr>
              <a:t>Making it happen</a:t>
            </a:r>
          </a:p>
        </p:txBody>
      </p:sp>
    </p:spTree>
    <p:custDataLst>
      <p:tags r:id="rId1"/>
    </p:custDataLst>
    <p:extLst>
      <p:ext uri="{BB962C8B-B14F-4D97-AF65-F5344CB8AC3E}">
        <p14:creationId xmlns:p14="http://schemas.microsoft.com/office/powerpoint/2010/main" val="2730790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Image result for boscastle flooding"/>
          <p:cNvSpPr>
            <a:spLocks noChangeAspect="1" noChangeArrowheads="1"/>
          </p:cNvSpPr>
          <p:nvPr/>
        </p:nvSpPr>
        <p:spPr bwMode="auto">
          <a:xfrm>
            <a:off x="-3175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8" name="Text Box 4"/>
          <p:cNvSpPr txBox="1">
            <a:spLocks noChangeArrowheads="1"/>
          </p:cNvSpPr>
          <p:nvPr/>
        </p:nvSpPr>
        <p:spPr>
          <a:xfrm>
            <a:off x="467544" y="692696"/>
            <a:ext cx="8496944" cy="936104"/>
          </a:xfrm>
          <a:prstGeom prst="rect">
            <a:avLst/>
          </a:prstGeom>
          <a:extLst>
            <a:ext uri="{909E8E84-426E-40DD-AFC4-6F175D3DCCD1}">
              <a14:hiddenFill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WHY IS JOINT UNDERSTANDING OF RISK ESSENTIAL?</a:t>
            </a:r>
            <a:endParaRPr lang="en-GB" sz="3000" dirty="0">
              <a:solidFill>
                <a:srgbClr val="575755"/>
              </a:solidFill>
              <a:latin typeface="Arial Narrow" charset="0"/>
              <a:ea typeface="Arial Narrow" charset="0"/>
              <a:cs typeface="Arial Narrow" charset="0"/>
            </a:endParaRPr>
          </a:p>
        </p:txBody>
      </p:sp>
      <p:sp>
        <p:nvSpPr>
          <p:cNvPr id="9" name="Text Box 4"/>
          <p:cNvSpPr txBox="1">
            <a:spLocks noChangeArrowheads="1"/>
          </p:cNvSpPr>
          <p:nvPr/>
        </p:nvSpPr>
        <p:spPr>
          <a:xfrm>
            <a:off x="467544" y="1196752"/>
            <a:ext cx="5040560" cy="1124744"/>
          </a:xfrm>
          <a:prstGeom prst="rect">
            <a:avLst/>
          </a:prstGeom>
          <a:extLst>
            <a:ext uri="{909E8E84-426E-40DD-AFC4-6F175D3DCCD1}">
              <a14:hiddenFill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000" dirty="0">
                <a:solidFill>
                  <a:srgbClr val="575755"/>
                </a:solidFill>
                <a:latin typeface="Arial Narrow" charset="0"/>
                <a:ea typeface="Arial Narrow" charset="0"/>
                <a:cs typeface="Arial Narrow" charset="0"/>
              </a:rPr>
              <a:t>This flooding scenario is a Major Incident. </a:t>
            </a:r>
          </a:p>
        </p:txBody>
      </p:sp>
      <p:pic>
        <p:nvPicPr>
          <p:cNvPr id="3" name="Picture 2"/>
          <p:cNvPicPr>
            <a:picLocks noChangeAspect="1"/>
          </p:cNvPicPr>
          <p:nvPr/>
        </p:nvPicPr>
        <p:blipFill rotWithShape="1">
          <a:blip r:embed="rId5" cstate="email">
            <a:extLst>
              <a:ext uri="{28A0092B-C50C-407E-A947-70E740481C1C}">
                <a14:useLocalDpi xmlns:a14="http://schemas.microsoft.com/office/drawing/2010/main"/>
              </a:ext>
            </a:extLst>
          </a:blip>
          <a:srcRect l="17894" t="-2847"/>
          <a:stretch/>
        </p:blipFill>
        <p:spPr>
          <a:xfrm>
            <a:off x="611560" y="1628800"/>
            <a:ext cx="5616624" cy="4709073"/>
          </a:xfrm>
          <a:prstGeom prst="rect">
            <a:avLst/>
          </a:prstGeom>
        </p:spPr>
      </p:pic>
    </p:spTree>
    <p:custDataLst>
      <p:tags r:id="rId1"/>
    </p:custDataLst>
    <p:extLst>
      <p:ext uri="{BB962C8B-B14F-4D97-AF65-F5344CB8AC3E}">
        <p14:creationId xmlns:p14="http://schemas.microsoft.com/office/powerpoint/2010/main" val="26460533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0744"/>
          <a:stretch/>
        </p:blipFill>
        <p:spPr>
          <a:xfrm>
            <a:off x="0" y="0"/>
            <a:ext cx="9144000" cy="6858000"/>
          </a:xfrm>
          <a:prstGeom prst="rect">
            <a:avLst/>
          </a:prstGeom>
        </p:spPr>
      </p:pic>
    </p:spTree>
    <p:extLst>
      <p:ext uri="{BB962C8B-B14F-4D97-AF65-F5344CB8AC3E}">
        <p14:creationId xmlns:p14="http://schemas.microsoft.com/office/powerpoint/2010/main" val="344303254"/>
      </p:ext>
    </p:extLst>
  </p:cSld>
  <p:clrMapOvr>
    <a:masterClrMapping/>
  </p:clrMapOvr>
  <p:transition spd="slow">
    <p:cove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 name="Picture 5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8" name="Text Box 4"/>
          <p:cNvSpPr txBox="1">
            <a:spLocks noChangeArrowheads="1"/>
          </p:cNvSpPr>
          <p:nvPr/>
        </p:nvSpPr>
        <p:spPr>
          <a:xfrm>
            <a:off x="467544" y="692696"/>
            <a:ext cx="8496944" cy="936104"/>
          </a:xfrm>
          <a:prstGeom prst="rect">
            <a:avLst/>
          </a:prstGeom>
          <a:extLst>
            <a:ext uri="{909E8E84-426E-40DD-AFC4-6F175D3DCCD1}">
              <a14:hiddenFill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MULTI-AGENCY RESILIENCE</a:t>
            </a:r>
          </a:p>
        </p:txBody>
      </p:sp>
      <p:grpSp>
        <p:nvGrpSpPr>
          <p:cNvPr id="43" name="Group 42"/>
          <p:cNvGrpSpPr/>
          <p:nvPr/>
        </p:nvGrpSpPr>
        <p:grpSpPr>
          <a:xfrm>
            <a:off x="7222646" y="1340768"/>
            <a:ext cx="1256193" cy="1385206"/>
            <a:chOff x="6997794" y="1438955"/>
            <a:chExt cx="1256193" cy="1385206"/>
          </a:xfrm>
        </p:grpSpPr>
        <p:sp>
          <p:nvSpPr>
            <p:cNvPr id="9" name="Rectangle 72"/>
            <p:cNvSpPr>
              <a:spLocks noChangeAspect="1"/>
            </p:cNvSpPr>
            <p:nvPr/>
          </p:nvSpPr>
          <p:spPr>
            <a:xfrm>
              <a:off x="6997794" y="1438955"/>
              <a:ext cx="1256193" cy="1385206"/>
            </a:xfrm>
            <a:custGeom>
              <a:avLst/>
              <a:gdLst/>
              <a:ahLst/>
              <a:cxnLst/>
              <a:rect l="l" t="t" r="r" b="b"/>
              <a:pathLst>
                <a:path w="1057497" h="1080120">
                  <a:moveTo>
                    <a:pt x="0" y="0"/>
                  </a:moveTo>
                  <a:lnTo>
                    <a:pt x="1057497" y="0"/>
                  </a:lnTo>
                  <a:lnTo>
                    <a:pt x="1057497" y="1080120"/>
                  </a:lnTo>
                  <a:lnTo>
                    <a:pt x="653881" y="1080120"/>
                  </a:lnTo>
                  <a:lnTo>
                    <a:pt x="666118" y="1014797"/>
                  </a:lnTo>
                  <a:cubicBezTo>
                    <a:pt x="666118" y="914964"/>
                    <a:pt x="599551" y="834033"/>
                    <a:pt x="517437" y="834033"/>
                  </a:cubicBezTo>
                  <a:cubicBezTo>
                    <a:pt x="435323" y="834033"/>
                    <a:pt x="368756" y="914964"/>
                    <a:pt x="368756" y="1014797"/>
                  </a:cubicBezTo>
                  <a:cubicBezTo>
                    <a:pt x="368756" y="1038101"/>
                    <a:pt x="372384" y="1060376"/>
                    <a:pt x="380994" y="1080120"/>
                  </a:cubicBezTo>
                  <a:lnTo>
                    <a:pt x="0" y="1080120"/>
                  </a:lnTo>
                  <a:lnTo>
                    <a:pt x="0" y="689390"/>
                  </a:lnTo>
                  <a:cubicBezTo>
                    <a:pt x="29378" y="711344"/>
                    <a:pt x="68128" y="723190"/>
                    <a:pt x="110242" y="723190"/>
                  </a:cubicBezTo>
                  <a:cubicBezTo>
                    <a:pt x="210075" y="723190"/>
                    <a:pt x="291006" y="656623"/>
                    <a:pt x="291006" y="574509"/>
                  </a:cubicBezTo>
                  <a:cubicBezTo>
                    <a:pt x="291006" y="492395"/>
                    <a:pt x="210075" y="425828"/>
                    <a:pt x="110242" y="425828"/>
                  </a:cubicBezTo>
                  <a:cubicBezTo>
                    <a:pt x="68128" y="425828"/>
                    <a:pt x="29378" y="437674"/>
                    <a:pt x="0" y="459628"/>
                  </a:cubicBezTo>
                  <a:close/>
                </a:path>
              </a:pathLst>
            </a:custGeom>
            <a:solidFill>
              <a:srgbClr val="00B050"/>
            </a:solidFill>
            <a:ln>
              <a:noFill/>
            </a:ln>
            <a:effectLst/>
          </p:spPr>
          <p:style>
            <a:lnRef idx="2">
              <a:schemeClr val="accent1"/>
            </a:lnRef>
            <a:fillRef idx="1">
              <a:schemeClr val="lt1"/>
            </a:fillRef>
            <a:effectRef idx="0">
              <a:schemeClr val="accent1"/>
            </a:effectRef>
            <a:fontRef idx="minor">
              <a:schemeClr val="dk1"/>
            </a:fontRef>
          </p:style>
          <p:txBody>
            <a:bodyPr lIns="216000" rIns="0" rtlCol="0" anchor="ctr">
              <a:flatTx/>
            </a:bodyPr>
            <a:lstStyle/>
            <a:p>
              <a:pPr algn="ctr"/>
              <a:endParaRPr lang="en-GB" sz="1400" dirty="0">
                <a:solidFill>
                  <a:schemeClr val="bg1"/>
                </a:solidFill>
                <a:latin typeface="Arial Narrow" charset="0"/>
                <a:ea typeface="Arial Narrow" charset="0"/>
                <a:cs typeface="Arial Narrow" charset="0"/>
              </a:endParaRPr>
            </a:p>
          </p:txBody>
        </p:sp>
        <p:sp>
          <p:nvSpPr>
            <p:cNvPr id="21" name="Rectangle 20"/>
            <p:cNvSpPr>
              <a:spLocks noChangeAspect="1"/>
            </p:cNvSpPr>
            <p:nvPr/>
          </p:nvSpPr>
          <p:spPr>
            <a:xfrm>
              <a:off x="7164288" y="1582923"/>
              <a:ext cx="1080120" cy="10801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0" rIns="0" rtlCol="0" anchor="ctr">
              <a:flatTx/>
            </a:bodyPr>
            <a:lstStyle/>
            <a:p>
              <a:pPr algn="ctr"/>
              <a:r>
                <a:rPr lang="en-GB" sz="1400" dirty="0">
                  <a:solidFill>
                    <a:schemeClr val="bg1"/>
                  </a:solidFill>
                  <a:latin typeface="Arial Narrow" charset="0"/>
                  <a:ea typeface="Arial Narrow" charset="0"/>
                  <a:cs typeface="Arial Narrow" charset="0"/>
                </a:rPr>
                <a:t>Voluntary</a:t>
              </a:r>
              <a:br>
                <a:rPr lang="en-GB" sz="1400" dirty="0">
                  <a:solidFill>
                    <a:schemeClr val="bg1"/>
                  </a:solidFill>
                  <a:latin typeface="Arial Narrow" charset="0"/>
                  <a:ea typeface="Arial Narrow" charset="0"/>
                  <a:cs typeface="Arial Narrow" charset="0"/>
                </a:rPr>
              </a:br>
              <a:r>
                <a:rPr lang="en-GB" sz="1400" dirty="0">
                  <a:solidFill>
                    <a:schemeClr val="bg1"/>
                  </a:solidFill>
                  <a:latin typeface="Arial Narrow" charset="0"/>
                  <a:ea typeface="Arial Narrow" charset="0"/>
                  <a:cs typeface="Arial Narrow" charset="0"/>
                </a:rPr>
                <a:t>Sector</a:t>
              </a:r>
            </a:p>
          </p:txBody>
        </p:sp>
      </p:grpSp>
      <p:grpSp>
        <p:nvGrpSpPr>
          <p:cNvPr id="42" name="Group 41"/>
          <p:cNvGrpSpPr/>
          <p:nvPr/>
        </p:nvGrpSpPr>
        <p:grpSpPr>
          <a:xfrm>
            <a:off x="5863146" y="1340768"/>
            <a:ext cx="1628750" cy="1385206"/>
            <a:chOff x="5714603" y="1438955"/>
            <a:chExt cx="1628750" cy="1385206"/>
          </a:xfrm>
        </p:grpSpPr>
        <p:sp>
          <p:nvSpPr>
            <p:cNvPr id="8" name="Rectangle 93"/>
            <p:cNvSpPr>
              <a:spLocks noChangeAspect="1"/>
            </p:cNvSpPr>
            <p:nvPr/>
          </p:nvSpPr>
          <p:spPr>
            <a:xfrm>
              <a:off x="5714603" y="1438955"/>
              <a:ext cx="1628750" cy="1385206"/>
            </a:xfrm>
            <a:custGeom>
              <a:avLst/>
              <a:gdLst/>
              <a:ahLst/>
              <a:cxnLst/>
              <a:rect l="l" t="t" r="r" b="b"/>
              <a:pathLst>
                <a:path w="1371126" h="1080120">
                  <a:moveTo>
                    <a:pt x="0" y="0"/>
                  </a:moveTo>
                  <a:lnTo>
                    <a:pt x="1080120" y="0"/>
                  </a:lnTo>
                  <a:lnTo>
                    <a:pt x="1080120" y="459628"/>
                  </a:lnTo>
                  <a:cubicBezTo>
                    <a:pt x="1109498" y="437674"/>
                    <a:pt x="1148248" y="425828"/>
                    <a:pt x="1190362" y="425828"/>
                  </a:cubicBezTo>
                  <a:cubicBezTo>
                    <a:pt x="1290195" y="425828"/>
                    <a:pt x="1371126" y="492395"/>
                    <a:pt x="1371126" y="574509"/>
                  </a:cubicBezTo>
                  <a:cubicBezTo>
                    <a:pt x="1371126" y="656623"/>
                    <a:pt x="1290195" y="723190"/>
                    <a:pt x="1190362" y="723190"/>
                  </a:cubicBezTo>
                  <a:cubicBezTo>
                    <a:pt x="1148248" y="723190"/>
                    <a:pt x="1109498" y="711344"/>
                    <a:pt x="1080120" y="689390"/>
                  </a:cubicBezTo>
                  <a:lnTo>
                    <a:pt x="1080120" y="1080120"/>
                  </a:lnTo>
                  <a:lnTo>
                    <a:pt x="673517" y="1080120"/>
                  </a:lnTo>
                  <a:cubicBezTo>
                    <a:pt x="681938" y="1060365"/>
                    <a:pt x="685563" y="1038095"/>
                    <a:pt x="685563" y="1014797"/>
                  </a:cubicBezTo>
                  <a:cubicBezTo>
                    <a:pt x="685563" y="914964"/>
                    <a:pt x="618996" y="834033"/>
                    <a:pt x="536882" y="834033"/>
                  </a:cubicBezTo>
                  <a:cubicBezTo>
                    <a:pt x="454768" y="834033"/>
                    <a:pt x="388201" y="914964"/>
                    <a:pt x="388201" y="1014797"/>
                  </a:cubicBezTo>
                  <a:cubicBezTo>
                    <a:pt x="388201" y="1038095"/>
                    <a:pt x="391827" y="1060365"/>
                    <a:pt x="400247" y="1080120"/>
                  </a:cubicBezTo>
                  <a:lnTo>
                    <a:pt x="0" y="1080120"/>
                  </a:lnTo>
                  <a:lnTo>
                    <a:pt x="0" y="722557"/>
                  </a:lnTo>
                  <a:cubicBezTo>
                    <a:pt x="17256" y="728939"/>
                    <a:pt x="36260" y="731543"/>
                    <a:pt x="56003" y="731543"/>
                  </a:cubicBezTo>
                  <a:cubicBezTo>
                    <a:pt x="155836" y="731543"/>
                    <a:pt x="236767" y="664976"/>
                    <a:pt x="236767" y="582862"/>
                  </a:cubicBezTo>
                  <a:cubicBezTo>
                    <a:pt x="236767" y="500748"/>
                    <a:pt x="155836" y="434181"/>
                    <a:pt x="56003" y="434181"/>
                  </a:cubicBezTo>
                  <a:cubicBezTo>
                    <a:pt x="36260" y="434181"/>
                    <a:pt x="17256" y="436785"/>
                    <a:pt x="0" y="443168"/>
                  </a:cubicBezTo>
                  <a:close/>
                </a:path>
              </a:pathLst>
            </a:custGeom>
            <a:solidFill>
              <a:schemeClr val="accent4">
                <a:lumMod val="60000"/>
                <a:lumOff val="40000"/>
              </a:schemeClr>
            </a:solidFill>
            <a:ln>
              <a:noFill/>
            </a:ln>
            <a:effectLst/>
          </p:spPr>
          <p:style>
            <a:lnRef idx="2">
              <a:schemeClr val="accent1"/>
            </a:lnRef>
            <a:fillRef idx="1">
              <a:schemeClr val="lt1"/>
            </a:fillRef>
            <a:effectRef idx="0">
              <a:schemeClr val="accent1"/>
            </a:effectRef>
            <a:fontRef idx="minor">
              <a:schemeClr val="dk1"/>
            </a:fontRef>
          </p:style>
          <p:txBody>
            <a:bodyPr lIns="288000" rIns="0" rtlCol="0" anchor="ctr">
              <a:flatTx/>
            </a:bodyPr>
            <a:lstStyle/>
            <a:p>
              <a:pPr algn="ctr"/>
              <a:endParaRPr lang="en-GB" sz="1400" dirty="0">
                <a:solidFill>
                  <a:schemeClr val="bg1"/>
                </a:solidFill>
                <a:latin typeface="Arial Narrow" charset="0"/>
                <a:ea typeface="Arial Narrow" charset="0"/>
                <a:cs typeface="Arial Narrow" charset="0"/>
              </a:endParaRPr>
            </a:p>
          </p:txBody>
        </p:sp>
        <p:sp>
          <p:nvSpPr>
            <p:cNvPr id="22" name="Rectangle 21"/>
            <p:cNvSpPr>
              <a:spLocks noChangeAspect="1"/>
            </p:cNvSpPr>
            <p:nvPr/>
          </p:nvSpPr>
          <p:spPr>
            <a:xfrm>
              <a:off x="5867141" y="1582923"/>
              <a:ext cx="1080120" cy="10801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0" rIns="0" rtlCol="0" anchor="ctr">
              <a:flatTx/>
            </a:bodyPr>
            <a:lstStyle/>
            <a:p>
              <a:pPr algn="ctr"/>
              <a:r>
                <a:rPr lang="en-GB" sz="1400" dirty="0">
                  <a:solidFill>
                    <a:schemeClr val="bg1"/>
                  </a:solidFill>
                  <a:latin typeface="Arial Narrow" charset="0"/>
                  <a:ea typeface="Arial Narrow" charset="0"/>
                  <a:cs typeface="Arial Narrow" charset="0"/>
                </a:rPr>
                <a:t>Local</a:t>
              </a:r>
              <a:br>
                <a:rPr lang="en-GB" sz="1400" dirty="0">
                  <a:solidFill>
                    <a:schemeClr val="bg1"/>
                  </a:solidFill>
                  <a:latin typeface="Arial Narrow" charset="0"/>
                  <a:ea typeface="Arial Narrow" charset="0"/>
                  <a:cs typeface="Arial Narrow" charset="0"/>
                </a:rPr>
              </a:br>
              <a:r>
                <a:rPr lang="en-GB" sz="1400" dirty="0">
                  <a:solidFill>
                    <a:schemeClr val="bg1"/>
                  </a:solidFill>
                  <a:latin typeface="Arial Narrow" charset="0"/>
                  <a:ea typeface="Arial Narrow" charset="0"/>
                  <a:cs typeface="Arial Narrow" charset="0"/>
                </a:rPr>
                <a:t>Authority</a:t>
              </a:r>
            </a:p>
          </p:txBody>
        </p:sp>
      </p:grpSp>
      <p:grpSp>
        <p:nvGrpSpPr>
          <p:cNvPr id="44" name="Group 43"/>
          <p:cNvGrpSpPr/>
          <p:nvPr/>
        </p:nvGrpSpPr>
        <p:grpSpPr>
          <a:xfrm>
            <a:off x="539552" y="2784004"/>
            <a:ext cx="1614955" cy="1385206"/>
            <a:chOff x="595576" y="2826536"/>
            <a:chExt cx="1614955" cy="1385206"/>
          </a:xfrm>
        </p:grpSpPr>
        <p:sp>
          <p:nvSpPr>
            <p:cNvPr id="10" name="Rectangle 75"/>
            <p:cNvSpPr>
              <a:spLocks noChangeAspect="1"/>
            </p:cNvSpPr>
            <p:nvPr/>
          </p:nvSpPr>
          <p:spPr>
            <a:xfrm>
              <a:off x="595576" y="2826536"/>
              <a:ext cx="1614955" cy="1385206"/>
            </a:xfrm>
            <a:custGeom>
              <a:avLst/>
              <a:gdLst/>
              <a:ahLst/>
              <a:cxnLst/>
              <a:rect l="l" t="t" r="r" b="b"/>
              <a:pathLst>
                <a:path w="1359513" h="1080120">
                  <a:moveTo>
                    <a:pt x="0" y="0"/>
                  </a:moveTo>
                  <a:lnTo>
                    <a:pt x="431981" y="0"/>
                  </a:lnTo>
                  <a:cubicBezTo>
                    <a:pt x="417031" y="24582"/>
                    <a:pt x="410156" y="54712"/>
                    <a:pt x="410156" y="86796"/>
                  </a:cubicBezTo>
                  <a:cubicBezTo>
                    <a:pt x="410156" y="186629"/>
                    <a:pt x="476723" y="267560"/>
                    <a:pt x="558837" y="267560"/>
                  </a:cubicBezTo>
                  <a:cubicBezTo>
                    <a:pt x="640951" y="267560"/>
                    <a:pt x="707518" y="186629"/>
                    <a:pt x="707518" y="86796"/>
                  </a:cubicBezTo>
                  <a:cubicBezTo>
                    <a:pt x="707518" y="54712"/>
                    <a:pt x="700643" y="24581"/>
                    <a:pt x="685694" y="0"/>
                  </a:cubicBezTo>
                  <a:lnTo>
                    <a:pt x="1080120" y="0"/>
                  </a:lnTo>
                  <a:lnTo>
                    <a:pt x="1080120" y="403936"/>
                  </a:lnTo>
                  <a:cubicBezTo>
                    <a:pt x="1106262" y="388320"/>
                    <a:pt x="1137770" y="380746"/>
                    <a:pt x="1171329" y="380746"/>
                  </a:cubicBezTo>
                  <a:cubicBezTo>
                    <a:pt x="1275260" y="380746"/>
                    <a:pt x="1359513" y="453388"/>
                    <a:pt x="1359513" y="542997"/>
                  </a:cubicBezTo>
                  <a:cubicBezTo>
                    <a:pt x="1359513" y="632606"/>
                    <a:pt x="1275260" y="705248"/>
                    <a:pt x="1171329" y="705248"/>
                  </a:cubicBezTo>
                  <a:cubicBezTo>
                    <a:pt x="1137770" y="705248"/>
                    <a:pt x="1106262" y="697674"/>
                    <a:pt x="1080120" y="682058"/>
                  </a:cubicBezTo>
                  <a:lnTo>
                    <a:pt x="1080120" y="1080120"/>
                  </a:lnTo>
                  <a:lnTo>
                    <a:pt x="677434" y="1080120"/>
                  </a:lnTo>
                  <a:cubicBezTo>
                    <a:pt x="689793" y="1057247"/>
                    <a:pt x="695290" y="1030118"/>
                    <a:pt x="695290" y="1001427"/>
                  </a:cubicBezTo>
                  <a:cubicBezTo>
                    <a:pt x="695290" y="901594"/>
                    <a:pt x="628723" y="820663"/>
                    <a:pt x="546609" y="820663"/>
                  </a:cubicBezTo>
                  <a:cubicBezTo>
                    <a:pt x="464495" y="820663"/>
                    <a:pt x="397928" y="901594"/>
                    <a:pt x="397928" y="1001427"/>
                  </a:cubicBezTo>
                  <a:cubicBezTo>
                    <a:pt x="397928" y="1030118"/>
                    <a:pt x="403425" y="1057247"/>
                    <a:pt x="415784" y="1080120"/>
                  </a:cubicBezTo>
                  <a:lnTo>
                    <a:pt x="0" y="1080120"/>
                  </a:lnTo>
                  <a:close/>
                </a:path>
              </a:pathLst>
            </a:custGeom>
            <a:solidFill>
              <a:srgbClr val="C00000"/>
            </a:solidFill>
            <a:ln>
              <a:noFill/>
            </a:ln>
            <a:effectLst/>
          </p:spPr>
          <p:style>
            <a:lnRef idx="2">
              <a:schemeClr val="accent1"/>
            </a:lnRef>
            <a:fillRef idx="1">
              <a:schemeClr val="lt1"/>
            </a:fillRef>
            <a:effectRef idx="0">
              <a:schemeClr val="accent1"/>
            </a:effectRef>
            <a:fontRef idx="minor">
              <a:schemeClr val="dk1"/>
            </a:fontRef>
          </p:style>
          <p:txBody>
            <a:bodyPr lIns="0" rIns="0" rtlCol="0" anchor="ctr">
              <a:flatTx/>
            </a:bodyPr>
            <a:lstStyle/>
            <a:p>
              <a:pPr algn="ctr"/>
              <a:endParaRPr lang="en-GB" sz="1400" dirty="0">
                <a:solidFill>
                  <a:schemeClr val="bg1"/>
                </a:solidFill>
                <a:latin typeface="Arial Narrow" charset="0"/>
                <a:ea typeface="Arial Narrow" charset="0"/>
                <a:cs typeface="Arial Narrow" charset="0"/>
              </a:endParaRPr>
            </a:p>
          </p:txBody>
        </p:sp>
        <p:sp>
          <p:nvSpPr>
            <p:cNvPr id="23" name="Rectangle 22"/>
            <p:cNvSpPr>
              <a:spLocks noChangeAspect="1"/>
            </p:cNvSpPr>
            <p:nvPr/>
          </p:nvSpPr>
          <p:spPr>
            <a:xfrm>
              <a:off x="610003" y="2981839"/>
              <a:ext cx="1264348" cy="10801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0" rIns="0" rtlCol="0" anchor="ctr">
              <a:flatTx/>
            </a:bodyPr>
            <a:lstStyle/>
            <a:p>
              <a:pPr algn="ctr"/>
              <a:r>
                <a:rPr lang="en-GB" sz="1400" dirty="0">
                  <a:solidFill>
                    <a:schemeClr val="bg1"/>
                  </a:solidFill>
                  <a:latin typeface="Arial Narrow" charset="0"/>
                  <a:ea typeface="Arial Narrow" charset="0"/>
                  <a:cs typeface="Arial Narrow" charset="0"/>
                </a:rPr>
                <a:t>Public Health</a:t>
              </a:r>
            </a:p>
            <a:p>
              <a:pPr algn="ctr"/>
              <a:r>
                <a:rPr lang="en-GB" sz="1400" dirty="0">
                  <a:solidFill>
                    <a:schemeClr val="bg1"/>
                  </a:solidFill>
                  <a:latin typeface="Arial Narrow" charset="0"/>
                  <a:ea typeface="Arial Narrow" charset="0"/>
                  <a:cs typeface="Arial Narrow" charset="0"/>
                </a:rPr>
                <a:t>England</a:t>
              </a:r>
            </a:p>
          </p:txBody>
        </p:sp>
      </p:grpSp>
      <p:grpSp>
        <p:nvGrpSpPr>
          <p:cNvPr id="54" name="Group 53"/>
          <p:cNvGrpSpPr/>
          <p:nvPr/>
        </p:nvGrpSpPr>
        <p:grpSpPr>
          <a:xfrm>
            <a:off x="1533652" y="3891989"/>
            <a:ext cx="1958939" cy="1724304"/>
            <a:chOff x="1532681" y="3866982"/>
            <a:chExt cx="1958939" cy="1724304"/>
          </a:xfrm>
        </p:grpSpPr>
        <p:sp>
          <p:nvSpPr>
            <p:cNvPr id="3" name="Oval 128"/>
            <p:cNvSpPr/>
            <p:nvPr/>
          </p:nvSpPr>
          <p:spPr>
            <a:xfrm>
              <a:off x="1532681" y="3866982"/>
              <a:ext cx="1958939" cy="1724304"/>
            </a:xfrm>
            <a:custGeom>
              <a:avLst/>
              <a:gdLst/>
              <a:ahLst/>
              <a:cxnLst/>
              <a:rect l="l" t="t" r="r" b="b"/>
              <a:pathLst>
                <a:path w="1649088" h="1344533">
                  <a:moveTo>
                    <a:pt x="835578" y="0"/>
                  </a:moveTo>
                  <a:cubicBezTo>
                    <a:pt x="917692" y="0"/>
                    <a:pt x="984259" y="80931"/>
                    <a:pt x="984259" y="180764"/>
                  </a:cubicBezTo>
                  <a:cubicBezTo>
                    <a:pt x="984259" y="211272"/>
                    <a:pt x="978043" y="240015"/>
                    <a:pt x="965206" y="264413"/>
                  </a:cubicBezTo>
                  <a:lnTo>
                    <a:pt x="1375638" y="264413"/>
                  </a:lnTo>
                  <a:lnTo>
                    <a:pt x="1375638" y="707732"/>
                  </a:lnTo>
                  <a:cubicBezTo>
                    <a:pt x="1401781" y="691568"/>
                    <a:pt x="1433931" y="683667"/>
                    <a:pt x="1468324" y="683667"/>
                  </a:cubicBezTo>
                  <a:cubicBezTo>
                    <a:pt x="1568157" y="683667"/>
                    <a:pt x="1649088" y="750234"/>
                    <a:pt x="1649088" y="832348"/>
                  </a:cubicBezTo>
                  <a:cubicBezTo>
                    <a:pt x="1649088" y="914462"/>
                    <a:pt x="1568157" y="981029"/>
                    <a:pt x="1468324" y="981029"/>
                  </a:cubicBezTo>
                  <a:cubicBezTo>
                    <a:pt x="1433931" y="981029"/>
                    <a:pt x="1401781" y="973129"/>
                    <a:pt x="1375638" y="956965"/>
                  </a:cubicBezTo>
                  <a:lnTo>
                    <a:pt x="1375638" y="1344533"/>
                  </a:lnTo>
                  <a:lnTo>
                    <a:pt x="295518" y="1344533"/>
                  </a:lnTo>
                  <a:lnTo>
                    <a:pt x="295518" y="944725"/>
                  </a:lnTo>
                  <a:cubicBezTo>
                    <a:pt x="265309" y="968027"/>
                    <a:pt x="224883" y="981027"/>
                    <a:pt x="180764" y="981027"/>
                  </a:cubicBezTo>
                  <a:cubicBezTo>
                    <a:pt x="80931" y="981027"/>
                    <a:pt x="0" y="914460"/>
                    <a:pt x="0" y="832346"/>
                  </a:cubicBezTo>
                  <a:cubicBezTo>
                    <a:pt x="0" y="750232"/>
                    <a:pt x="80931" y="683665"/>
                    <a:pt x="180764" y="683665"/>
                  </a:cubicBezTo>
                  <a:cubicBezTo>
                    <a:pt x="224883" y="683665"/>
                    <a:pt x="265309" y="696665"/>
                    <a:pt x="295518" y="719968"/>
                  </a:cubicBezTo>
                  <a:lnTo>
                    <a:pt x="295518" y="264413"/>
                  </a:lnTo>
                  <a:lnTo>
                    <a:pt x="705950" y="264413"/>
                  </a:lnTo>
                  <a:cubicBezTo>
                    <a:pt x="693114" y="240015"/>
                    <a:pt x="686897" y="211272"/>
                    <a:pt x="686897" y="180764"/>
                  </a:cubicBezTo>
                  <a:cubicBezTo>
                    <a:pt x="686897" y="80931"/>
                    <a:pt x="753464" y="0"/>
                    <a:pt x="835578" y="0"/>
                  </a:cubicBezTo>
                  <a:close/>
                </a:path>
              </a:pathLst>
            </a:custGeom>
            <a:solidFill>
              <a:srgbClr val="FFC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8000" rIns="0" rtlCol="0" anchor="ctr"/>
            <a:lstStyle/>
            <a:p>
              <a:pPr algn="ctr"/>
              <a:endParaRPr lang="en-GB" sz="1400" dirty="0">
                <a:solidFill>
                  <a:schemeClr val="bg1"/>
                </a:solidFill>
                <a:latin typeface="Arial Narrow" charset="0"/>
                <a:ea typeface="Arial Narrow" charset="0"/>
                <a:cs typeface="Arial Narrow" charset="0"/>
              </a:endParaRPr>
            </a:p>
          </p:txBody>
        </p:sp>
        <p:sp>
          <p:nvSpPr>
            <p:cNvPr id="24" name="Rectangle 23"/>
            <p:cNvSpPr>
              <a:spLocks noChangeAspect="1"/>
            </p:cNvSpPr>
            <p:nvPr/>
          </p:nvSpPr>
          <p:spPr>
            <a:xfrm>
              <a:off x="1938095" y="4359372"/>
              <a:ext cx="1080120" cy="10801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0" rIns="0" rtlCol="0" anchor="ctr">
              <a:flatTx/>
            </a:bodyPr>
            <a:lstStyle/>
            <a:p>
              <a:pPr algn="ctr"/>
              <a:r>
                <a:rPr lang="en-GB" sz="1400" dirty="0">
                  <a:solidFill>
                    <a:schemeClr val="bg1"/>
                  </a:solidFill>
                  <a:latin typeface="Arial Narrow" charset="0"/>
                  <a:ea typeface="Arial Narrow" charset="0"/>
                  <a:cs typeface="Arial Narrow" charset="0"/>
                </a:rPr>
                <a:t>Highways England</a:t>
              </a:r>
            </a:p>
          </p:txBody>
        </p:sp>
      </p:grpSp>
      <p:grpSp>
        <p:nvGrpSpPr>
          <p:cNvPr id="55" name="Group 54"/>
          <p:cNvGrpSpPr/>
          <p:nvPr/>
        </p:nvGrpSpPr>
        <p:grpSpPr>
          <a:xfrm>
            <a:off x="541943" y="3886043"/>
            <a:ext cx="1283066" cy="1730250"/>
            <a:chOff x="597967" y="3861036"/>
            <a:chExt cx="1283066" cy="1730250"/>
          </a:xfrm>
        </p:grpSpPr>
        <p:sp>
          <p:nvSpPr>
            <p:cNvPr id="16" name="Oval 113"/>
            <p:cNvSpPr/>
            <p:nvPr/>
          </p:nvSpPr>
          <p:spPr>
            <a:xfrm rot="5400000">
              <a:off x="374375" y="4084628"/>
              <a:ext cx="1730250" cy="1283066"/>
            </a:xfrm>
            <a:custGeom>
              <a:avLst/>
              <a:gdLst>
                <a:gd name="connsiteX0" fmla="*/ 0 w 1349160"/>
                <a:gd name="connsiteY0" fmla="*/ 527924 h 1080120"/>
                <a:gd name="connsiteX1" fmla="*/ 180764 w 1349160"/>
                <a:gd name="connsiteY1" fmla="*/ 379243 h 1080120"/>
                <a:gd name="connsiteX2" fmla="*/ 269040 w 1349160"/>
                <a:gd name="connsiteY2" fmla="*/ 400862 h 1080120"/>
                <a:gd name="connsiteX3" fmla="*/ 269040 w 1349160"/>
                <a:gd name="connsiteY3" fmla="*/ 0 h 1080120"/>
                <a:gd name="connsiteX4" fmla="*/ 730865 w 1349160"/>
                <a:gd name="connsiteY4" fmla="*/ 0 h 1080120"/>
                <a:gd name="connsiteX5" fmla="*/ 695406 w 1349160"/>
                <a:gd name="connsiteY5" fmla="*/ 113117 h 1080120"/>
                <a:gd name="connsiteX6" fmla="*/ 844087 w 1349160"/>
                <a:gd name="connsiteY6" fmla="*/ 293881 h 1080120"/>
                <a:gd name="connsiteX7" fmla="*/ 992768 w 1349160"/>
                <a:gd name="connsiteY7" fmla="*/ 113117 h 1080120"/>
                <a:gd name="connsiteX8" fmla="*/ 957310 w 1349160"/>
                <a:gd name="connsiteY8" fmla="*/ 0 h 1080120"/>
                <a:gd name="connsiteX9" fmla="*/ 1349160 w 1349160"/>
                <a:gd name="connsiteY9" fmla="*/ 0 h 1080120"/>
                <a:gd name="connsiteX10" fmla="*/ 1349160 w 1349160"/>
                <a:gd name="connsiteY10" fmla="*/ 1080120 h 1080120"/>
                <a:gd name="connsiteX11" fmla="*/ 269040 w 1349160"/>
                <a:gd name="connsiteY11" fmla="*/ 1080120 h 1080120"/>
                <a:gd name="connsiteX12" fmla="*/ 269040 w 1349160"/>
                <a:gd name="connsiteY12" fmla="*/ 667816 h 1080120"/>
                <a:gd name="connsiteX13" fmla="*/ 180764 w 1349160"/>
                <a:gd name="connsiteY13" fmla="*/ 676605 h 1080120"/>
                <a:gd name="connsiteX14" fmla="*/ 0 w 1349160"/>
                <a:gd name="connsiteY14" fmla="*/ 527924 h 1080120"/>
                <a:gd name="connsiteX0" fmla="*/ 9 w 1349169"/>
                <a:gd name="connsiteY0" fmla="*/ 527924 h 1080120"/>
                <a:gd name="connsiteX1" fmla="*/ 180773 w 1349169"/>
                <a:gd name="connsiteY1" fmla="*/ 379243 h 1080120"/>
                <a:gd name="connsiteX2" fmla="*/ 269049 w 1349169"/>
                <a:gd name="connsiteY2" fmla="*/ 400862 h 1080120"/>
                <a:gd name="connsiteX3" fmla="*/ 269049 w 1349169"/>
                <a:gd name="connsiteY3" fmla="*/ 0 h 1080120"/>
                <a:gd name="connsiteX4" fmla="*/ 730874 w 1349169"/>
                <a:gd name="connsiteY4" fmla="*/ 0 h 1080120"/>
                <a:gd name="connsiteX5" fmla="*/ 695415 w 1349169"/>
                <a:gd name="connsiteY5" fmla="*/ 113117 h 1080120"/>
                <a:gd name="connsiteX6" fmla="*/ 844096 w 1349169"/>
                <a:gd name="connsiteY6" fmla="*/ 293881 h 1080120"/>
                <a:gd name="connsiteX7" fmla="*/ 992777 w 1349169"/>
                <a:gd name="connsiteY7" fmla="*/ 113117 h 1080120"/>
                <a:gd name="connsiteX8" fmla="*/ 957319 w 1349169"/>
                <a:gd name="connsiteY8" fmla="*/ 0 h 1080120"/>
                <a:gd name="connsiteX9" fmla="*/ 1349169 w 1349169"/>
                <a:gd name="connsiteY9" fmla="*/ 0 h 1080120"/>
                <a:gd name="connsiteX10" fmla="*/ 1349169 w 1349169"/>
                <a:gd name="connsiteY10" fmla="*/ 1080120 h 1080120"/>
                <a:gd name="connsiteX11" fmla="*/ 269049 w 1349169"/>
                <a:gd name="connsiteY11" fmla="*/ 1080120 h 1080120"/>
                <a:gd name="connsiteX12" fmla="*/ 269049 w 1349169"/>
                <a:gd name="connsiteY12" fmla="*/ 667816 h 1080120"/>
                <a:gd name="connsiteX13" fmla="*/ 174831 w 1349169"/>
                <a:gd name="connsiteY13" fmla="*/ 686227 h 1080120"/>
                <a:gd name="connsiteX14" fmla="*/ 9 w 1349169"/>
                <a:gd name="connsiteY14" fmla="*/ 527924 h 1080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49169" h="1080120">
                  <a:moveTo>
                    <a:pt x="9" y="527924"/>
                  </a:moveTo>
                  <a:cubicBezTo>
                    <a:pt x="999" y="476760"/>
                    <a:pt x="80940" y="379243"/>
                    <a:pt x="180773" y="379243"/>
                  </a:cubicBezTo>
                  <a:cubicBezTo>
                    <a:pt x="213261" y="379243"/>
                    <a:pt x="243747" y="386292"/>
                    <a:pt x="269049" y="400862"/>
                  </a:cubicBezTo>
                  <a:lnTo>
                    <a:pt x="269049" y="0"/>
                  </a:lnTo>
                  <a:lnTo>
                    <a:pt x="730874" y="0"/>
                  </a:lnTo>
                  <a:cubicBezTo>
                    <a:pt x="708006" y="29854"/>
                    <a:pt x="695415" y="69697"/>
                    <a:pt x="695415" y="113117"/>
                  </a:cubicBezTo>
                  <a:cubicBezTo>
                    <a:pt x="695415" y="212950"/>
                    <a:pt x="761982" y="293881"/>
                    <a:pt x="844096" y="293881"/>
                  </a:cubicBezTo>
                  <a:cubicBezTo>
                    <a:pt x="926210" y="293881"/>
                    <a:pt x="992777" y="212950"/>
                    <a:pt x="992777" y="113117"/>
                  </a:cubicBezTo>
                  <a:cubicBezTo>
                    <a:pt x="992777" y="69697"/>
                    <a:pt x="980186" y="29854"/>
                    <a:pt x="957319" y="0"/>
                  </a:cubicBezTo>
                  <a:lnTo>
                    <a:pt x="1349169" y="0"/>
                  </a:lnTo>
                  <a:lnTo>
                    <a:pt x="1349169" y="1080120"/>
                  </a:lnTo>
                  <a:lnTo>
                    <a:pt x="269049" y="1080120"/>
                  </a:lnTo>
                  <a:lnTo>
                    <a:pt x="269049" y="667816"/>
                  </a:lnTo>
                  <a:cubicBezTo>
                    <a:pt x="243747" y="682386"/>
                    <a:pt x="207319" y="686227"/>
                    <a:pt x="174831" y="686227"/>
                  </a:cubicBezTo>
                  <a:cubicBezTo>
                    <a:pt x="74998" y="686227"/>
                    <a:pt x="-981" y="579088"/>
                    <a:pt x="9" y="527924"/>
                  </a:cubicBezTo>
                  <a:close/>
                </a:path>
              </a:pathLst>
            </a:custGeom>
            <a:solidFill>
              <a:srgbClr val="00B05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144000" rtlCol="0" anchor="ctr"/>
            <a:lstStyle/>
            <a:p>
              <a:pPr algn="ctr"/>
              <a:endParaRPr lang="en-GB" sz="1400" dirty="0">
                <a:solidFill>
                  <a:schemeClr val="bg1"/>
                </a:solidFill>
                <a:latin typeface="Arial Narrow" charset="0"/>
                <a:ea typeface="Arial Narrow" charset="0"/>
                <a:cs typeface="Arial Narrow" charset="0"/>
              </a:endParaRPr>
            </a:p>
          </p:txBody>
        </p:sp>
        <p:sp>
          <p:nvSpPr>
            <p:cNvPr id="25" name="Rectangle 24"/>
            <p:cNvSpPr>
              <a:spLocks noChangeAspect="1"/>
            </p:cNvSpPr>
            <p:nvPr/>
          </p:nvSpPr>
          <p:spPr>
            <a:xfrm>
              <a:off x="610003" y="4359372"/>
              <a:ext cx="922678" cy="10801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0" rIns="0" rtlCol="0" anchor="ctr">
              <a:flatTx/>
            </a:bodyPr>
            <a:lstStyle/>
            <a:p>
              <a:pPr algn="ctr"/>
              <a:r>
                <a:rPr lang="en-GB" sz="1400" dirty="0">
                  <a:solidFill>
                    <a:schemeClr val="bg1"/>
                  </a:solidFill>
                  <a:latin typeface="Arial Narrow" charset="0"/>
                  <a:ea typeface="Arial Narrow" charset="0"/>
                  <a:cs typeface="Arial Narrow" charset="0"/>
                </a:rPr>
                <a:t>Transport</a:t>
              </a:r>
            </a:p>
          </p:txBody>
        </p:sp>
      </p:grpSp>
      <p:grpSp>
        <p:nvGrpSpPr>
          <p:cNvPr id="45" name="Group 44"/>
          <p:cNvGrpSpPr/>
          <p:nvPr/>
        </p:nvGrpSpPr>
        <p:grpSpPr>
          <a:xfrm>
            <a:off x="1869254" y="2774479"/>
            <a:ext cx="1283066" cy="1385206"/>
            <a:chOff x="1882682" y="2817011"/>
            <a:chExt cx="1283066" cy="1385206"/>
          </a:xfrm>
        </p:grpSpPr>
        <p:sp>
          <p:nvSpPr>
            <p:cNvPr id="11" name="Rectangle 82"/>
            <p:cNvSpPr>
              <a:spLocks noChangeAspect="1"/>
            </p:cNvSpPr>
            <p:nvPr/>
          </p:nvSpPr>
          <p:spPr>
            <a:xfrm>
              <a:off x="1882682" y="2817011"/>
              <a:ext cx="1283066" cy="1385206"/>
            </a:xfrm>
            <a:custGeom>
              <a:avLst/>
              <a:gdLst/>
              <a:ahLst/>
              <a:cxnLst/>
              <a:rect l="l" t="t" r="r" b="b"/>
              <a:pathLst>
                <a:path w="1080120" h="1080120">
                  <a:moveTo>
                    <a:pt x="0" y="5066"/>
                  </a:moveTo>
                  <a:lnTo>
                    <a:pt x="415600" y="5066"/>
                  </a:lnTo>
                  <a:cubicBezTo>
                    <a:pt x="407466" y="27013"/>
                    <a:pt x="403102" y="51334"/>
                    <a:pt x="403102" y="76894"/>
                  </a:cubicBezTo>
                  <a:cubicBezTo>
                    <a:pt x="403102" y="176727"/>
                    <a:pt x="469669" y="257658"/>
                    <a:pt x="551783" y="257658"/>
                  </a:cubicBezTo>
                  <a:cubicBezTo>
                    <a:pt x="633897" y="257658"/>
                    <a:pt x="700464" y="176727"/>
                    <a:pt x="700464" y="76894"/>
                  </a:cubicBezTo>
                  <a:cubicBezTo>
                    <a:pt x="700464" y="51334"/>
                    <a:pt x="696101" y="27013"/>
                    <a:pt x="687967" y="5066"/>
                  </a:cubicBezTo>
                  <a:lnTo>
                    <a:pt x="1070428" y="5066"/>
                  </a:lnTo>
                  <a:lnTo>
                    <a:pt x="1070428" y="411879"/>
                  </a:lnTo>
                  <a:cubicBezTo>
                    <a:pt x="1045091" y="397243"/>
                    <a:pt x="1014537" y="390160"/>
                    <a:pt x="981972" y="390160"/>
                  </a:cubicBezTo>
                  <a:cubicBezTo>
                    <a:pt x="882139" y="390160"/>
                    <a:pt x="801208" y="456727"/>
                    <a:pt x="801208" y="538841"/>
                  </a:cubicBezTo>
                  <a:cubicBezTo>
                    <a:pt x="801208" y="620955"/>
                    <a:pt x="882139" y="687522"/>
                    <a:pt x="981972" y="687522"/>
                  </a:cubicBezTo>
                  <a:cubicBezTo>
                    <a:pt x="1014537" y="687522"/>
                    <a:pt x="1045091" y="680439"/>
                    <a:pt x="1070428" y="665804"/>
                  </a:cubicBezTo>
                  <a:lnTo>
                    <a:pt x="1070428" y="1080120"/>
                  </a:lnTo>
                  <a:lnTo>
                    <a:pt x="673632" y="1080120"/>
                  </a:lnTo>
                  <a:cubicBezTo>
                    <a:pt x="681553" y="1061355"/>
                    <a:pt x="684791" y="1040254"/>
                    <a:pt x="684791" y="1018234"/>
                  </a:cubicBezTo>
                  <a:cubicBezTo>
                    <a:pt x="684791" y="918401"/>
                    <a:pt x="618224" y="837470"/>
                    <a:pt x="536110" y="837470"/>
                  </a:cubicBezTo>
                  <a:cubicBezTo>
                    <a:pt x="453996" y="837470"/>
                    <a:pt x="387429" y="918401"/>
                    <a:pt x="387429" y="1018234"/>
                  </a:cubicBezTo>
                  <a:cubicBezTo>
                    <a:pt x="387429" y="1040254"/>
                    <a:pt x="390668" y="1061355"/>
                    <a:pt x="398588" y="1080120"/>
                  </a:cubicBezTo>
                  <a:lnTo>
                    <a:pt x="0" y="1080120"/>
                  </a:lnTo>
                  <a:lnTo>
                    <a:pt x="0" y="687124"/>
                  </a:lnTo>
                  <a:cubicBezTo>
                    <a:pt x="26142" y="702740"/>
                    <a:pt x="57650" y="710314"/>
                    <a:pt x="91209" y="710314"/>
                  </a:cubicBezTo>
                  <a:cubicBezTo>
                    <a:pt x="195140" y="710314"/>
                    <a:pt x="279393" y="637672"/>
                    <a:pt x="279393" y="548063"/>
                  </a:cubicBezTo>
                  <a:cubicBezTo>
                    <a:pt x="279393" y="458454"/>
                    <a:pt x="195140" y="385812"/>
                    <a:pt x="91209" y="385812"/>
                  </a:cubicBezTo>
                  <a:cubicBezTo>
                    <a:pt x="57650" y="385812"/>
                    <a:pt x="26142" y="393386"/>
                    <a:pt x="0" y="409002"/>
                  </a:cubicBezTo>
                  <a:close/>
                  <a:moveTo>
                    <a:pt x="1079030" y="0"/>
                  </a:moveTo>
                  <a:lnTo>
                    <a:pt x="1080120" y="0"/>
                  </a:lnTo>
                  <a:lnTo>
                    <a:pt x="1080120" y="5066"/>
                  </a:lnTo>
                  <a:lnTo>
                    <a:pt x="1079030" y="5066"/>
                  </a:lnTo>
                  <a:close/>
                </a:path>
              </a:pathLst>
            </a:custGeom>
            <a:solidFill>
              <a:schemeClr val="accent4">
                <a:lumMod val="60000"/>
                <a:lumOff val="40000"/>
              </a:schemeClr>
            </a:solidFill>
            <a:ln>
              <a:noFill/>
            </a:ln>
            <a:effectLst/>
          </p:spPr>
          <p:style>
            <a:lnRef idx="2">
              <a:schemeClr val="accent1"/>
            </a:lnRef>
            <a:fillRef idx="1">
              <a:schemeClr val="lt1"/>
            </a:fillRef>
            <a:effectRef idx="0">
              <a:schemeClr val="accent1"/>
            </a:effectRef>
            <a:fontRef idx="minor">
              <a:schemeClr val="dk1"/>
            </a:fontRef>
          </p:style>
          <p:txBody>
            <a:bodyPr lIns="36000" rIns="0" rtlCol="0" anchor="ctr">
              <a:flatTx/>
            </a:bodyPr>
            <a:lstStyle/>
            <a:p>
              <a:pPr algn="ctr"/>
              <a:endParaRPr lang="en-GB" sz="1400" dirty="0">
                <a:solidFill>
                  <a:schemeClr val="bg1"/>
                </a:solidFill>
                <a:latin typeface="Arial Narrow" charset="0"/>
                <a:ea typeface="Arial Narrow" charset="0"/>
                <a:cs typeface="Arial Narrow" charset="0"/>
              </a:endParaRPr>
            </a:p>
          </p:txBody>
        </p:sp>
        <p:sp>
          <p:nvSpPr>
            <p:cNvPr id="26" name="Rectangle 25"/>
            <p:cNvSpPr>
              <a:spLocks noChangeAspect="1"/>
            </p:cNvSpPr>
            <p:nvPr/>
          </p:nvSpPr>
          <p:spPr>
            <a:xfrm>
              <a:off x="1972090" y="2981839"/>
              <a:ext cx="1080120" cy="10801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0" rIns="0" rtlCol="0" anchor="ctr">
              <a:flatTx/>
            </a:bodyPr>
            <a:lstStyle/>
            <a:p>
              <a:pPr algn="ctr"/>
              <a:r>
                <a:rPr lang="en-GB" sz="1400" dirty="0">
                  <a:solidFill>
                    <a:schemeClr val="bg1"/>
                  </a:solidFill>
                  <a:latin typeface="Arial Narrow" charset="0"/>
                  <a:ea typeface="Arial Narrow" charset="0"/>
                  <a:cs typeface="Arial Narrow" charset="0"/>
                </a:rPr>
                <a:t>Ports</a:t>
              </a:r>
            </a:p>
          </p:txBody>
        </p:sp>
      </p:grpSp>
      <p:grpSp>
        <p:nvGrpSpPr>
          <p:cNvPr id="52" name="Group 51"/>
          <p:cNvGrpSpPr/>
          <p:nvPr/>
        </p:nvGrpSpPr>
        <p:grpSpPr>
          <a:xfrm>
            <a:off x="4512765" y="4231087"/>
            <a:ext cx="1617021" cy="1385206"/>
            <a:chOff x="4425725" y="4206080"/>
            <a:chExt cx="1617021" cy="1385206"/>
          </a:xfrm>
        </p:grpSpPr>
        <p:sp>
          <p:nvSpPr>
            <p:cNvPr id="18" name="Rectangle 88"/>
            <p:cNvSpPr>
              <a:spLocks noChangeAspect="1"/>
            </p:cNvSpPr>
            <p:nvPr/>
          </p:nvSpPr>
          <p:spPr>
            <a:xfrm>
              <a:off x="4425725" y="4206080"/>
              <a:ext cx="1617021" cy="1385206"/>
            </a:xfrm>
            <a:custGeom>
              <a:avLst/>
              <a:gdLst/>
              <a:ahLst/>
              <a:cxnLst/>
              <a:rect l="l" t="t" r="r" b="b"/>
              <a:pathLst>
                <a:path w="1361252" h="1080120">
                  <a:moveTo>
                    <a:pt x="0" y="0"/>
                  </a:moveTo>
                  <a:lnTo>
                    <a:pt x="376714" y="0"/>
                  </a:lnTo>
                  <a:cubicBezTo>
                    <a:pt x="366133" y="21722"/>
                    <a:pt x="361450" y="46871"/>
                    <a:pt x="361450" y="73348"/>
                  </a:cubicBezTo>
                  <a:cubicBezTo>
                    <a:pt x="361450" y="173181"/>
                    <a:pt x="428017" y="254112"/>
                    <a:pt x="510131" y="254112"/>
                  </a:cubicBezTo>
                  <a:cubicBezTo>
                    <a:pt x="592245" y="254112"/>
                    <a:pt x="658812" y="173181"/>
                    <a:pt x="658812" y="73348"/>
                  </a:cubicBezTo>
                  <a:cubicBezTo>
                    <a:pt x="658812" y="46871"/>
                    <a:pt x="654130" y="21722"/>
                    <a:pt x="643550" y="0"/>
                  </a:cubicBezTo>
                  <a:lnTo>
                    <a:pt x="1080120" y="0"/>
                  </a:lnTo>
                  <a:lnTo>
                    <a:pt x="1080120" y="419704"/>
                  </a:lnTo>
                  <a:cubicBezTo>
                    <a:pt x="1107691" y="400897"/>
                    <a:pt x="1142738" y="391379"/>
                    <a:pt x="1180488" y="391379"/>
                  </a:cubicBezTo>
                  <a:cubicBezTo>
                    <a:pt x="1280321" y="391379"/>
                    <a:pt x="1361252" y="457946"/>
                    <a:pt x="1361252" y="540060"/>
                  </a:cubicBezTo>
                  <a:cubicBezTo>
                    <a:pt x="1361252" y="622174"/>
                    <a:pt x="1280321" y="688741"/>
                    <a:pt x="1180488" y="688741"/>
                  </a:cubicBezTo>
                  <a:cubicBezTo>
                    <a:pt x="1142738" y="688741"/>
                    <a:pt x="1107691" y="679223"/>
                    <a:pt x="1080120" y="660417"/>
                  </a:cubicBezTo>
                  <a:lnTo>
                    <a:pt x="1080120" y="1080120"/>
                  </a:lnTo>
                  <a:lnTo>
                    <a:pt x="12104" y="1080120"/>
                  </a:lnTo>
                  <a:lnTo>
                    <a:pt x="12104" y="673078"/>
                  </a:lnTo>
                  <a:cubicBezTo>
                    <a:pt x="37444" y="687720"/>
                    <a:pt x="68004" y="694805"/>
                    <a:pt x="100575" y="694805"/>
                  </a:cubicBezTo>
                  <a:cubicBezTo>
                    <a:pt x="200408" y="694805"/>
                    <a:pt x="281339" y="628238"/>
                    <a:pt x="281339" y="546124"/>
                  </a:cubicBezTo>
                  <a:cubicBezTo>
                    <a:pt x="281339" y="464010"/>
                    <a:pt x="200408" y="397443"/>
                    <a:pt x="100575" y="397443"/>
                  </a:cubicBezTo>
                  <a:cubicBezTo>
                    <a:pt x="68004" y="397443"/>
                    <a:pt x="37444" y="404529"/>
                    <a:pt x="12104" y="419170"/>
                  </a:cubicBezTo>
                  <a:lnTo>
                    <a:pt x="12104" y="6064"/>
                  </a:lnTo>
                  <a:lnTo>
                    <a:pt x="0" y="6064"/>
                  </a:lnTo>
                  <a:close/>
                </a:path>
              </a:pathLst>
            </a:custGeom>
            <a:solidFill>
              <a:schemeClr val="tx2">
                <a:lumMod val="60000"/>
                <a:lumOff val="40000"/>
              </a:schemeClr>
            </a:solidFill>
            <a:ln>
              <a:noFill/>
            </a:ln>
            <a:effectLst/>
          </p:spPr>
          <p:style>
            <a:lnRef idx="2">
              <a:schemeClr val="accent1"/>
            </a:lnRef>
            <a:fillRef idx="1">
              <a:schemeClr val="lt1"/>
            </a:fillRef>
            <a:effectRef idx="0">
              <a:schemeClr val="accent1"/>
            </a:effectRef>
            <a:fontRef idx="minor">
              <a:schemeClr val="dk1"/>
            </a:fontRef>
          </p:style>
          <p:txBody>
            <a:bodyPr lIns="0" rIns="0" rtlCol="0" anchor="ctr">
              <a:flatTx/>
            </a:bodyPr>
            <a:lstStyle/>
            <a:p>
              <a:pPr algn="ctr"/>
              <a:endParaRPr lang="en-GB" sz="1400" dirty="0">
                <a:solidFill>
                  <a:schemeClr val="bg1"/>
                </a:solidFill>
                <a:latin typeface="Arial Narrow" charset="0"/>
                <a:ea typeface="Arial Narrow" charset="0"/>
                <a:cs typeface="Arial Narrow" charset="0"/>
              </a:endParaRPr>
            </a:p>
          </p:txBody>
        </p:sp>
        <p:sp>
          <p:nvSpPr>
            <p:cNvPr id="27" name="Rectangle 26"/>
            <p:cNvSpPr>
              <a:spLocks noChangeAspect="1"/>
            </p:cNvSpPr>
            <p:nvPr/>
          </p:nvSpPr>
          <p:spPr>
            <a:xfrm>
              <a:off x="4555346" y="4359372"/>
              <a:ext cx="1080120" cy="10801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0" rIns="0" rtlCol="0" anchor="ctr">
              <a:flatTx/>
            </a:bodyPr>
            <a:lstStyle/>
            <a:p>
              <a:pPr algn="ctr"/>
              <a:r>
                <a:rPr lang="en-GB" sz="1400" dirty="0">
                  <a:solidFill>
                    <a:schemeClr val="bg1"/>
                  </a:solidFill>
                  <a:latin typeface="Arial Narrow" charset="0"/>
                  <a:ea typeface="Arial Narrow" charset="0"/>
                  <a:cs typeface="Arial Narrow" charset="0"/>
                </a:rPr>
                <a:t>Health &amp;</a:t>
              </a:r>
              <a:br>
                <a:rPr lang="en-GB" sz="1400" dirty="0">
                  <a:solidFill>
                    <a:schemeClr val="bg1"/>
                  </a:solidFill>
                  <a:latin typeface="Arial Narrow" charset="0"/>
                  <a:ea typeface="Arial Narrow" charset="0"/>
                  <a:cs typeface="Arial Narrow" charset="0"/>
                </a:rPr>
              </a:br>
              <a:r>
                <a:rPr lang="en-GB" sz="1400" dirty="0">
                  <a:solidFill>
                    <a:schemeClr val="bg1"/>
                  </a:solidFill>
                  <a:latin typeface="Arial Narrow" charset="0"/>
                  <a:ea typeface="Arial Narrow" charset="0"/>
                  <a:cs typeface="Arial Narrow" charset="0"/>
                </a:rPr>
                <a:t>Safety</a:t>
              </a:r>
              <a:br>
                <a:rPr lang="en-GB" sz="1400" dirty="0">
                  <a:solidFill>
                    <a:schemeClr val="bg1"/>
                  </a:solidFill>
                  <a:latin typeface="Arial Narrow" charset="0"/>
                  <a:ea typeface="Arial Narrow" charset="0"/>
                  <a:cs typeface="Arial Narrow" charset="0"/>
                </a:rPr>
              </a:br>
              <a:r>
                <a:rPr lang="en-GB" sz="1400" dirty="0">
                  <a:solidFill>
                    <a:schemeClr val="bg1"/>
                  </a:solidFill>
                  <a:latin typeface="Arial Narrow" charset="0"/>
                  <a:ea typeface="Arial Narrow" charset="0"/>
                  <a:cs typeface="Arial Narrow" charset="0"/>
                </a:rPr>
                <a:t>Executive</a:t>
              </a:r>
            </a:p>
          </p:txBody>
        </p:sp>
      </p:grpSp>
      <p:grpSp>
        <p:nvGrpSpPr>
          <p:cNvPr id="47" name="Group 46"/>
          <p:cNvGrpSpPr/>
          <p:nvPr/>
        </p:nvGrpSpPr>
        <p:grpSpPr>
          <a:xfrm>
            <a:off x="4517138" y="2784005"/>
            <a:ext cx="1628782" cy="1725696"/>
            <a:chOff x="4425725" y="2826537"/>
            <a:chExt cx="1628782" cy="1725696"/>
          </a:xfrm>
        </p:grpSpPr>
        <p:sp>
          <p:nvSpPr>
            <p:cNvPr id="13" name="Rectangle 86"/>
            <p:cNvSpPr>
              <a:spLocks noChangeAspect="1"/>
            </p:cNvSpPr>
            <p:nvPr/>
          </p:nvSpPr>
          <p:spPr>
            <a:xfrm>
              <a:off x="4425725" y="2826537"/>
              <a:ext cx="1628782" cy="1725696"/>
            </a:xfrm>
            <a:custGeom>
              <a:avLst/>
              <a:gdLst>
                <a:gd name="connsiteX0" fmla="*/ 5237 w 1371153"/>
                <a:gd name="connsiteY0" fmla="*/ 0 h 1344101"/>
                <a:gd name="connsiteX1" fmla="*/ 378768 w 1371153"/>
                <a:gd name="connsiteY1" fmla="*/ 0 h 1344101"/>
                <a:gd name="connsiteX2" fmla="*/ 366403 w 1371153"/>
                <a:gd name="connsiteY2" fmla="*/ 71064 h 1344101"/>
                <a:gd name="connsiteX3" fmla="*/ 515084 w 1371153"/>
                <a:gd name="connsiteY3" fmla="*/ 251828 h 1344101"/>
                <a:gd name="connsiteX4" fmla="*/ 663765 w 1371153"/>
                <a:gd name="connsiteY4" fmla="*/ 71064 h 1344101"/>
                <a:gd name="connsiteX5" fmla="*/ 651401 w 1371153"/>
                <a:gd name="connsiteY5" fmla="*/ 0 h 1344101"/>
                <a:gd name="connsiteX6" fmla="*/ 1080120 w 1371153"/>
                <a:gd name="connsiteY6" fmla="*/ 0 h 1344101"/>
                <a:gd name="connsiteX7" fmla="*/ 1080120 w 1371153"/>
                <a:gd name="connsiteY7" fmla="*/ 425194 h 1344101"/>
                <a:gd name="connsiteX8" fmla="*/ 1190389 w 1371153"/>
                <a:gd name="connsiteY8" fmla="*/ 391379 h 1344101"/>
                <a:gd name="connsiteX9" fmla="*/ 1371153 w 1371153"/>
                <a:gd name="connsiteY9" fmla="*/ 540060 h 1344101"/>
                <a:gd name="connsiteX10" fmla="*/ 1190389 w 1371153"/>
                <a:gd name="connsiteY10" fmla="*/ 688741 h 1344101"/>
                <a:gd name="connsiteX11" fmla="*/ 1080120 w 1371153"/>
                <a:gd name="connsiteY11" fmla="*/ 654926 h 1344101"/>
                <a:gd name="connsiteX12" fmla="*/ 1080120 w 1371153"/>
                <a:gd name="connsiteY12" fmla="*/ 1080120 h 1344101"/>
                <a:gd name="connsiteX13" fmla="*/ 645045 w 1371153"/>
                <a:gd name="connsiteY13" fmla="*/ 1080120 h 1344101"/>
                <a:gd name="connsiteX14" fmla="*/ 663858 w 1371153"/>
                <a:gd name="connsiteY14" fmla="*/ 1163337 h 1344101"/>
                <a:gd name="connsiteX15" fmla="*/ 515177 w 1371153"/>
                <a:gd name="connsiteY15" fmla="*/ 1344101 h 1344101"/>
                <a:gd name="connsiteX16" fmla="*/ 366496 w 1371153"/>
                <a:gd name="connsiteY16" fmla="*/ 1163337 h 1344101"/>
                <a:gd name="connsiteX17" fmla="*/ 378895 w 1371153"/>
                <a:gd name="connsiteY17" fmla="*/ 1080120 h 1344101"/>
                <a:gd name="connsiteX18" fmla="*/ 0 w 1371153"/>
                <a:gd name="connsiteY18" fmla="*/ 1080120 h 1344101"/>
                <a:gd name="connsiteX19" fmla="*/ 0 w 1371153"/>
                <a:gd name="connsiteY19" fmla="*/ 1079356 h 1344101"/>
                <a:gd name="connsiteX20" fmla="*/ 5237 w 1371153"/>
                <a:gd name="connsiteY20" fmla="*/ 1079356 h 1344101"/>
                <a:gd name="connsiteX21" fmla="*/ 5237 w 1371153"/>
                <a:gd name="connsiteY21" fmla="*/ 660354 h 1344101"/>
                <a:gd name="connsiteX22" fmla="*/ 104341 w 1371153"/>
                <a:gd name="connsiteY22" fmla="*/ 687977 h 1344101"/>
                <a:gd name="connsiteX23" fmla="*/ 285105 w 1371153"/>
                <a:gd name="connsiteY23" fmla="*/ 539296 h 1344101"/>
                <a:gd name="connsiteX24" fmla="*/ 104341 w 1371153"/>
                <a:gd name="connsiteY24" fmla="*/ 390615 h 1344101"/>
                <a:gd name="connsiteX25" fmla="*/ 5237 w 1371153"/>
                <a:gd name="connsiteY25" fmla="*/ 418239 h 1344101"/>
                <a:gd name="connsiteX26" fmla="*/ 5237 w 1371153"/>
                <a:gd name="connsiteY26" fmla="*/ 0 h 1344101"/>
                <a:gd name="connsiteX0" fmla="*/ 5237 w 1371153"/>
                <a:gd name="connsiteY0" fmla="*/ 0 h 1345223"/>
                <a:gd name="connsiteX1" fmla="*/ 378768 w 1371153"/>
                <a:gd name="connsiteY1" fmla="*/ 0 h 1345223"/>
                <a:gd name="connsiteX2" fmla="*/ 366403 w 1371153"/>
                <a:gd name="connsiteY2" fmla="*/ 71064 h 1345223"/>
                <a:gd name="connsiteX3" fmla="*/ 515084 w 1371153"/>
                <a:gd name="connsiteY3" fmla="*/ 251828 h 1345223"/>
                <a:gd name="connsiteX4" fmla="*/ 663765 w 1371153"/>
                <a:gd name="connsiteY4" fmla="*/ 71064 h 1345223"/>
                <a:gd name="connsiteX5" fmla="*/ 651401 w 1371153"/>
                <a:gd name="connsiteY5" fmla="*/ 0 h 1345223"/>
                <a:gd name="connsiteX6" fmla="*/ 1080120 w 1371153"/>
                <a:gd name="connsiteY6" fmla="*/ 0 h 1345223"/>
                <a:gd name="connsiteX7" fmla="*/ 1080120 w 1371153"/>
                <a:gd name="connsiteY7" fmla="*/ 425194 h 1345223"/>
                <a:gd name="connsiteX8" fmla="*/ 1190389 w 1371153"/>
                <a:gd name="connsiteY8" fmla="*/ 391379 h 1345223"/>
                <a:gd name="connsiteX9" fmla="*/ 1371153 w 1371153"/>
                <a:gd name="connsiteY9" fmla="*/ 540060 h 1345223"/>
                <a:gd name="connsiteX10" fmla="*/ 1190389 w 1371153"/>
                <a:gd name="connsiteY10" fmla="*/ 688741 h 1345223"/>
                <a:gd name="connsiteX11" fmla="*/ 1080120 w 1371153"/>
                <a:gd name="connsiteY11" fmla="*/ 654926 h 1345223"/>
                <a:gd name="connsiteX12" fmla="*/ 1080120 w 1371153"/>
                <a:gd name="connsiteY12" fmla="*/ 1080120 h 1345223"/>
                <a:gd name="connsiteX13" fmla="*/ 645045 w 1371153"/>
                <a:gd name="connsiteY13" fmla="*/ 1080120 h 1345223"/>
                <a:gd name="connsiteX14" fmla="*/ 663858 w 1371153"/>
                <a:gd name="connsiteY14" fmla="*/ 1163337 h 1345223"/>
                <a:gd name="connsiteX15" fmla="*/ 515177 w 1371153"/>
                <a:gd name="connsiteY15" fmla="*/ 1344101 h 1345223"/>
                <a:gd name="connsiteX16" fmla="*/ 376520 w 1371153"/>
                <a:gd name="connsiteY16" fmla="*/ 1236256 h 1345223"/>
                <a:gd name="connsiteX17" fmla="*/ 366496 w 1371153"/>
                <a:gd name="connsiteY17" fmla="*/ 1163337 h 1345223"/>
                <a:gd name="connsiteX18" fmla="*/ 378895 w 1371153"/>
                <a:gd name="connsiteY18" fmla="*/ 1080120 h 1345223"/>
                <a:gd name="connsiteX19" fmla="*/ 0 w 1371153"/>
                <a:gd name="connsiteY19" fmla="*/ 1080120 h 1345223"/>
                <a:gd name="connsiteX20" fmla="*/ 0 w 1371153"/>
                <a:gd name="connsiteY20" fmla="*/ 1079356 h 1345223"/>
                <a:gd name="connsiteX21" fmla="*/ 5237 w 1371153"/>
                <a:gd name="connsiteY21" fmla="*/ 1079356 h 1345223"/>
                <a:gd name="connsiteX22" fmla="*/ 5237 w 1371153"/>
                <a:gd name="connsiteY22" fmla="*/ 660354 h 1345223"/>
                <a:gd name="connsiteX23" fmla="*/ 104341 w 1371153"/>
                <a:gd name="connsiteY23" fmla="*/ 687977 h 1345223"/>
                <a:gd name="connsiteX24" fmla="*/ 285105 w 1371153"/>
                <a:gd name="connsiteY24" fmla="*/ 539296 h 1345223"/>
                <a:gd name="connsiteX25" fmla="*/ 104341 w 1371153"/>
                <a:gd name="connsiteY25" fmla="*/ 390615 h 1345223"/>
                <a:gd name="connsiteX26" fmla="*/ 5237 w 1371153"/>
                <a:gd name="connsiteY26" fmla="*/ 418239 h 1345223"/>
                <a:gd name="connsiteX27" fmla="*/ 5237 w 1371153"/>
                <a:gd name="connsiteY27" fmla="*/ 0 h 1345223"/>
                <a:gd name="connsiteX0" fmla="*/ 5237 w 1371153"/>
                <a:gd name="connsiteY0" fmla="*/ 0 h 1345618"/>
                <a:gd name="connsiteX1" fmla="*/ 378768 w 1371153"/>
                <a:gd name="connsiteY1" fmla="*/ 0 h 1345618"/>
                <a:gd name="connsiteX2" fmla="*/ 366403 w 1371153"/>
                <a:gd name="connsiteY2" fmla="*/ 71064 h 1345618"/>
                <a:gd name="connsiteX3" fmla="*/ 515084 w 1371153"/>
                <a:gd name="connsiteY3" fmla="*/ 251828 h 1345618"/>
                <a:gd name="connsiteX4" fmla="*/ 663765 w 1371153"/>
                <a:gd name="connsiteY4" fmla="*/ 71064 h 1345618"/>
                <a:gd name="connsiteX5" fmla="*/ 651401 w 1371153"/>
                <a:gd name="connsiteY5" fmla="*/ 0 h 1345618"/>
                <a:gd name="connsiteX6" fmla="*/ 1080120 w 1371153"/>
                <a:gd name="connsiteY6" fmla="*/ 0 h 1345618"/>
                <a:gd name="connsiteX7" fmla="*/ 1080120 w 1371153"/>
                <a:gd name="connsiteY7" fmla="*/ 425194 h 1345618"/>
                <a:gd name="connsiteX8" fmla="*/ 1190389 w 1371153"/>
                <a:gd name="connsiteY8" fmla="*/ 391379 h 1345618"/>
                <a:gd name="connsiteX9" fmla="*/ 1371153 w 1371153"/>
                <a:gd name="connsiteY9" fmla="*/ 540060 h 1345618"/>
                <a:gd name="connsiteX10" fmla="*/ 1190389 w 1371153"/>
                <a:gd name="connsiteY10" fmla="*/ 688741 h 1345618"/>
                <a:gd name="connsiteX11" fmla="*/ 1080120 w 1371153"/>
                <a:gd name="connsiteY11" fmla="*/ 654926 h 1345618"/>
                <a:gd name="connsiteX12" fmla="*/ 1080120 w 1371153"/>
                <a:gd name="connsiteY12" fmla="*/ 1080120 h 1345618"/>
                <a:gd name="connsiteX13" fmla="*/ 645045 w 1371153"/>
                <a:gd name="connsiteY13" fmla="*/ 1080120 h 1345618"/>
                <a:gd name="connsiteX14" fmla="*/ 663858 w 1371153"/>
                <a:gd name="connsiteY14" fmla="*/ 1163337 h 1345618"/>
                <a:gd name="connsiteX15" fmla="*/ 515177 w 1371153"/>
                <a:gd name="connsiteY15" fmla="*/ 1344101 h 1345618"/>
                <a:gd name="connsiteX16" fmla="*/ 376520 w 1371153"/>
                <a:gd name="connsiteY16" fmla="*/ 1236256 h 1345618"/>
                <a:gd name="connsiteX17" fmla="*/ 366496 w 1371153"/>
                <a:gd name="connsiteY17" fmla="*/ 1163337 h 1345618"/>
                <a:gd name="connsiteX18" fmla="*/ 378895 w 1371153"/>
                <a:gd name="connsiteY18" fmla="*/ 1080120 h 1345618"/>
                <a:gd name="connsiteX19" fmla="*/ 0 w 1371153"/>
                <a:gd name="connsiteY19" fmla="*/ 1080120 h 1345618"/>
                <a:gd name="connsiteX20" fmla="*/ 0 w 1371153"/>
                <a:gd name="connsiteY20" fmla="*/ 1079356 h 1345618"/>
                <a:gd name="connsiteX21" fmla="*/ 5237 w 1371153"/>
                <a:gd name="connsiteY21" fmla="*/ 1079356 h 1345618"/>
                <a:gd name="connsiteX22" fmla="*/ 5237 w 1371153"/>
                <a:gd name="connsiteY22" fmla="*/ 660354 h 1345618"/>
                <a:gd name="connsiteX23" fmla="*/ 104341 w 1371153"/>
                <a:gd name="connsiteY23" fmla="*/ 687977 h 1345618"/>
                <a:gd name="connsiteX24" fmla="*/ 285105 w 1371153"/>
                <a:gd name="connsiteY24" fmla="*/ 539296 h 1345618"/>
                <a:gd name="connsiteX25" fmla="*/ 104341 w 1371153"/>
                <a:gd name="connsiteY25" fmla="*/ 390615 h 1345618"/>
                <a:gd name="connsiteX26" fmla="*/ 5237 w 1371153"/>
                <a:gd name="connsiteY26" fmla="*/ 418239 h 1345618"/>
                <a:gd name="connsiteX27" fmla="*/ 5237 w 1371153"/>
                <a:gd name="connsiteY27" fmla="*/ 0 h 1345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71153" h="1345618">
                  <a:moveTo>
                    <a:pt x="5237" y="0"/>
                  </a:moveTo>
                  <a:lnTo>
                    <a:pt x="378768" y="0"/>
                  </a:lnTo>
                  <a:lnTo>
                    <a:pt x="366403" y="71064"/>
                  </a:lnTo>
                  <a:cubicBezTo>
                    <a:pt x="366403" y="170897"/>
                    <a:pt x="432970" y="251828"/>
                    <a:pt x="515084" y="251828"/>
                  </a:cubicBezTo>
                  <a:cubicBezTo>
                    <a:pt x="597198" y="251828"/>
                    <a:pt x="663765" y="170897"/>
                    <a:pt x="663765" y="71064"/>
                  </a:cubicBezTo>
                  <a:cubicBezTo>
                    <a:pt x="663765" y="45782"/>
                    <a:pt x="659496" y="21712"/>
                    <a:pt x="651401" y="0"/>
                  </a:cubicBezTo>
                  <a:lnTo>
                    <a:pt x="1080120" y="0"/>
                  </a:lnTo>
                  <a:lnTo>
                    <a:pt x="1080120" y="425194"/>
                  </a:lnTo>
                  <a:cubicBezTo>
                    <a:pt x="1109503" y="403232"/>
                    <a:pt x="1148263" y="391379"/>
                    <a:pt x="1190389" y="391379"/>
                  </a:cubicBezTo>
                  <a:cubicBezTo>
                    <a:pt x="1290222" y="391379"/>
                    <a:pt x="1371153" y="457946"/>
                    <a:pt x="1371153" y="540060"/>
                  </a:cubicBezTo>
                  <a:cubicBezTo>
                    <a:pt x="1371153" y="622174"/>
                    <a:pt x="1290222" y="688741"/>
                    <a:pt x="1190389" y="688741"/>
                  </a:cubicBezTo>
                  <a:cubicBezTo>
                    <a:pt x="1148263" y="688741"/>
                    <a:pt x="1109503" y="676889"/>
                    <a:pt x="1080120" y="654926"/>
                  </a:cubicBezTo>
                  <a:lnTo>
                    <a:pt x="1080120" y="1080120"/>
                  </a:lnTo>
                  <a:lnTo>
                    <a:pt x="645045" y="1080120"/>
                  </a:lnTo>
                  <a:cubicBezTo>
                    <a:pt x="657716" y="1104432"/>
                    <a:pt x="663858" y="1133013"/>
                    <a:pt x="663858" y="1163337"/>
                  </a:cubicBezTo>
                  <a:cubicBezTo>
                    <a:pt x="663858" y="1263170"/>
                    <a:pt x="563067" y="1331948"/>
                    <a:pt x="515177" y="1344101"/>
                  </a:cubicBezTo>
                  <a:cubicBezTo>
                    <a:pt x="467287" y="1356254"/>
                    <a:pt x="410922" y="1293121"/>
                    <a:pt x="376520" y="1236256"/>
                  </a:cubicBezTo>
                  <a:cubicBezTo>
                    <a:pt x="351740" y="1206129"/>
                    <a:pt x="366100" y="1189360"/>
                    <a:pt x="366496" y="1163337"/>
                  </a:cubicBezTo>
                  <a:cubicBezTo>
                    <a:pt x="366892" y="1137314"/>
                    <a:pt x="366223" y="1104432"/>
                    <a:pt x="378895" y="1080120"/>
                  </a:cubicBezTo>
                  <a:lnTo>
                    <a:pt x="0" y="1080120"/>
                  </a:lnTo>
                  <a:lnTo>
                    <a:pt x="0" y="1079356"/>
                  </a:lnTo>
                  <a:lnTo>
                    <a:pt x="5237" y="1079356"/>
                  </a:lnTo>
                  <a:lnTo>
                    <a:pt x="5237" y="660354"/>
                  </a:lnTo>
                  <a:cubicBezTo>
                    <a:pt x="32575" y="678737"/>
                    <a:pt x="67146" y="687977"/>
                    <a:pt x="104341" y="687977"/>
                  </a:cubicBezTo>
                  <a:cubicBezTo>
                    <a:pt x="204174" y="687977"/>
                    <a:pt x="285105" y="621410"/>
                    <a:pt x="285105" y="539296"/>
                  </a:cubicBezTo>
                  <a:cubicBezTo>
                    <a:pt x="285105" y="457182"/>
                    <a:pt x="204174" y="390615"/>
                    <a:pt x="104341" y="390615"/>
                  </a:cubicBezTo>
                  <a:cubicBezTo>
                    <a:pt x="67146" y="390615"/>
                    <a:pt x="32575" y="399855"/>
                    <a:pt x="5237" y="418239"/>
                  </a:cubicBezTo>
                  <a:lnTo>
                    <a:pt x="5237" y="0"/>
                  </a:lnTo>
                  <a:close/>
                </a:path>
              </a:pathLst>
            </a:custGeom>
            <a:solidFill>
              <a:srgbClr val="00B050"/>
            </a:solidFill>
            <a:ln>
              <a:noFill/>
            </a:ln>
            <a:effectLst/>
          </p:spPr>
          <p:style>
            <a:lnRef idx="2">
              <a:schemeClr val="accent1"/>
            </a:lnRef>
            <a:fillRef idx="1">
              <a:schemeClr val="lt1"/>
            </a:fillRef>
            <a:effectRef idx="0">
              <a:schemeClr val="accent1"/>
            </a:effectRef>
            <a:fontRef idx="minor">
              <a:schemeClr val="dk1"/>
            </a:fontRef>
          </p:style>
          <p:txBody>
            <a:bodyPr lIns="216000" rIns="0" rtlCol="0" anchor="ctr">
              <a:flatTx/>
            </a:bodyPr>
            <a:lstStyle/>
            <a:p>
              <a:pPr algn="ctr"/>
              <a:endParaRPr lang="en-GB" sz="1400" dirty="0">
                <a:solidFill>
                  <a:schemeClr val="bg1"/>
                </a:solidFill>
                <a:latin typeface="Arial Narrow" charset="0"/>
                <a:ea typeface="Arial Narrow" charset="0"/>
                <a:cs typeface="Arial Narrow" charset="0"/>
              </a:endParaRPr>
            </a:p>
          </p:txBody>
        </p:sp>
        <p:sp>
          <p:nvSpPr>
            <p:cNvPr id="28" name="Rectangle 27"/>
            <p:cNvSpPr>
              <a:spLocks noChangeAspect="1"/>
            </p:cNvSpPr>
            <p:nvPr/>
          </p:nvSpPr>
          <p:spPr>
            <a:xfrm>
              <a:off x="4565309" y="2981839"/>
              <a:ext cx="1080120" cy="10801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0" rIns="0" rtlCol="0" anchor="ctr">
              <a:flatTx/>
            </a:bodyPr>
            <a:lstStyle/>
            <a:p>
              <a:pPr algn="ctr"/>
              <a:r>
                <a:rPr lang="en-GB" sz="1400" dirty="0">
                  <a:solidFill>
                    <a:schemeClr val="bg1"/>
                  </a:solidFill>
                  <a:latin typeface="Arial Narrow" charset="0"/>
                  <a:ea typeface="Arial Narrow" charset="0"/>
                  <a:cs typeface="Arial Narrow" charset="0"/>
                </a:rPr>
                <a:t>Military</a:t>
              </a:r>
            </a:p>
          </p:txBody>
        </p:sp>
      </p:grpSp>
      <p:grpSp>
        <p:nvGrpSpPr>
          <p:cNvPr id="41" name="Group 40"/>
          <p:cNvGrpSpPr/>
          <p:nvPr/>
        </p:nvGrpSpPr>
        <p:grpSpPr>
          <a:xfrm>
            <a:off x="4545818" y="1340768"/>
            <a:ext cx="1586576" cy="1709144"/>
            <a:chOff x="4437509" y="1438955"/>
            <a:chExt cx="1586576" cy="1709144"/>
          </a:xfrm>
        </p:grpSpPr>
        <p:sp>
          <p:nvSpPr>
            <p:cNvPr id="7" name="Rectangle 84"/>
            <p:cNvSpPr>
              <a:spLocks noChangeAspect="1"/>
            </p:cNvSpPr>
            <p:nvPr/>
          </p:nvSpPr>
          <p:spPr>
            <a:xfrm>
              <a:off x="4437509" y="1438955"/>
              <a:ext cx="1586576" cy="1709144"/>
            </a:xfrm>
            <a:custGeom>
              <a:avLst/>
              <a:gdLst/>
              <a:ahLst/>
              <a:cxnLst/>
              <a:rect l="l" t="t" r="r" b="b"/>
              <a:pathLst>
                <a:path w="1335623" h="1332712">
                  <a:moveTo>
                    <a:pt x="0" y="0"/>
                  </a:moveTo>
                  <a:lnTo>
                    <a:pt x="1073735" y="0"/>
                  </a:lnTo>
                  <a:lnTo>
                    <a:pt x="1073735" y="443481"/>
                  </a:lnTo>
                  <a:cubicBezTo>
                    <a:pt x="1097628" y="431616"/>
                    <a:pt x="1125422" y="425828"/>
                    <a:pt x="1154859" y="425828"/>
                  </a:cubicBezTo>
                  <a:cubicBezTo>
                    <a:pt x="1254692" y="425828"/>
                    <a:pt x="1335623" y="492395"/>
                    <a:pt x="1335623" y="574509"/>
                  </a:cubicBezTo>
                  <a:cubicBezTo>
                    <a:pt x="1335623" y="656623"/>
                    <a:pt x="1254692" y="723190"/>
                    <a:pt x="1154859" y="723190"/>
                  </a:cubicBezTo>
                  <a:cubicBezTo>
                    <a:pt x="1125422" y="723190"/>
                    <a:pt x="1097628" y="717402"/>
                    <a:pt x="1073735" y="705538"/>
                  </a:cubicBezTo>
                  <a:lnTo>
                    <a:pt x="1073735" y="1080120"/>
                  </a:lnTo>
                  <a:lnTo>
                    <a:pt x="644976" y="1080120"/>
                  </a:lnTo>
                  <a:cubicBezTo>
                    <a:pt x="653110" y="1102067"/>
                    <a:pt x="657473" y="1126388"/>
                    <a:pt x="657473" y="1151948"/>
                  </a:cubicBezTo>
                  <a:cubicBezTo>
                    <a:pt x="657473" y="1251781"/>
                    <a:pt x="590906" y="1332712"/>
                    <a:pt x="508792" y="1332712"/>
                  </a:cubicBezTo>
                  <a:cubicBezTo>
                    <a:pt x="426678" y="1332712"/>
                    <a:pt x="360111" y="1251781"/>
                    <a:pt x="360111" y="1151948"/>
                  </a:cubicBezTo>
                  <a:cubicBezTo>
                    <a:pt x="360111" y="1126388"/>
                    <a:pt x="364475" y="1102067"/>
                    <a:pt x="372609" y="1080120"/>
                  </a:cubicBezTo>
                  <a:lnTo>
                    <a:pt x="0" y="1080120"/>
                  </a:lnTo>
                  <a:lnTo>
                    <a:pt x="0" y="701463"/>
                  </a:lnTo>
                  <a:cubicBezTo>
                    <a:pt x="25340" y="716104"/>
                    <a:pt x="55900" y="723190"/>
                    <a:pt x="88471" y="723190"/>
                  </a:cubicBezTo>
                  <a:cubicBezTo>
                    <a:pt x="188304" y="723190"/>
                    <a:pt x="269235" y="656623"/>
                    <a:pt x="269235" y="574509"/>
                  </a:cubicBezTo>
                  <a:cubicBezTo>
                    <a:pt x="269235" y="492395"/>
                    <a:pt x="188304" y="425828"/>
                    <a:pt x="88471" y="425828"/>
                  </a:cubicBezTo>
                  <a:cubicBezTo>
                    <a:pt x="55900" y="425828"/>
                    <a:pt x="25340" y="432914"/>
                    <a:pt x="0" y="447555"/>
                  </a:cubicBezTo>
                  <a:close/>
                </a:path>
              </a:pathLst>
            </a:custGeom>
            <a:solidFill>
              <a:srgbClr val="FFC000"/>
            </a:solidFill>
            <a:ln>
              <a:noFill/>
            </a:ln>
            <a:effectLst/>
          </p:spPr>
          <p:style>
            <a:lnRef idx="2">
              <a:schemeClr val="accent1"/>
            </a:lnRef>
            <a:fillRef idx="1">
              <a:schemeClr val="lt1"/>
            </a:fillRef>
            <a:effectRef idx="0">
              <a:schemeClr val="accent1"/>
            </a:effectRef>
            <a:fontRef idx="minor">
              <a:schemeClr val="dk1"/>
            </a:fontRef>
          </p:style>
          <p:txBody>
            <a:bodyPr lIns="72000" rIns="0" rtlCol="0" anchor="ctr">
              <a:flatTx/>
            </a:bodyPr>
            <a:lstStyle/>
            <a:p>
              <a:pPr algn="ctr"/>
              <a:endParaRPr lang="en-GB" sz="1400" dirty="0">
                <a:solidFill>
                  <a:schemeClr val="bg1"/>
                </a:solidFill>
                <a:latin typeface="Arial Narrow" charset="0"/>
                <a:ea typeface="Arial Narrow" charset="0"/>
                <a:cs typeface="Arial Narrow" charset="0"/>
              </a:endParaRPr>
            </a:p>
          </p:txBody>
        </p:sp>
        <p:sp>
          <p:nvSpPr>
            <p:cNvPr id="29" name="Rectangle 28"/>
            <p:cNvSpPr>
              <a:spLocks noChangeAspect="1"/>
            </p:cNvSpPr>
            <p:nvPr/>
          </p:nvSpPr>
          <p:spPr>
            <a:xfrm>
              <a:off x="4555346" y="1582923"/>
              <a:ext cx="1080120" cy="10801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0" rIns="0" rtlCol="0" anchor="ctr">
              <a:flatTx/>
            </a:bodyPr>
            <a:lstStyle/>
            <a:p>
              <a:pPr algn="ctr"/>
              <a:r>
                <a:rPr lang="en-GB" sz="1400" dirty="0">
                  <a:solidFill>
                    <a:schemeClr val="bg1"/>
                  </a:solidFill>
                  <a:latin typeface="Arial Narrow" charset="0"/>
                  <a:ea typeface="Arial Narrow" charset="0"/>
                  <a:cs typeface="Arial Narrow" charset="0"/>
                </a:rPr>
                <a:t>Coast-</a:t>
              </a:r>
              <a:br>
                <a:rPr lang="en-GB" sz="1400" dirty="0">
                  <a:solidFill>
                    <a:schemeClr val="bg1"/>
                  </a:solidFill>
                  <a:latin typeface="Arial Narrow" charset="0"/>
                  <a:ea typeface="Arial Narrow" charset="0"/>
                  <a:cs typeface="Arial Narrow" charset="0"/>
                </a:rPr>
              </a:br>
              <a:r>
                <a:rPr lang="en-GB" sz="1400" dirty="0">
                  <a:solidFill>
                    <a:schemeClr val="bg1"/>
                  </a:solidFill>
                  <a:latin typeface="Arial Narrow" charset="0"/>
                  <a:ea typeface="Arial Narrow" charset="0"/>
                  <a:cs typeface="Arial Narrow" charset="0"/>
                </a:rPr>
                <a:t>guard</a:t>
              </a:r>
            </a:p>
          </p:txBody>
        </p:sp>
      </p:grpSp>
      <p:grpSp>
        <p:nvGrpSpPr>
          <p:cNvPr id="39" name="Group 38"/>
          <p:cNvGrpSpPr/>
          <p:nvPr/>
        </p:nvGrpSpPr>
        <p:grpSpPr>
          <a:xfrm>
            <a:off x="1885110" y="1340768"/>
            <a:ext cx="1605281" cy="1709144"/>
            <a:chOff x="1888167" y="1438955"/>
            <a:chExt cx="1605281" cy="1709144"/>
          </a:xfrm>
        </p:grpSpPr>
        <p:sp>
          <p:nvSpPr>
            <p:cNvPr id="4" name="Rectangle 54"/>
            <p:cNvSpPr>
              <a:spLocks noChangeAspect="1"/>
            </p:cNvSpPr>
            <p:nvPr/>
          </p:nvSpPr>
          <p:spPr>
            <a:xfrm>
              <a:off x="1888167" y="1438955"/>
              <a:ext cx="1605281" cy="1709144"/>
            </a:xfrm>
            <a:custGeom>
              <a:avLst/>
              <a:gdLst/>
              <a:ahLst/>
              <a:cxnLst/>
              <a:rect l="l" t="t" r="r" b="b"/>
              <a:pathLst>
                <a:path w="1351369" h="1332712">
                  <a:moveTo>
                    <a:pt x="0" y="0"/>
                  </a:moveTo>
                  <a:lnTo>
                    <a:pt x="1079030" y="0"/>
                  </a:lnTo>
                  <a:lnTo>
                    <a:pt x="1079030" y="449276"/>
                  </a:lnTo>
                  <a:cubicBezTo>
                    <a:pt x="1104963" y="433509"/>
                    <a:pt x="1136694" y="425828"/>
                    <a:pt x="1170605" y="425828"/>
                  </a:cubicBezTo>
                  <a:cubicBezTo>
                    <a:pt x="1270438" y="425828"/>
                    <a:pt x="1351369" y="492395"/>
                    <a:pt x="1351369" y="574509"/>
                  </a:cubicBezTo>
                  <a:cubicBezTo>
                    <a:pt x="1351369" y="656623"/>
                    <a:pt x="1270438" y="723190"/>
                    <a:pt x="1170605" y="723190"/>
                  </a:cubicBezTo>
                  <a:cubicBezTo>
                    <a:pt x="1136694" y="723190"/>
                    <a:pt x="1104963" y="715509"/>
                    <a:pt x="1079030" y="699742"/>
                  </a:cubicBezTo>
                  <a:lnTo>
                    <a:pt x="1079030" y="1080120"/>
                  </a:lnTo>
                  <a:lnTo>
                    <a:pt x="687967" y="1080120"/>
                  </a:lnTo>
                  <a:cubicBezTo>
                    <a:pt x="696101" y="1102067"/>
                    <a:pt x="700464" y="1126388"/>
                    <a:pt x="700464" y="1151948"/>
                  </a:cubicBezTo>
                  <a:cubicBezTo>
                    <a:pt x="700464" y="1251781"/>
                    <a:pt x="633897" y="1332712"/>
                    <a:pt x="551783" y="1332712"/>
                  </a:cubicBezTo>
                  <a:cubicBezTo>
                    <a:pt x="469669" y="1332712"/>
                    <a:pt x="403102" y="1251781"/>
                    <a:pt x="403102" y="1151948"/>
                  </a:cubicBezTo>
                  <a:cubicBezTo>
                    <a:pt x="403102" y="1126388"/>
                    <a:pt x="407466" y="1102067"/>
                    <a:pt x="415600" y="1080120"/>
                  </a:cubicBezTo>
                  <a:lnTo>
                    <a:pt x="0" y="1080120"/>
                  </a:lnTo>
                  <a:lnTo>
                    <a:pt x="0" y="700346"/>
                  </a:lnTo>
                  <a:cubicBezTo>
                    <a:pt x="25726" y="715721"/>
                    <a:pt x="57045" y="723190"/>
                    <a:pt x="90485" y="723190"/>
                  </a:cubicBezTo>
                  <a:cubicBezTo>
                    <a:pt x="190318" y="723190"/>
                    <a:pt x="271249" y="656623"/>
                    <a:pt x="271249" y="574509"/>
                  </a:cubicBezTo>
                  <a:cubicBezTo>
                    <a:pt x="271249" y="492395"/>
                    <a:pt x="190318" y="425828"/>
                    <a:pt x="90485" y="425828"/>
                  </a:cubicBezTo>
                  <a:cubicBezTo>
                    <a:pt x="57045" y="425828"/>
                    <a:pt x="25726" y="433297"/>
                    <a:pt x="0" y="448672"/>
                  </a:cubicBezTo>
                  <a:close/>
                </a:path>
              </a:pathLst>
            </a:custGeom>
            <a:solidFill>
              <a:srgbClr val="00B050"/>
            </a:solidFill>
            <a:ln>
              <a:noFill/>
            </a:ln>
            <a:effectLst/>
          </p:spPr>
          <p:style>
            <a:lnRef idx="2">
              <a:schemeClr val="accent1"/>
            </a:lnRef>
            <a:fillRef idx="1">
              <a:schemeClr val="lt1"/>
            </a:fillRef>
            <a:effectRef idx="0">
              <a:schemeClr val="accent1"/>
            </a:effectRef>
            <a:fontRef idx="minor">
              <a:schemeClr val="dk1"/>
            </a:fontRef>
          </p:style>
          <p:txBody>
            <a:bodyPr lIns="108000" rIns="0" rtlCol="0" anchor="ctr">
              <a:flatTx/>
            </a:bodyPr>
            <a:lstStyle/>
            <a:p>
              <a:pPr algn="ctr"/>
              <a:endParaRPr lang="en-GB" sz="1400" dirty="0">
                <a:solidFill>
                  <a:schemeClr val="bg1"/>
                </a:solidFill>
                <a:latin typeface="Arial Narrow" charset="0"/>
                <a:ea typeface="Arial Narrow" charset="0"/>
                <a:cs typeface="Arial Narrow" charset="0"/>
              </a:endParaRPr>
            </a:p>
          </p:txBody>
        </p:sp>
        <p:sp>
          <p:nvSpPr>
            <p:cNvPr id="30" name="Rectangle 29"/>
            <p:cNvSpPr>
              <a:spLocks noChangeAspect="1"/>
            </p:cNvSpPr>
            <p:nvPr/>
          </p:nvSpPr>
          <p:spPr>
            <a:xfrm>
              <a:off x="1984155" y="1582923"/>
              <a:ext cx="1080120" cy="10801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0" rIns="0" rtlCol="0" anchor="ctr">
              <a:flatTx/>
            </a:bodyPr>
            <a:lstStyle/>
            <a:p>
              <a:pPr algn="ctr"/>
              <a:r>
                <a:rPr lang="en-GB" sz="1400" dirty="0">
                  <a:solidFill>
                    <a:schemeClr val="bg1"/>
                  </a:solidFill>
                  <a:latin typeface="Arial Narrow" charset="0"/>
                  <a:ea typeface="Arial Narrow" charset="0"/>
                  <a:cs typeface="Arial Narrow" charset="0"/>
                </a:rPr>
                <a:t>Police</a:t>
              </a:r>
            </a:p>
          </p:txBody>
        </p:sp>
      </p:grpSp>
      <p:grpSp>
        <p:nvGrpSpPr>
          <p:cNvPr id="48" name="Group 47"/>
          <p:cNvGrpSpPr/>
          <p:nvPr/>
        </p:nvGrpSpPr>
        <p:grpSpPr>
          <a:xfrm>
            <a:off x="5860667" y="2433968"/>
            <a:ext cx="1283066" cy="2056040"/>
            <a:chOff x="5689741" y="2476500"/>
            <a:chExt cx="1283066" cy="2056040"/>
          </a:xfrm>
        </p:grpSpPr>
        <p:sp>
          <p:nvSpPr>
            <p:cNvPr id="14" name="Rectangle 94"/>
            <p:cNvSpPr>
              <a:spLocks noChangeAspect="1"/>
            </p:cNvSpPr>
            <p:nvPr/>
          </p:nvSpPr>
          <p:spPr>
            <a:xfrm>
              <a:off x="5689741" y="2476500"/>
              <a:ext cx="1283066" cy="2056040"/>
            </a:xfrm>
            <a:custGeom>
              <a:avLst/>
              <a:gdLst>
                <a:gd name="connsiteX0" fmla="*/ 561326 w 1080120"/>
                <a:gd name="connsiteY0" fmla="*/ 0 h 1587152"/>
                <a:gd name="connsiteX1" fmla="*/ 710007 w 1080120"/>
                <a:gd name="connsiteY1" fmla="*/ 180764 h 1587152"/>
                <a:gd name="connsiteX2" fmla="*/ 693184 w 1080120"/>
                <a:gd name="connsiteY2" fmla="*/ 260392 h 1587152"/>
                <a:gd name="connsiteX3" fmla="*/ 1080120 w 1080120"/>
                <a:gd name="connsiteY3" fmla="*/ 260392 h 1587152"/>
                <a:gd name="connsiteX4" fmla="*/ 1080120 w 1080120"/>
                <a:gd name="connsiteY4" fmla="*/ 673595 h 1587152"/>
                <a:gd name="connsiteX5" fmla="*/ 983047 w 1080120"/>
                <a:gd name="connsiteY5" fmla="*/ 646583 h 1587152"/>
                <a:gd name="connsiteX6" fmla="*/ 802283 w 1080120"/>
                <a:gd name="connsiteY6" fmla="*/ 795264 h 1587152"/>
                <a:gd name="connsiteX7" fmla="*/ 983047 w 1080120"/>
                <a:gd name="connsiteY7" fmla="*/ 943945 h 1587152"/>
                <a:gd name="connsiteX8" fmla="*/ 1080120 w 1080120"/>
                <a:gd name="connsiteY8" fmla="*/ 916934 h 1587152"/>
                <a:gd name="connsiteX9" fmla="*/ 1080120 w 1080120"/>
                <a:gd name="connsiteY9" fmla="*/ 1340512 h 1587152"/>
                <a:gd name="connsiteX10" fmla="*/ 677802 w 1080120"/>
                <a:gd name="connsiteY10" fmla="*/ 1340512 h 1587152"/>
                <a:gd name="connsiteX11" fmla="*/ 688741 w 1080120"/>
                <a:gd name="connsiteY11" fmla="*/ 1406388 h 1587152"/>
                <a:gd name="connsiteX12" fmla="*/ 540060 w 1080120"/>
                <a:gd name="connsiteY12" fmla="*/ 1587152 h 1587152"/>
                <a:gd name="connsiteX13" fmla="*/ 391379 w 1080120"/>
                <a:gd name="connsiteY13" fmla="*/ 1406388 h 1587152"/>
                <a:gd name="connsiteX14" fmla="*/ 402319 w 1080120"/>
                <a:gd name="connsiteY14" fmla="*/ 1340512 h 1587152"/>
                <a:gd name="connsiteX15" fmla="*/ 0 w 1080120"/>
                <a:gd name="connsiteY15" fmla="*/ 1340512 h 1587152"/>
                <a:gd name="connsiteX16" fmla="*/ 0 w 1080120"/>
                <a:gd name="connsiteY16" fmla="*/ 910422 h 1587152"/>
                <a:gd name="connsiteX17" fmla="*/ 109685 w 1080120"/>
                <a:gd name="connsiteY17" fmla="*/ 943945 h 1587152"/>
                <a:gd name="connsiteX18" fmla="*/ 290449 w 1080120"/>
                <a:gd name="connsiteY18" fmla="*/ 795264 h 1587152"/>
                <a:gd name="connsiteX19" fmla="*/ 109685 w 1080120"/>
                <a:gd name="connsiteY19" fmla="*/ 646583 h 1587152"/>
                <a:gd name="connsiteX20" fmla="*/ 0 w 1080120"/>
                <a:gd name="connsiteY20" fmla="*/ 702165 h 1587152"/>
                <a:gd name="connsiteX21" fmla="*/ 0 w 1080120"/>
                <a:gd name="connsiteY21" fmla="*/ 260392 h 1587152"/>
                <a:gd name="connsiteX22" fmla="*/ 429468 w 1080120"/>
                <a:gd name="connsiteY22" fmla="*/ 260392 h 1587152"/>
                <a:gd name="connsiteX23" fmla="*/ 412645 w 1080120"/>
                <a:gd name="connsiteY23" fmla="*/ 180764 h 1587152"/>
                <a:gd name="connsiteX24" fmla="*/ 561326 w 1080120"/>
                <a:gd name="connsiteY24" fmla="*/ 0 h 1587152"/>
                <a:gd name="connsiteX0" fmla="*/ 561326 w 1080120"/>
                <a:gd name="connsiteY0" fmla="*/ 0 h 1587152"/>
                <a:gd name="connsiteX1" fmla="*/ 710007 w 1080120"/>
                <a:gd name="connsiteY1" fmla="*/ 180764 h 1587152"/>
                <a:gd name="connsiteX2" fmla="*/ 693184 w 1080120"/>
                <a:gd name="connsiteY2" fmla="*/ 260392 h 1587152"/>
                <a:gd name="connsiteX3" fmla="*/ 1080120 w 1080120"/>
                <a:gd name="connsiteY3" fmla="*/ 260392 h 1587152"/>
                <a:gd name="connsiteX4" fmla="*/ 1080120 w 1080120"/>
                <a:gd name="connsiteY4" fmla="*/ 673595 h 1587152"/>
                <a:gd name="connsiteX5" fmla="*/ 983047 w 1080120"/>
                <a:gd name="connsiteY5" fmla="*/ 646583 h 1587152"/>
                <a:gd name="connsiteX6" fmla="*/ 802283 w 1080120"/>
                <a:gd name="connsiteY6" fmla="*/ 795264 h 1587152"/>
                <a:gd name="connsiteX7" fmla="*/ 983047 w 1080120"/>
                <a:gd name="connsiteY7" fmla="*/ 943945 h 1587152"/>
                <a:gd name="connsiteX8" fmla="*/ 1080120 w 1080120"/>
                <a:gd name="connsiteY8" fmla="*/ 916934 h 1587152"/>
                <a:gd name="connsiteX9" fmla="*/ 1080120 w 1080120"/>
                <a:gd name="connsiteY9" fmla="*/ 1340512 h 1587152"/>
                <a:gd name="connsiteX10" fmla="*/ 677802 w 1080120"/>
                <a:gd name="connsiteY10" fmla="*/ 1340512 h 1587152"/>
                <a:gd name="connsiteX11" fmla="*/ 688741 w 1080120"/>
                <a:gd name="connsiteY11" fmla="*/ 1406388 h 1587152"/>
                <a:gd name="connsiteX12" fmla="*/ 540060 w 1080120"/>
                <a:gd name="connsiteY12" fmla="*/ 1587152 h 1587152"/>
                <a:gd name="connsiteX13" fmla="*/ 391379 w 1080120"/>
                <a:gd name="connsiteY13" fmla="*/ 1406388 h 1587152"/>
                <a:gd name="connsiteX14" fmla="*/ 402319 w 1080120"/>
                <a:gd name="connsiteY14" fmla="*/ 1340512 h 1587152"/>
                <a:gd name="connsiteX15" fmla="*/ 0 w 1080120"/>
                <a:gd name="connsiteY15" fmla="*/ 1340512 h 1587152"/>
                <a:gd name="connsiteX16" fmla="*/ 0 w 1080120"/>
                <a:gd name="connsiteY16" fmla="*/ 910422 h 1587152"/>
                <a:gd name="connsiteX17" fmla="*/ 109685 w 1080120"/>
                <a:gd name="connsiteY17" fmla="*/ 943945 h 1587152"/>
                <a:gd name="connsiteX18" fmla="*/ 290449 w 1080120"/>
                <a:gd name="connsiteY18" fmla="*/ 795264 h 1587152"/>
                <a:gd name="connsiteX19" fmla="*/ 116100 w 1080120"/>
                <a:gd name="connsiteY19" fmla="*/ 658347 h 1587152"/>
                <a:gd name="connsiteX20" fmla="*/ 0 w 1080120"/>
                <a:gd name="connsiteY20" fmla="*/ 702165 h 1587152"/>
                <a:gd name="connsiteX21" fmla="*/ 0 w 1080120"/>
                <a:gd name="connsiteY21" fmla="*/ 260392 h 1587152"/>
                <a:gd name="connsiteX22" fmla="*/ 429468 w 1080120"/>
                <a:gd name="connsiteY22" fmla="*/ 260392 h 1587152"/>
                <a:gd name="connsiteX23" fmla="*/ 412645 w 1080120"/>
                <a:gd name="connsiteY23" fmla="*/ 180764 h 1587152"/>
                <a:gd name="connsiteX24" fmla="*/ 561326 w 1080120"/>
                <a:gd name="connsiteY24" fmla="*/ 0 h 1587152"/>
                <a:gd name="connsiteX0" fmla="*/ 561326 w 1080120"/>
                <a:gd name="connsiteY0" fmla="*/ 0 h 1587152"/>
                <a:gd name="connsiteX1" fmla="*/ 710007 w 1080120"/>
                <a:gd name="connsiteY1" fmla="*/ 180764 h 1587152"/>
                <a:gd name="connsiteX2" fmla="*/ 693184 w 1080120"/>
                <a:gd name="connsiteY2" fmla="*/ 260392 h 1587152"/>
                <a:gd name="connsiteX3" fmla="*/ 1080120 w 1080120"/>
                <a:gd name="connsiteY3" fmla="*/ 260392 h 1587152"/>
                <a:gd name="connsiteX4" fmla="*/ 1080120 w 1080120"/>
                <a:gd name="connsiteY4" fmla="*/ 673595 h 1587152"/>
                <a:gd name="connsiteX5" fmla="*/ 983047 w 1080120"/>
                <a:gd name="connsiteY5" fmla="*/ 646583 h 1587152"/>
                <a:gd name="connsiteX6" fmla="*/ 802283 w 1080120"/>
                <a:gd name="connsiteY6" fmla="*/ 795264 h 1587152"/>
                <a:gd name="connsiteX7" fmla="*/ 983047 w 1080120"/>
                <a:gd name="connsiteY7" fmla="*/ 943945 h 1587152"/>
                <a:gd name="connsiteX8" fmla="*/ 1080120 w 1080120"/>
                <a:gd name="connsiteY8" fmla="*/ 916934 h 1587152"/>
                <a:gd name="connsiteX9" fmla="*/ 1080120 w 1080120"/>
                <a:gd name="connsiteY9" fmla="*/ 1340512 h 1587152"/>
                <a:gd name="connsiteX10" fmla="*/ 677802 w 1080120"/>
                <a:gd name="connsiteY10" fmla="*/ 1340512 h 1587152"/>
                <a:gd name="connsiteX11" fmla="*/ 688741 w 1080120"/>
                <a:gd name="connsiteY11" fmla="*/ 1406388 h 1587152"/>
                <a:gd name="connsiteX12" fmla="*/ 540060 w 1080120"/>
                <a:gd name="connsiteY12" fmla="*/ 1587152 h 1587152"/>
                <a:gd name="connsiteX13" fmla="*/ 391379 w 1080120"/>
                <a:gd name="connsiteY13" fmla="*/ 1406388 h 1587152"/>
                <a:gd name="connsiteX14" fmla="*/ 402319 w 1080120"/>
                <a:gd name="connsiteY14" fmla="*/ 1340512 h 1587152"/>
                <a:gd name="connsiteX15" fmla="*/ 0 w 1080120"/>
                <a:gd name="connsiteY15" fmla="*/ 1340512 h 1587152"/>
                <a:gd name="connsiteX16" fmla="*/ 0 w 1080120"/>
                <a:gd name="connsiteY16" fmla="*/ 910422 h 1587152"/>
                <a:gd name="connsiteX17" fmla="*/ 109685 w 1080120"/>
                <a:gd name="connsiteY17" fmla="*/ 943945 h 1587152"/>
                <a:gd name="connsiteX18" fmla="*/ 290449 w 1080120"/>
                <a:gd name="connsiteY18" fmla="*/ 795264 h 1587152"/>
                <a:gd name="connsiteX19" fmla="*/ 116100 w 1080120"/>
                <a:gd name="connsiteY19" fmla="*/ 658347 h 1587152"/>
                <a:gd name="connsiteX20" fmla="*/ 0 w 1080120"/>
                <a:gd name="connsiteY20" fmla="*/ 702165 h 1587152"/>
                <a:gd name="connsiteX21" fmla="*/ 0 w 1080120"/>
                <a:gd name="connsiteY21" fmla="*/ 260392 h 1587152"/>
                <a:gd name="connsiteX22" fmla="*/ 429468 w 1080120"/>
                <a:gd name="connsiteY22" fmla="*/ 260392 h 1587152"/>
                <a:gd name="connsiteX23" fmla="*/ 412645 w 1080120"/>
                <a:gd name="connsiteY23" fmla="*/ 180764 h 1587152"/>
                <a:gd name="connsiteX24" fmla="*/ 561326 w 1080120"/>
                <a:gd name="connsiteY24" fmla="*/ 0 h 1587152"/>
                <a:gd name="connsiteX0" fmla="*/ 561326 w 1080120"/>
                <a:gd name="connsiteY0" fmla="*/ 0 h 1587152"/>
                <a:gd name="connsiteX1" fmla="*/ 710007 w 1080120"/>
                <a:gd name="connsiteY1" fmla="*/ 180764 h 1587152"/>
                <a:gd name="connsiteX2" fmla="*/ 693184 w 1080120"/>
                <a:gd name="connsiteY2" fmla="*/ 260392 h 1587152"/>
                <a:gd name="connsiteX3" fmla="*/ 1080120 w 1080120"/>
                <a:gd name="connsiteY3" fmla="*/ 260392 h 1587152"/>
                <a:gd name="connsiteX4" fmla="*/ 1080120 w 1080120"/>
                <a:gd name="connsiteY4" fmla="*/ 673595 h 1587152"/>
                <a:gd name="connsiteX5" fmla="*/ 983047 w 1080120"/>
                <a:gd name="connsiteY5" fmla="*/ 646583 h 1587152"/>
                <a:gd name="connsiteX6" fmla="*/ 802283 w 1080120"/>
                <a:gd name="connsiteY6" fmla="*/ 795264 h 1587152"/>
                <a:gd name="connsiteX7" fmla="*/ 983047 w 1080120"/>
                <a:gd name="connsiteY7" fmla="*/ 943945 h 1587152"/>
                <a:gd name="connsiteX8" fmla="*/ 1080120 w 1080120"/>
                <a:gd name="connsiteY8" fmla="*/ 916934 h 1587152"/>
                <a:gd name="connsiteX9" fmla="*/ 1080120 w 1080120"/>
                <a:gd name="connsiteY9" fmla="*/ 1340512 h 1587152"/>
                <a:gd name="connsiteX10" fmla="*/ 677802 w 1080120"/>
                <a:gd name="connsiteY10" fmla="*/ 1340512 h 1587152"/>
                <a:gd name="connsiteX11" fmla="*/ 688741 w 1080120"/>
                <a:gd name="connsiteY11" fmla="*/ 1406388 h 1587152"/>
                <a:gd name="connsiteX12" fmla="*/ 540060 w 1080120"/>
                <a:gd name="connsiteY12" fmla="*/ 1587152 h 1587152"/>
                <a:gd name="connsiteX13" fmla="*/ 391379 w 1080120"/>
                <a:gd name="connsiteY13" fmla="*/ 1406388 h 1587152"/>
                <a:gd name="connsiteX14" fmla="*/ 402319 w 1080120"/>
                <a:gd name="connsiteY14" fmla="*/ 1340512 h 1587152"/>
                <a:gd name="connsiteX15" fmla="*/ 0 w 1080120"/>
                <a:gd name="connsiteY15" fmla="*/ 1340512 h 1587152"/>
                <a:gd name="connsiteX16" fmla="*/ 0 w 1080120"/>
                <a:gd name="connsiteY16" fmla="*/ 910422 h 1587152"/>
                <a:gd name="connsiteX17" fmla="*/ 109685 w 1080120"/>
                <a:gd name="connsiteY17" fmla="*/ 943945 h 1587152"/>
                <a:gd name="connsiteX18" fmla="*/ 290449 w 1080120"/>
                <a:gd name="connsiteY18" fmla="*/ 795264 h 1587152"/>
                <a:gd name="connsiteX19" fmla="*/ 116100 w 1080120"/>
                <a:gd name="connsiteY19" fmla="*/ 658347 h 1587152"/>
                <a:gd name="connsiteX20" fmla="*/ 0 w 1080120"/>
                <a:gd name="connsiteY20" fmla="*/ 702165 h 1587152"/>
                <a:gd name="connsiteX21" fmla="*/ 0 w 1080120"/>
                <a:gd name="connsiteY21" fmla="*/ 260392 h 1587152"/>
                <a:gd name="connsiteX22" fmla="*/ 429468 w 1080120"/>
                <a:gd name="connsiteY22" fmla="*/ 260392 h 1587152"/>
                <a:gd name="connsiteX23" fmla="*/ 412645 w 1080120"/>
                <a:gd name="connsiteY23" fmla="*/ 180764 h 1587152"/>
                <a:gd name="connsiteX24" fmla="*/ 561326 w 1080120"/>
                <a:gd name="connsiteY24" fmla="*/ 0 h 1587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080120" h="1587152">
                  <a:moveTo>
                    <a:pt x="561326" y="0"/>
                  </a:moveTo>
                  <a:cubicBezTo>
                    <a:pt x="643440" y="0"/>
                    <a:pt x="710007" y="80931"/>
                    <a:pt x="710007" y="180764"/>
                  </a:cubicBezTo>
                  <a:cubicBezTo>
                    <a:pt x="710007" y="209570"/>
                    <a:pt x="704465" y="236803"/>
                    <a:pt x="693184" y="260392"/>
                  </a:cubicBezTo>
                  <a:lnTo>
                    <a:pt x="1080120" y="260392"/>
                  </a:lnTo>
                  <a:lnTo>
                    <a:pt x="1080120" y="673595"/>
                  </a:lnTo>
                  <a:cubicBezTo>
                    <a:pt x="1053442" y="655461"/>
                    <a:pt x="1019505" y="646583"/>
                    <a:pt x="983047" y="646583"/>
                  </a:cubicBezTo>
                  <a:cubicBezTo>
                    <a:pt x="883214" y="646583"/>
                    <a:pt x="802283" y="713150"/>
                    <a:pt x="802283" y="795264"/>
                  </a:cubicBezTo>
                  <a:cubicBezTo>
                    <a:pt x="802283" y="877378"/>
                    <a:pt x="883214" y="943945"/>
                    <a:pt x="983047" y="943945"/>
                  </a:cubicBezTo>
                  <a:cubicBezTo>
                    <a:pt x="1019505" y="943945"/>
                    <a:pt x="1053442" y="935068"/>
                    <a:pt x="1080120" y="916934"/>
                  </a:cubicBezTo>
                  <a:lnTo>
                    <a:pt x="1080120" y="1340512"/>
                  </a:lnTo>
                  <a:lnTo>
                    <a:pt x="677802" y="1340512"/>
                  </a:lnTo>
                  <a:cubicBezTo>
                    <a:pt x="685106" y="1360763"/>
                    <a:pt x="688741" y="1383060"/>
                    <a:pt x="688741" y="1406388"/>
                  </a:cubicBezTo>
                  <a:cubicBezTo>
                    <a:pt x="688741" y="1506221"/>
                    <a:pt x="622174" y="1587152"/>
                    <a:pt x="540060" y="1587152"/>
                  </a:cubicBezTo>
                  <a:cubicBezTo>
                    <a:pt x="457946" y="1587152"/>
                    <a:pt x="391379" y="1506221"/>
                    <a:pt x="391379" y="1406388"/>
                  </a:cubicBezTo>
                  <a:lnTo>
                    <a:pt x="402319" y="1340512"/>
                  </a:lnTo>
                  <a:lnTo>
                    <a:pt x="0" y="1340512"/>
                  </a:lnTo>
                  <a:lnTo>
                    <a:pt x="0" y="910422"/>
                  </a:lnTo>
                  <a:cubicBezTo>
                    <a:pt x="29252" y="932231"/>
                    <a:pt x="67805" y="943945"/>
                    <a:pt x="109685" y="943945"/>
                  </a:cubicBezTo>
                  <a:cubicBezTo>
                    <a:pt x="209518" y="943945"/>
                    <a:pt x="295795" y="881099"/>
                    <a:pt x="290449" y="795264"/>
                  </a:cubicBezTo>
                  <a:cubicBezTo>
                    <a:pt x="285103" y="709429"/>
                    <a:pt x="180545" y="659159"/>
                    <a:pt x="116100" y="658347"/>
                  </a:cubicBezTo>
                  <a:cubicBezTo>
                    <a:pt x="65270" y="657707"/>
                    <a:pt x="29252" y="680356"/>
                    <a:pt x="0" y="702165"/>
                  </a:cubicBezTo>
                  <a:lnTo>
                    <a:pt x="0" y="260392"/>
                  </a:lnTo>
                  <a:lnTo>
                    <a:pt x="429468" y="260392"/>
                  </a:lnTo>
                  <a:cubicBezTo>
                    <a:pt x="418188" y="236803"/>
                    <a:pt x="412645" y="209570"/>
                    <a:pt x="412645" y="180764"/>
                  </a:cubicBezTo>
                  <a:cubicBezTo>
                    <a:pt x="412645" y="80931"/>
                    <a:pt x="479212" y="0"/>
                    <a:pt x="561326" y="0"/>
                  </a:cubicBezTo>
                  <a:close/>
                </a:path>
              </a:pathLst>
            </a:custGeom>
            <a:solidFill>
              <a:srgbClr val="FFC000"/>
            </a:solidFill>
            <a:ln>
              <a:noFill/>
            </a:ln>
            <a:effectLst/>
          </p:spPr>
          <p:style>
            <a:lnRef idx="2">
              <a:schemeClr val="accent1"/>
            </a:lnRef>
            <a:fillRef idx="1">
              <a:schemeClr val="lt1"/>
            </a:fillRef>
            <a:effectRef idx="0">
              <a:schemeClr val="accent1"/>
            </a:effectRef>
            <a:fontRef idx="minor">
              <a:schemeClr val="dk1"/>
            </a:fontRef>
          </p:style>
          <p:txBody>
            <a:bodyPr lIns="108000" rIns="0" rtlCol="0" anchor="ctr">
              <a:flatTx/>
            </a:bodyPr>
            <a:lstStyle/>
            <a:p>
              <a:pPr algn="ctr"/>
              <a:endParaRPr lang="en-GB" sz="1400" dirty="0">
                <a:solidFill>
                  <a:schemeClr val="bg1"/>
                </a:solidFill>
                <a:latin typeface="Arial Narrow" charset="0"/>
                <a:ea typeface="Arial Narrow" charset="0"/>
                <a:cs typeface="Arial Narrow" charset="0"/>
              </a:endParaRPr>
            </a:p>
          </p:txBody>
        </p:sp>
        <p:sp>
          <p:nvSpPr>
            <p:cNvPr id="31" name="Rectangle 30"/>
            <p:cNvSpPr>
              <a:spLocks noChangeAspect="1"/>
            </p:cNvSpPr>
            <p:nvPr/>
          </p:nvSpPr>
          <p:spPr>
            <a:xfrm>
              <a:off x="5790500" y="2981839"/>
              <a:ext cx="1080120" cy="10801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0" rIns="0" rtlCol="0" anchor="ctr">
              <a:flatTx/>
            </a:bodyPr>
            <a:lstStyle/>
            <a:p>
              <a:pPr algn="ctr"/>
              <a:r>
                <a:rPr lang="en-GB" sz="1400" dirty="0">
                  <a:solidFill>
                    <a:schemeClr val="bg1"/>
                  </a:solidFill>
                  <a:latin typeface="Arial Narrow" charset="0"/>
                  <a:ea typeface="Arial Narrow" charset="0"/>
                  <a:cs typeface="Arial Narrow" charset="0"/>
                </a:rPr>
                <a:t>Media</a:t>
              </a:r>
            </a:p>
          </p:txBody>
        </p:sp>
      </p:grpSp>
      <p:grpSp>
        <p:nvGrpSpPr>
          <p:cNvPr id="51" name="Group 50"/>
          <p:cNvGrpSpPr/>
          <p:nvPr/>
        </p:nvGrpSpPr>
        <p:grpSpPr>
          <a:xfrm>
            <a:off x="5838429" y="4231087"/>
            <a:ext cx="1629144" cy="1385206"/>
            <a:chOff x="5686410" y="4206080"/>
            <a:chExt cx="1629144" cy="1385206"/>
          </a:xfrm>
        </p:grpSpPr>
        <p:sp>
          <p:nvSpPr>
            <p:cNvPr id="19" name="Rectangle 95"/>
            <p:cNvSpPr>
              <a:spLocks noChangeAspect="1"/>
            </p:cNvSpPr>
            <p:nvPr/>
          </p:nvSpPr>
          <p:spPr>
            <a:xfrm>
              <a:off x="5686410" y="4206080"/>
              <a:ext cx="1629144" cy="1385206"/>
            </a:xfrm>
            <a:custGeom>
              <a:avLst/>
              <a:gdLst>
                <a:gd name="connsiteX0" fmla="*/ 0 w 1371458"/>
                <a:gd name="connsiteY0" fmla="*/ 0 h 1080120"/>
                <a:gd name="connsiteX1" fmla="*/ 397080 w 1371458"/>
                <a:gd name="connsiteY1" fmla="*/ 0 h 1080120"/>
                <a:gd name="connsiteX2" fmla="*/ 386917 w 1371458"/>
                <a:gd name="connsiteY2" fmla="*/ 61195 h 1080120"/>
                <a:gd name="connsiteX3" fmla="*/ 535598 w 1371458"/>
                <a:gd name="connsiteY3" fmla="*/ 241959 h 1080120"/>
                <a:gd name="connsiteX4" fmla="*/ 684279 w 1371458"/>
                <a:gd name="connsiteY4" fmla="*/ 61195 h 1080120"/>
                <a:gd name="connsiteX5" fmla="*/ 674118 w 1371458"/>
                <a:gd name="connsiteY5" fmla="*/ 0 h 1080120"/>
                <a:gd name="connsiteX6" fmla="*/ 1080120 w 1371458"/>
                <a:gd name="connsiteY6" fmla="*/ 0 h 1080120"/>
                <a:gd name="connsiteX7" fmla="*/ 1080120 w 1371458"/>
                <a:gd name="connsiteY7" fmla="*/ 424604 h 1080120"/>
                <a:gd name="connsiteX8" fmla="*/ 1190362 w 1371458"/>
                <a:gd name="connsiteY8" fmla="*/ 390804 h 1080120"/>
                <a:gd name="connsiteX9" fmla="*/ 1371126 w 1371458"/>
                <a:gd name="connsiteY9" fmla="*/ 539485 h 1080120"/>
                <a:gd name="connsiteX10" fmla="*/ 1190362 w 1371458"/>
                <a:gd name="connsiteY10" fmla="*/ 688166 h 1080120"/>
                <a:gd name="connsiteX11" fmla="*/ 1080120 w 1371458"/>
                <a:gd name="connsiteY11" fmla="*/ 654366 h 1080120"/>
                <a:gd name="connsiteX12" fmla="*/ 1080120 w 1371458"/>
                <a:gd name="connsiteY12" fmla="*/ 1080120 h 1080120"/>
                <a:gd name="connsiteX13" fmla="*/ 0 w 1371458"/>
                <a:gd name="connsiteY13" fmla="*/ 1080120 h 1080120"/>
                <a:gd name="connsiteX14" fmla="*/ 0 w 1371458"/>
                <a:gd name="connsiteY14" fmla="*/ 660417 h 1080120"/>
                <a:gd name="connsiteX15" fmla="*/ 100368 w 1371458"/>
                <a:gd name="connsiteY15" fmla="*/ 688741 h 1080120"/>
                <a:gd name="connsiteX16" fmla="*/ 281132 w 1371458"/>
                <a:gd name="connsiteY16" fmla="*/ 540060 h 1080120"/>
                <a:gd name="connsiteX17" fmla="*/ 100368 w 1371458"/>
                <a:gd name="connsiteY17" fmla="*/ 391379 h 1080120"/>
                <a:gd name="connsiteX18" fmla="*/ 0 w 1371458"/>
                <a:gd name="connsiteY18" fmla="*/ 419704 h 1080120"/>
                <a:gd name="connsiteX19" fmla="*/ 0 w 1371458"/>
                <a:gd name="connsiteY19" fmla="*/ 0 h 1080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71458" h="1080120">
                  <a:moveTo>
                    <a:pt x="0" y="0"/>
                  </a:moveTo>
                  <a:lnTo>
                    <a:pt x="397080" y="0"/>
                  </a:lnTo>
                  <a:lnTo>
                    <a:pt x="386917" y="61195"/>
                  </a:lnTo>
                  <a:cubicBezTo>
                    <a:pt x="386917" y="161028"/>
                    <a:pt x="453484" y="241959"/>
                    <a:pt x="535598" y="241959"/>
                  </a:cubicBezTo>
                  <a:cubicBezTo>
                    <a:pt x="617712" y="241959"/>
                    <a:pt x="684279" y="161028"/>
                    <a:pt x="684279" y="61195"/>
                  </a:cubicBezTo>
                  <a:cubicBezTo>
                    <a:pt x="684279" y="39557"/>
                    <a:pt x="681152" y="18806"/>
                    <a:pt x="674118" y="0"/>
                  </a:cubicBezTo>
                  <a:lnTo>
                    <a:pt x="1080120" y="0"/>
                  </a:lnTo>
                  <a:lnTo>
                    <a:pt x="1080120" y="424604"/>
                  </a:lnTo>
                  <a:cubicBezTo>
                    <a:pt x="1109498" y="402650"/>
                    <a:pt x="1148248" y="390804"/>
                    <a:pt x="1190362" y="390804"/>
                  </a:cubicBezTo>
                  <a:cubicBezTo>
                    <a:pt x="1290195" y="390804"/>
                    <a:pt x="1364711" y="430633"/>
                    <a:pt x="1371126" y="539485"/>
                  </a:cubicBezTo>
                  <a:cubicBezTo>
                    <a:pt x="1377541" y="648337"/>
                    <a:pt x="1290195" y="688166"/>
                    <a:pt x="1190362" y="688166"/>
                  </a:cubicBezTo>
                  <a:cubicBezTo>
                    <a:pt x="1148248" y="688166"/>
                    <a:pt x="1109498" y="676320"/>
                    <a:pt x="1080120" y="654366"/>
                  </a:cubicBezTo>
                  <a:lnTo>
                    <a:pt x="1080120" y="1080120"/>
                  </a:lnTo>
                  <a:lnTo>
                    <a:pt x="0" y="1080120"/>
                  </a:lnTo>
                  <a:lnTo>
                    <a:pt x="0" y="660417"/>
                  </a:lnTo>
                  <a:cubicBezTo>
                    <a:pt x="27571" y="679223"/>
                    <a:pt x="62618" y="688741"/>
                    <a:pt x="100368" y="688741"/>
                  </a:cubicBezTo>
                  <a:cubicBezTo>
                    <a:pt x="200201" y="688741"/>
                    <a:pt x="281132" y="622174"/>
                    <a:pt x="281132" y="540060"/>
                  </a:cubicBezTo>
                  <a:cubicBezTo>
                    <a:pt x="281132" y="457946"/>
                    <a:pt x="200201" y="391379"/>
                    <a:pt x="100368" y="391379"/>
                  </a:cubicBezTo>
                  <a:cubicBezTo>
                    <a:pt x="62618" y="391379"/>
                    <a:pt x="27571" y="400897"/>
                    <a:pt x="0" y="419704"/>
                  </a:cubicBezTo>
                  <a:lnTo>
                    <a:pt x="0" y="0"/>
                  </a:lnTo>
                  <a:close/>
                </a:path>
              </a:pathLst>
            </a:custGeom>
            <a:solidFill>
              <a:srgbClr val="C00000"/>
            </a:solidFill>
            <a:ln>
              <a:noFill/>
            </a:ln>
            <a:effectLst/>
          </p:spPr>
          <p:style>
            <a:lnRef idx="2">
              <a:schemeClr val="accent1"/>
            </a:lnRef>
            <a:fillRef idx="1">
              <a:schemeClr val="lt1"/>
            </a:fillRef>
            <a:effectRef idx="0">
              <a:schemeClr val="accent1"/>
            </a:effectRef>
            <a:fontRef idx="minor">
              <a:schemeClr val="dk1"/>
            </a:fontRef>
          </p:style>
          <p:txBody>
            <a:bodyPr lIns="108000" rIns="0" rtlCol="0" anchor="ctr">
              <a:flatTx/>
            </a:bodyPr>
            <a:lstStyle/>
            <a:p>
              <a:pPr algn="ctr"/>
              <a:endParaRPr lang="en-GB" sz="1400" dirty="0">
                <a:solidFill>
                  <a:schemeClr val="bg1"/>
                </a:solidFill>
                <a:latin typeface="Arial Narrow" charset="0"/>
                <a:ea typeface="Arial Narrow" charset="0"/>
                <a:cs typeface="Arial Narrow" charset="0"/>
              </a:endParaRPr>
            </a:p>
          </p:txBody>
        </p:sp>
        <p:sp>
          <p:nvSpPr>
            <p:cNvPr id="32" name="Rectangle 31"/>
            <p:cNvSpPr>
              <a:spLocks noChangeAspect="1"/>
            </p:cNvSpPr>
            <p:nvPr/>
          </p:nvSpPr>
          <p:spPr>
            <a:xfrm>
              <a:off x="5791214" y="4359372"/>
              <a:ext cx="1080120" cy="10801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0" rIns="0" rtlCol="0" anchor="ctr">
              <a:flatTx/>
            </a:bodyPr>
            <a:lstStyle/>
            <a:p>
              <a:pPr algn="ctr"/>
              <a:r>
                <a:rPr lang="en-GB" sz="1400" dirty="0">
                  <a:solidFill>
                    <a:schemeClr val="bg1"/>
                  </a:solidFill>
                  <a:latin typeface="Arial Narrow" charset="0"/>
                  <a:ea typeface="Arial Narrow" charset="0"/>
                  <a:cs typeface="Arial Narrow" charset="0"/>
                </a:rPr>
                <a:t>Water</a:t>
              </a:r>
            </a:p>
          </p:txBody>
        </p:sp>
      </p:grpSp>
      <p:grpSp>
        <p:nvGrpSpPr>
          <p:cNvPr id="40" name="Group 39"/>
          <p:cNvGrpSpPr/>
          <p:nvPr/>
        </p:nvGrpSpPr>
        <p:grpSpPr>
          <a:xfrm>
            <a:off x="3221143" y="1340768"/>
            <a:ext cx="1593923" cy="1385206"/>
            <a:chOff x="3171233" y="1438955"/>
            <a:chExt cx="1593923" cy="1385206"/>
          </a:xfrm>
        </p:grpSpPr>
        <p:sp>
          <p:nvSpPr>
            <p:cNvPr id="6" name="Rectangle 83"/>
            <p:cNvSpPr>
              <a:spLocks noChangeAspect="1"/>
            </p:cNvSpPr>
            <p:nvPr/>
          </p:nvSpPr>
          <p:spPr>
            <a:xfrm>
              <a:off x="3171233" y="1438955"/>
              <a:ext cx="1593923" cy="1385206"/>
            </a:xfrm>
            <a:custGeom>
              <a:avLst/>
              <a:gdLst/>
              <a:ahLst/>
              <a:cxnLst/>
              <a:rect l="l" t="t" r="r" b="b"/>
              <a:pathLst>
                <a:path w="1341808" h="1080120">
                  <a:moveTo>
                    <a:pt x="0" y="0"/>
                  </a:moveTo>
                  <a:lnTo>
                    <a:pt x="1072573" y="0"/>
                  </a:lnTo>
                  <a:lnTo>
                    <a:pt x="1072573" y="447555"/>
                  </a:lnTo>
                  <a:cubicBezTo>
                    <a:pt x="1097913" y="432914"/>
                    <a:pt x="1128473" y="425828"/>
                    <a:pt x="1161044" y="425828"/>
                  </a:cubicBezTo>
                  <a:cubicBezTo>
                    <a:pt x="1260877" y="425828"/>
                    <a:pt x="1341808" y="492395"/>
                    <a:pt x="1341808" y="574509"/>
                  </a:cubicBezTo>
                  <a:cubicBezTo>
                    <a:pt x="1341808" y="656623"/>
                    <a:pt x="1260877" y="723190"/>
                    <a:pt x="1161044" y="723190"/>
                  </a:cubicBezTo>
                  <a:cubicBezTo>
                    <a:pt x="1128473" y="723190"/>
                    <a:pt x="1097913" y="716104"/>
                    <a:pt x="1072573" y="701463"/>
                  </a:cubicBezTo>
                  <a:lnTo>
                    <a:pt x="1072573" y="1080120"/>
                  </a:lnTo>
                  <a:lnTo>
                    <a:pt x="1071518" y="1080120"/>
                  </a:lnTo>
                  <a:lnTo>
                    <a:pt x="677250" y="1080120"/>
                  </a:lnTo>
                  <a:lnTo>
                    <a:pt x="690772" y="1006444"/>
                  </a:lnTo>
                  <a:cubicBezTo>
                    <a:pt x="690772" y="906611"/>
                    <a:pt x="624205" y="825680"/>
                    <a:pt x="542091" y="825680"/>
                  </a:cubicBezTo>
                  <a:cubicBezTo>
                    <a:pt x="459977" y="825680"/>
                    <a:pt x="393410" y="906611"/>
                    <a:pt x="393410" y="1006444"/>
                  </a:cubicBezTo>
                  <a:cubicBezTo>
                    <a:pt x="393410" y="1032766"/>
                    <a:pt x="398038" y="1057774"/>
                    <a:pt x="406932" y="1080120"/>
                  </a:cubicBezTo>
                  <a:lnTo>
                    <a:pt x="0" y="1080120"/>
                  </a:lnTo>
                  <a:lnTo>
                    <a:pt x="0" y="699742"/>
                  </a:lnTo>
                  <a:cubicBezTo>
                    <a:pt x="25933" y="715509"/>
                    <a:pt x="57664" y="723190"/>
                    <a:pt x="91575" y="723190"/>
                  </a:cubicBezTo>
                  <a:cubicBezTo>
                    <a:pt x="191408" y="723190"/>
                    <a:pt x="272339" y="656623"/>
                    <a:pt x="272339" y="574509"/>
                  </a:cubicBezTo>
                  <a:cubicBezTo>
                    <a:pt x="272339" y="492395"/>
                    <a:pt x="191408" y="425828"/>
                    <a:pt x="91575" y="425828"/>
                  </a:cubicBezTo>
                  <a:cubicBezTo>
                    <a:pt x="57664" y="425828"/>
                    <a:pt x="25933" y="433509"/>
                    <a:pt x="0" y="449276"/>
                  </a:cubicBezTo>
                  <a:close/>
                </a:path>
              </a:pathLst>
            </a:custGeom>
            <a:solidFill>
              <a:srgbClr val="C00000"/>
            </a:solidFill>
            <a:ln>
              <a:noFill/>
            </a:ln>
            <a:effectLst/>
          </p:spPr>
          <p:style>
            <a:lnRef idx="2">
              <a:schemeClr val="accent1"/>
            </a:lnRef>
            <a:fillRef idx="1">
              <a:schemeClr val="lt1"/>
            </a:fillRef>
            <a:effectRef idx="0">
              <a:schemeClr val="accent1"/>
            </a:effectRef>
            <a:fontRef idx="minor">
              <a:schemeClr val="dk1"/>
            </a:fontRef>
          </p:style>
          <p:txBody>
            <a:bodyPr lIns="0" rIns="0" rtlCol="0" anchor="ctr">
              <a:flatTx/>
            </a:bodyPr>
            <a:lstStyle/>
            <a:p>
              <a:pPr algn="ctr"/>
              <a:endParaRPr lang="en-GB" sz="1400" dirty="0">
                <a:solidFill>
                  <a:schemeClr val="bg1"/>
                </a:solidFill>
                <a:latin typeface="Arial Narrow" charset="0"/>
                <a:ea typeface="Arial Narrow" charset="0"/>
                <a:cs typeface="Arial Narrow" charset="0"/>
              </a:endParaRPr>
            </a:p>
          </p:txBody>
        </p:sp>
        <p:sp>
          <p:nvSpPr>
            <p:cNvPr id="33" name="Rectangle 32"/>
            <p:cNvSpPr>
              <a:spLocks noChangeAspect="1"/>
            </p:cNvSpPr>
            <p:nvPr/>
          </p:nvSpPr>
          <p:spPr>
            <a:xfrm>
              <a:off x="3266209" y="1582923"/>
              <a:ext cx="1080120" cy="10801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0" rIns="0" rtlCol="0" anchor="ctr">
              <a:flatTx/>
            </a:bodyPr>
            <a:lstStyle/>
            <a:p>
              <a:pPr algn="ctr"/>
              <a:r>
                <a:rPr lang="en-GB" sz="1400" dirty="0">
                  <a:solidFill>
                    <a:schemeClr val="bg1"/>
                  </a:solidFill>
                  <a:latin typeface="Arial Narrow" charset="0"/>
                  <a:ea typeface="Arial Narrow" charset="0"/>
                  <a:cs typeface="Arial Narrow" charset="0"/>
                </a:rPr>
                <a:t>   Fire &amp; </a:t>
              </a:r>
              <a:br>
                <a:rPr lang="en-GB" sz="1400" dirty="0">
                  <a:solidFill>
                    <a:schemeClr val="bg1"/>
                  </a:solidFill>
                  <a:latin typeface="Arial Narrow" charset="0"/>
                  <a:ea typeface="Arial Narrow" charset="0"/>
                  <a:cs typeface="Arial Narrow" charset="0"/>
                </a:rPr>
              </a:br>
              <a:r>
                <a:rPr lang="en-GB" sz="1400" dirty="0">
                  <a:solidFill>
                    <a:schemeClr val="bg1"/>
                  </a:solidFill>
                  <a:latin typeface="Arial Narrow" charset="0"/>
                  <a:ea typeface="Arial Narrow" charset="0"/>
                  <a:cs typeface="Arial Narrow" charset="0"/>
                </a:rPr>
                <a:t>   Rescue</a:t>
              </a:r>
            </a:p>
          </p:txBody>
        </p:sp>
      </p:grpSp>
      <p:grpSp>
        <p:nvGrpSpPr>
          <p:cNvPr id="2" name="Group 1"/>
          <p:cNvGrpSpPr/>
          <p:nvPr/>
        </p:nvGrpSpPr>
        <p:grpSpPr>
          <a:xfrm>
            <a:off x="549077" y="1340768"/>
            <a:ext cx="1605281" cy="1739052"/>
            <a:chOff x="605101" y="1438955"/>
            <a:chExt cx="1605281" cy="1739052"/>
          </a:xfrm>
        </p:grpSpPr>
        <p:sp>
          <p:nvSpPr>
            <p:cNvPr id="5" name="Rectangle 53"/>
            <p:cNvSpPr>
              <a:spLocks noChangeAspect="1"/>
            </p:cNvSpPr>
            <p:nvPr/>
          </p:nvSpPr>
          <p:spPr>
            <a:xfrm>
              <a:off x="605101" y="1438955"/>
              <a:ext cx="1605281" cy="1739052"/>
            </a:xfrm>
            <a:custGeom>
              <a:avLst/>
              <a:gdLst/>
              <a:ahLst/>
              <a:cxnLst/>
              <a:rect l="l" t="t" r="r" b="b"/>
              <a:pathLst>
                <a:path w="1351369" h="1356033">
                  <a:moveTo>
                    <a:pt x="0" y="0"/>
                  </a:moveTo>
                  <a:lnTo>
                    <a:pt x="1080120" y="0"/>
                  </a:lnTo>
                  <a:lnTo>
                    <a:pt x="1080120" y="448672"/>
                  </a:lnTo>
                  <a:cubicBezTo>
                    <a:pt x="1105846" y="433297"/>
                    <a:pt x="1137165" y="425828"/>
                    <a:pt x="1170605" y="425828"/>
                  </a:cubicBezTo>
                  <a:cubicBezTo>
                    <a:pt x="1270438" y="425828"/>
                    <a:pt x="1351369" y="492395"/>
                    <a:pt x="1351369" y="574509"/>
                  </a:cubicBezTo>
                  <a:cubicBezTo>
                    <a:pt x="1351369" y="656623"/>
                    <a:pt x="1270438" y="723190"/>
                    <a:pt x="1170605" y="723190"/>
                  </a:cubicBezTo>
                  <a:cubicBezTo>
                    <a:pt x="1137165" y="723190"/>
                    <a:pt x="1105846" y="715721"/>
                    <a:pt x="1080120" y="700346"/>
                  </a:cubicBezTo>
                  <a:lnTo>
                    <a:pt x="1080120" y="1080120"/>
                  </a:lnTo>
                  <a:lnTo>
                    <a:pt x="673944" y="1080120"/>
                  </a:lnTo>
                  <a:cubicBezTo>
                    <a:pt x="690974" y="1106725"/>
                    <a:pt x="699374" y="1139804"/>
                    <a:pt x="699374" y="1175269"/>
                  </a:cubicBezTo>
                  <a:cubicBezTo>
                    <a:pt x="699374" y="1275102"/>
                    <a:pt x="632807" y="1356033"/>
                    <a:pt x="550693" y="1356033"/>
                  </a:cubicBezTo>
                  <a:cubicBezTo>
                    <a:pt x="468579" y="1356033"/>
                    <a:pt x="402012" y="1275102"/>
                    <a:pt x="402012" y="1175269"/>
                  </a:cubicBezTo>
                  <a:cubicBezTo>
                    <a:pt x="402012" y="1139804"/>
                    <a:pt x="410413" y="1106725"/>
                    <a:pt x="427442" y="1080120"/>
                  </a:cubicBezTo>
                  <a:lnTo>
                    <a:pt x="0" y="1080120"/>
                  </a:lnTo>
                  <a:close/>
                </a:path>
              </a:pathLst>
            </a:custGeom>
            <a:solidFill>
              <a:schemeClr val="tx2">
                <a:lumMod val="60000"/>
                <a:lumOff val="40000"/>
              </a:schemeClr>
            </a:solidFill>
            <a:ln>
              <a:noFill/>
            </a:ln>
            <a:effectLst/>
          </p:spPr>
          <p:style>
            <a:lnRef idx="2">
              <a:schemeClr val="accent1"/>
            </a:lnRef>
            <a:fillRef idx="1">
              <a:schemeClr val="lt1"/>
            </a:fillRef>
            <a:effectRef idx="0">
              <a:schemeClr val="accent1"/>
            </a:effectRef>
            <a:fontRef idx="minor">
              <a:schemeClr val="dk1"/>
            </a:fontRef>
          </p:style>
          <p:txBody>
            <a:bodyPr lIns="0" rIns="0" rtlCol="0" anchor="ctr">
              <a:flatTx/>
            </a:bodyPr>
            <a:lstStyle/>
            <a:p>
              <a:pPr algn="ctr"/>
              <a:endParaRPr lang="en-GB" sz="1400" dirty="0">
                <a:solidFill>
                  <a:schemeClr val="bg1"/>
                </a:solidFill>
                <a:latin typeface="Arial Narrow" charset="0"/>
                <a:ea typeface="Arial Narrow" charset="0"/>
                <a:cs typeface="Arial Narrow" charset="0"/>
              </a:endParaRPr>
            </a:p>
          </p:txBody>
        </p:sp>
        <p:sp>
          <p:nvSpPr>
            <p:cNvPr id="34" name="Rectangle 33"/>
            <p:cNvSpPr>
              <a:spLocks noChangeAspect="1"/>
            </p:cNvSpPr>
            <p:nvPr/>
          </p:nvSpPr>
          <p:spPr>
            <a:xfrm>
              <a:off x="699440" y="1582923"/>
              <a:ext cx="1080120" cy="10801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0" rIns="0" rtlCol="0" anchor="ctr">
              <a:flatTx/>
            </a:bodyPr>
            <a:lstStyle/>
            <a:p>
              <a:pPr algn="ctr"/>
              <a:r>
                <a:rPr lang="en-GB" sz="1400" dirty="0">
                  <a:solidFill>
                    <a:schemeClr val="bg1"/>
                  </a:solidFill>
                  <a:latin typeface="Arial Narrow" charset="0"/>
                  <a:ea typeface="Arial Narrow" charset="0"/>
                  <a:cs typeface="Arial Narrow" charset="0"/>
                </a:rPr>
                <a:t>Ambulance</a:t>
              </a:r>
            </a:p>
          </p:txBody>
        </p:sp>
      </p:grpSp>
      <p:grpSp>
        <p:nvGrpSpPr>
          <p:cNvPr id="46" name="Group 45"/>
          <p:cNvGrpSpPr/>
          <p:nvPr/>
        </p:nvGrpSpPr>
        <p:grpSpPr>
          <a:xfrm>
            <a:off x="2867067" y="2457696"/>
            <a:ext cx="1935324" cy="1711514"/>
            <a:chOff x="2838607" y="2500228"/>
            <a:chExt cx="1935324" cy="1711514"/>
          </a:xfrm>
        </p:grpSpPr>
        <p:sp>
          <p:nvSpPr>
            <p:cNvPr id="12" name="Oval 104"/>
            <p:cNvSpPr/>
            <p:nvPr/>
          </p:nvSpPr>
          <p:spPr>
            <a:xfrm>
              <a:off x="2838607" y="2500228"/>
              <a:ext cx="1935324" cy="1711514"/>
            </a:xfrm>
            <a:custGeom>
              <a:avLst/>
              <a:gdLst/>
              <a:ahLst/>
              <a:cxnLst/>
              <a:rect l="l" t="t" r="r" b="b"/>
              <a:pathLst>
                <a:path w="1629208" h="1334560">
                  <a:moveTo>
                    <a:pt x="819913" y="0"/>
                  </a:moveTo>
                  <a:cubicBezTo>
                    <a:pt x="902027" y="0"/>
                    <a:pt x="968594" y="80931"/>
                    <a:pt x="968594" y="180764"/>
                  </a:cubicBezTo>
                  <a:cubicBezTo>
                    <a:pt x="968594" y="207086"/>
                    <a:pt x="963966" y="232094"/>
                    <a:pt x="955072" y="254440"/>
                  </a:cubicBezTo>
                  <a:lnTo>
                    <a:pt x="1349340" y="254440"/>
                  </a:lnTo>
                  <a:lnTo>
                    <a:pt x="1349340" y="673443"/>
                  </a:lnTo>
                  <a:cubicBezTo>
                    <a:pt x="1376678" y="655059"/>
                    <a:pt x="1411249" y="645819"/>
                    <a:pt x="1448444" y="645819"/>
                  </a:cubicBezTo>
                  <a:cubicBezTo>
                    <a:pt x="1548277" y="645819"/>
                    <a:pt x="1629208" y="712386"/>
                    <a:pt x="1629208" y="794500"/>
                  </a:cubicBezTo>
                  <a:cubicBezTo>
                    <a:pt x="1629208" y="876614"/>
                    <a:pt x="1548277" y="943181"/>
                    <a:pt x="1448444" y="943181"/>
                  </a:cubicBezTo>
                  <a:cubicBezTo>
                    <a:pt x="1411249" y="943181"/>
                    <a:pt x="1376678" y="933941"/>
                    <a:pt x="1349340" y="915558"/>
                  </a:cubicBezTo>
                  <a:lnTo>
                    <a:pt x="1349340" y="1334560"/>
                  </a:lnTo>
                  <a:lnTo>
                    <a:pt x="958742" y="1334560"/>
                  </a:lnTo>
                  <a:cubicBezTo>
                    <a:pt x="966560" y="1315503"/>
                    <a:pt x="969874" y="1294170"/>
                    <a:pt x="969874" y="1271897"/>
                  </a:cubicBezTo>
                  <a:cubicBezTo>
                    <a:pt x="969874" y="1172064"/>
                    <a:pt x="903307" y="1091133"/>
                    <a:pt x="821193" y="1091133"/>
                  </a:cubicBezTo>
                  <a:cubicBezTo>
                    <a:pt x="739079" y="1091133"/>
                    <a:pt x="672512" y="1172064"/>
                    <a:pt x="672512" y="1271897"/>
                  </a:cubicBezTo>
                  <a:cubicBezTo>
                    <a:pt x="672512" y="1294170"/>
                    <a:pt x="675826" y="1315503"/>
                    <a:pt x="683644" y="1334560"/>
                  </a:cubicBezTo>
                  <a:lnTo>
                    <a:pt x="269220" y="1334560"/>
                  </a:lnTo>
                  <a:lnTo>
                    <a:pt x="269220" y="915178"/>
                  </a:lnTo>
                  <a:cubicBezTo>
                    <a:pt x="243883" y="929813"/>
                    <a:pt x="213329" y="936896"/>
                    <a:pt x="180764" y="936896"/>
                  </a:cubicBezTo>
                  <a:cubicBezTo>
                    <a:pt x="80931" y="936896"/>
                    <a:pt x="0" y="870329"/>
                    <a:pt x="0" y="788215"/>
                  </a:cubicBezTo>
                  <a:cubicBezTo>
                    <a:pt x="0" y="706101"/>
                    <a:pt x="80931" y="639534"/>
                    <a:pt x="180764" y="639534"/>
                  </a:cubicBezTo>
                  <a:cubicBezTo>
                    <a:pt x="213329" y="639534"/>
                    <a:pt x="243883" y="646617"/>
                    <a:pt x="269220" y="661253"/>
                  </a:cubicBezTo>
                  <a:lnTo>
                    <a:pt x="269220" y="254440"/>
                  </a:lnTo>
                  <a:lnTo>
                    <a:pt x="684754" y="254440"/>
                  </a:lnTo>
                  <a:cubicBezTo>
                    <a:pt x="675860" y="232094"/>
                    <a:pt x="671232" y="207086"/>
                    <a:pt x="671232" y="180764"/>
                  </a:cubicBezTo>
                  <a:cubicBezTo>
                    <a:pt x="671232" y="80931"/>
                    <a:pt x="737799" y="0"/>
                    <a:pt x="819913" y="0"/>
                  </a:cubicBezTo>
                  <a:close/>
                </a:path>
              </a:pathLst>
            </a:custGeom>
            <a:solidFill>
              <a:schemeClr val="tx2">
                <a:lumMod val="60000"/>
                <a:lumOff val="4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08000" rIns="0" rtlCol="0" anchor="ctr"/>
            <a:lstStyle/>
            <a:p>
              <a:pPr algn="ctr"/>
              <a:endParaRPr lang="en-GB" sz="1400" dirty="0">
                <a:solidFill>
                  <a:schemeClr val="bg1"/>
                </a:solidFill>
                <a:latin typeface="Arial Narrow" charset="0"/>
                <a:ea typeface="Arial Narrow" charset="0"/>
                <a:cs typeface="Arial Narrow" charset="0"/>
              </a:endParaRPr>
            </a:p>
          </p:txBody>
        </p:sp>
        <p:sp>
          <p:nvSpPr>
            <p:cNvPr id="35" name="Rectangle 34"/>
            <p:cNvSpPr>
              <a:spLocks noChangeAspect="1"/>
            </p:cNvSpPr>
            <p:nvPr/>
          </p:nvSpPr>
          <p:spPr>
            <a:xfrm>
              <a:off x="3224975" y="2981839"/>
              <a:ext cx="1162587" cy="10801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0" rIns="0" rtlCol="0" anchor="ctr">
              <a:flatTx/>
            </a:bodyPr>
            <a:lstStyle/>
            <a:p>
              <a:pPr algn="ctr"/>
              <a:r>
                <a:rPr lang="en-GB" sz="1400" dirty="0">
                  <a:solidFill>
                    <a:schemeClr val="bg1"/>
                  </a:solidFill>
                  <a:latin typeface="Arial Narrow" charset="0"/>
                  <a:ea typeface="Arial Narrow" charset="0"/>
                  <a:cs typeface="Arial Narrow" charset="0"/>
                </a:rPr>
                <a:t>Environment Agency</a:t>
              </a:r>
            </a:p>
          </p:txBody>
        </p:sp>
      </p:grpSp>
      <p:grpSp>
        <p:nvGrpSpPr>
          <p:cNvPr id="50" name="Group 49"/>
          <p:cNvGrpSpPr/>
          <p:nvPr/>
        </p:nvGrpSpPr>
        <p:grpSpPr>
          <a:xfrm>
            <a:off x="7176216" y="4231087"/>
            <a:ext cx="1293320" cy="1385206"/>
            <a:chOff x="6945630" y="4206080"/>
            <a:chExt cx="1293320" cy="1385206"/>
          </a:xfrm>
        </p:grpSpPr>
        <p:sp>
          <p:nvSpPr>
            <p:cNvPr id="20" name="Rectangle 142"/>
            <p:cNvSpPr>
              <a:spLocks noChangeAspect="1"/>
            </p:cNvSpPr>
            <p:nvPr/>
          </p:nvSpPr>
          <p:spPr>
            <a:xfrm>
              <a:off x="6945630" y="4206080"/>
              <a:ext cx="1293320" cy="1385206"/>
            </a:xfrm>
            <a:custGeom>
              <a:avLst/>
              <a:gdLst>
                <a:gd name="connsiteX0" fmla="*/ 0 w 1080120"/>
                <a:gd name="connsiteY0" fmla="*/ 0 h 1080120"/>
                <a:gd name="connsiteX1" fmla="*/ 19212 w 1080120"/>
                <a:gd name="connsiteY1" fmla="*/ 0 h 1080120"/>
                <a:gd name="connsiteX2" fmla="*/ 19212 w 1080120"/>
                <a:gd name="connsiteY2" fmla="*/ 763 h 1080120"/>
                <a:gd name="connsiteX3" fmla="*/ 422666 w 1080120"/>
                <a:gd name="connsiteY3" fmla="*/ 763 h 1080120"/>
                <a:gd name="connsiteX4" fmla="*/ 410591 w 1080120"/>
                <a:gd name="connsiteY4" fmla="*/ 71828 h 1080120"/>
                <a:gd name="connsiteX5" fmla="*/ 559272 w 1080120"/>
                <a:gd name="connsiteY5" fmla="*/ 252592 h 1080120"/>
                <a:gd name="connsiteX6" fmla="*/ 707953 w 1080120"/>
                <a:gd name="connsiteY6" fmla="*/ 71828 h 1080120"/>
                <a:gd name="connsiteX7" fmla="*/ 695879 w 1080120"/>
                <a:gd name="connsiteY7" fmla="*/ 763 h 1080120"/>
                <a:gd name="connsiteX8" fmla="*/ 1080120 w 1080120"/>
                <a:gd name="connsiteY8" fmla="*/ 763 h 1080120"/>
                <a:gd name="connsiteX9" fmla="*/ 1080120 w 1080120"/>
                <a:gd name="connsiteY9" fmla="*/ 1080120 h 1080120"/>
                <a:gd name="connsiteX10" fmla="*/ 17567 w 1080120"/>
                <a:gd name="connsiteY10" fmla="*/ 1080120 h 1080120"/>
                <a:gd name="connsiteX11" fmla="*/ 17567 w 1080120"/>
                <a:gd name="connsiteY11" fmla="*/ 664999 h 1080120"/>
                <a:gd name="connsiteX12" fmla="*/ 127809 w 1080120"/>
                <a:gd name="connsiteY12" fmla="*/ 689887 h 1080120"/>
                <a:gd name="connsiteX13" fmla="*/ 308573 w 1080120"/>
                <a:gd name="connsiteY13" fmla="*/ 550118 h 1080120"/>
                <a:gd name="connsiteX14" fmla="*/ 127809 w 1080120"/>
                <a:gd name="connsiteY14" fmla="*/ 401437 h 1080120"/>
                <a:gd name="connsiteX15" fmla="*/ 17567 w 1080120"/>
                <a:gd name="connsiteY15" fmla="*/ 435237 h 1080120"/>
                <a:gd name="connsiteX16" fmla="*/ 17567 w 1080120"/>
                <a:gd name="connsiteY16" fmla="*/ 10633 h 1080120"/>
                <a:gd name="connsiteX17" fmla="*/ 0 w 1080120"/>
                <a:gd name="connsiteY17" fmla="*/ 10633 h 1080120"/>
                <a:gd name="connsiteX18" fmla="*/ 0 w 1080120"/>
                <a:gd name="connsiteY18" fmla="*/ 0 h 1080120"/>
                <a:gd name="connsiteX0" fmla="*/ 0 w 1080120"/>
                <a:gd name="connsiteY0" fmla="*/ 0 h 1080120"/>
                <a:gd name="connsiteX1" fmla="*/ 19212 w 1080120"/>
                <a:gd name="connsiteY1" fmla="*/ 0 h 1080120"/>
                <a:gd name="connsiteX2" fmla="*/ 19212 w 1080120"/>
                <a:gd name="connsiteY2" fmla="*/ 763 h 1080120"/>
                <a:gd name="connsiteX3" fmla="*/ 422666 w 1080120"/>
                <a:gd name="connsiteY3" fmla="*/ 763 h 1080120"/>
                <a:gd name="connsiteX4" fmla="*/ 410591 w 1080120"/>
                <a:gd name="connsiteY4" fmla="*/ 71828 h 1080120"/>
                <a:gd name="connsiteX5" fmla="*/ 559272 w 1080120"/>
                <a:gd name="connsiteY5" fmla="*/ 252592 h 1080120"/>
                <a:gd name="connsiteX6" fmla="*/ 707953 w 1080120"/>
                <a:gd name="connsiteY6" fmla="*/ 71828 h 1080120"/>
                <a:gd name="connsiteX7" fmla="*/ 695879 w 1080120"/>
                <a:gd name="connsiteY7" fmla="*/ 763 h 1080120"/>
                <a:gd name="connsiteX8" fmla="*/ 1080120 w 1080120"/>
                <a:gd name="connsiteY8" fmla="*/ 763 h 1080120"/>
                <a:gd name="connsiteX9" fmla="*/ 1080120 w 1080120"/>
                <a:gd name="connsiteY9" fmla="*/ 1080120 h 1080120"/>
                <a:gd name="connsiteX10" fmla="*/ 17567 w 1080120"/>
                <a:gd name="connsiteY10" fmla="*/ 1080120 h 1080120"/>
                <a:gd name="connsiteX11" fmla="*/ 17567 w 1080120"/>
                <a:gd name="connsiteY11" fmla="*/ 664999 h 1080120"/>
                <a:gd name="connsiteX12" fmla="*/ 127809 w 1080120"/>
                <a:gd name="connsiteY12" fmla="*/ 689887 h 1080120"/>
                <a:gd name="connsiteX13" fmla="*/ 308573 w 1080120"/>
                <a:gd name="connsiteY13" fmla="*/ 550118 h 1080120"/>
                <a:gd name="connsiteX14" fmla="*/ 127809 w 1080120"/>
                <a:gd name="connsiteY14" fmla="*/ 401437 h 1080120"/>
                <a:gd name="connsiteX15" fmla="*/ 17567 w 1080120"/>
                <a:gd name="connsiteY15" fmla="*/ 435237 h 1080120"/>
                <a:gd name="connsiteX16" fmla="*/ 17567 w 1080120"/>
                <a:gd name="connsiteY16" fmla="*/ 10633 h 1080120"/>
                <a:gd name="connsiteX17" fmla="*/ 0 w 1080120"/>
                <a:gd name="connsiteY17" fmla="*/ 10633 h 1080120"/>
                <a:gd name="connsiteX18" fmla="*/ 0 w 1080120"/>
                <a:gd name="connsiteY18" fmla="*/ 0 h 1080120"/>
                <a:gd name="connsiteX0" fmla="*/ 0 w 1080120"/>
                <a:gd name="connsiteY0" fmla="*/ 0 h 1080120"/>
                <a:gd name="connsiteX1" fmla="*/ 19212 w 1080120"/>
                <a:gd name="connsiteY1" fmla="*/ 0 h 1080120"/>
                <a:gd name="connsiteX2" fmla="*/ 19212 w 1080120"/>
                <a:gd name="connsiteY2" fmla="*/ 763 h 1080120"/>
                <a:gd name="connsiteX3" fmla="*/ 422666 w 1080120"/>
                <a:gd name="connsiteY3" fmla="*/ 763 h 1080120"/>
                <a:gd name="connsiteX4" fmla="*/ 410591 w 1080120"/>
                <a:gd name="connsiteY4" fmla="*/ 71828 h 1080120"/>
                <a:gd name="connsiteX5" fmla="*/ 559272 w 1080120"/>
                <a:gd name="connsiteY5" fmla="*/ 252592 h 1080120"/>
                <a:gd name="connsiteX6" fmla="*/ 707953 w 1080120"/>
                <a:gd name="connsiteY6" fmla="*/ 71828 h 1080120"/>
                <a:gd name="connsiteX7" fmla="*/ 695879 w 1080120"/>
                <a:gd name="connsiteY7" fmla="*/ 763 h 1080120"/>
                <a:gd name="connsiteX8" fmla="*/ 1080120 w 1080120"/>
                <a:gd name="connsiteY8" fmla="*/ 763 h 1080120"/>
                <a:gd name="connsiteX9" fmla="*/ 1080120 w 1080120"/>
                <a:gd name="connsiteY9" fmla="*/ 1080120 h 1080120"/>
                <a:gd name="connsiteX10" fmla="*/ 17567 w 1080120"/>
                <a:gd name="connsiteY10" fmla="*/ 1080120 h 1080120"/>
                <a:gd name="connsiteX11" fmla="*/ 17567 w 1080120"/>
                <a:gd name="connsiteY11" fmla="*/ 664999 h 1080120"/>
                <a:gd name="connsiteX12" fmla="*/ 127809 w 1080120"/>
                <a:gd name="connsiteY12" fmla="*/ 689887 h 1080120"/>
                <a:gd name="connsiteX13" fmla="*/ 308573 w 1080120"/>
                <a:gd name="connsiteY13" fmla="*/ 550118 h 1080120"/>
                <a:gd name="connsiteX14" fmla="*/ 127809 w 1080120"/>
                <a:gd name="connsiteY14" fmla="*/ 401437 h 1080120"/>
                <a:gd name="connsiteX15" fmla="*/ 17567 w 1080120"/>
                <a:gd name="connsiteY15" fmla="*/ 435237 h 1080120"/>
                <a:gd name="connsiteX16" fmla="*/ 17567 w 1080120"/>
                <a:gd name="connsiteY16" fmla="*/ 10633 h 1080120"/>
                <a:gd name="connsiteX17" fmla="*/ 0 w 1080120"/>
                <a:gd name="connsiteY17" fmla="*/ 10633 h 1080120"/>
                <a:gd name="connsiteX18" fmla="*/ 0 w 1080120"/>
                <a:gd name="connsiteY18" fmla="*/ 0 h 1080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80120" h="1080120">
                  <a:moveTo>
                    <a:pt x="0" y="0"/>
                  </a:moveTo>
                  <a:lnTo>
                    <a:pt x="19212" y="0"/>
                  </a:lnTo>
                  <a:lnTo>
                    <a:pt x="19212" y="763"/>
                  </a:lnTo>
                  <a:lnTo>
                    <a:pt x="422666" y="763"/>
                  </a:lnTo>
                  <a:cubicBezTo>
                    <a:pt x="414848" y="22544"/>
                    <a:pt x="410591" y="46582"/>
                    <a:pt x="410591" y="71828"/>
                  </a:cubicBezTo>
                  <a:cubicBezTo>
                    <a:pt x="410591" y="171661"/>
                    <a:pt x="477158" y="252592"/>
                    <a:pt x="559272" y="252592"/>
                  </a:cubicBezTo>
                  <a:cubicBezTo>
                    <a:pt x="641386" y="252592"/>
                    <a:pt x="707953" y="171661"/>
                    <a:pt x="707953" y="71828"/>
                  </a:cubicBezTo>
                  <a:cubicBezTo>
                    <a:pt x="707953" y="46582"/>
                    <a:pt x="703696" y="22544"/>
                    <a:pt x="695879" y="763"/>
                  </a:cubicBezTo>
                  <a:lnTo>
                    <a:pt x="1080120" y="763"/>
                  </a:lnTo>
                  <a:lnTo>
                    <a:pt x="1080120" y="1080120"/>
                  </a:lnTo>
                  <a:lnTo>
                    <a:pt x="17567" y="1080120"/>
                  </a:lnTo>
                  <a:lnTo>
                    <a:pt x="17567" y="664999"/>
                  </a:lnTo>
                  <a:cubicBezTo>
                    <a:pt x="46945" y="686953"/>
                    <a:pt x="85695" y="689887"/>
                    <a:pt x="127809" y="689887"/>
                  </a:cubicBezTo>
                  <a:cubicBezTo>
                    <a:pt x="227642" y="689887"/>
                    <a:pt x="302159" y="654639"/>
                    <a:pt x="308573" y="550118"/>
                  </a:cubicBezTo>
                  <a:cubicBezTo>
                    <a:pt x="314987" y="445597"/>
                    <a:pt x="227642" y="401437"/>
                    <a:pt x="127809" y="401437"/>
                  </a:cubicBezTo>
                  <a:cubicBezTo>
                    <a:pt x="85695" y="401437"/>
                    <a:pt x="46945" y="413283"/>
                    <a:pt x="17567" y="435237"/>
                  </a:cubicBezTo>
                  <a:lnTo>
                    <a:pt x="17567" y="10633"/>
                  </a:lnTo>
                  <a:lnTo>
                    <a:pt x="0" y="10633"/>
                  </a:lnTo>
                  <a:lnTo>
                    <a:pt x="0" y="0"/>
                  </a:lnTo>
                  <a:close/>
                </a:path>
              </a:pathLst>
            </a:custGeom>
            <a:solidFill>
              <a:srgbClr val="FFC000"/>
            </a:solidFill>
            <a:ln>
              <a:noFill/>
            </a:ln>
            <a:effectLst/>
          </p:spPr>
          <p:style>
            <a:lnRef idx="2">
              <a:schemeClr val="accent1"/>
            </a:lnRef>
            <a:fillRef idx="1">
              <a:schemeClr val="lt1"/>
            </a:fillRef>
            <a:effectRef idx="0">
              <a:schemeClr val="accent1"/>
            </a:effectRef>
            <a:fontRef idx="minor">
              <a:schemeClr val="dk1"/>
            </a:fontRef>
          </p:style>
          <p:txBody>
            <a:bodyPr lIns="180000" rIns="0" rtlCol="0" anchor="ctr">
              <a:flatTx/>
            </a:bodyPr>
            <a:lstStyle/>
            <a:p>
              <a:pPr algn="ctr"/>
              <a:endParaRPr lang="en-GB" sz="1400" dirty="0">
                <a:solidFill>
                  <a:schemeClr val="bg1"/>
                </a:solidFill>
                <a:latin typeface="Arial Narrow" charset="0"/>
                <a:ea typeface="Arial Narrow" charset="0"/>
                <a:cs typeface="Arial Narrow" charset="0"/>
              </a:endParaRPr>
            </a:p>
          </p:txBody>
        </p:sp>
        <p:sp>
          <p:nvSpPr>
            <p:cNvPr id="36" name="Rectangle 35"/>
            <p:cNvSpPr>
              <a:spLocks noChangeAspect="1"/>
            </p:cNvSpPr>
            <p:nvPr/>
          </p:nvSpPr>
          <p:spPr>
            <a:xfrm>
              <a:off x="7084129" y="4359372"/>
              <a:ext cx="1080120" cy="10801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0" rIns="0" rtlCol="0" anchor="ctr">
              <a:flatTx/>
            </a:bodyPr>
            <a:lstStyle/>
            <a:p>
              <a:pPr algn="ctr"/>
              <a:r>
                <a:rPr lang="en-GB" sz="1400" dirty="0">
                  <a:solidFill>
                    <a:schemeClr val="bg1"/>
                  </a:solidFill>
                  <a:latin typeface="Arial Narrow" charset="0"/>
                  <a:ea typeface="Arial Narrow" charset="0"/>
                  <a:cs typeface="Arial Narrow" charset="0"/>
                </a:rPr>
                <a:t>Power</a:t>
              </a:r>
            </a:p>
          </p:txBody>
        </p:sp>
      </p:grpSp>
      <p:grpSp>
        <p:nvGrpSpPr>
          <p:cNvPr id="53" name="Group 52"/>
          <p:cNvGrpSpPr/>
          <p:nvPr/>
        </p:nvGrpSpPr>
        <p:grpSpPr>
          <a:xfrm>
            <a:off x="3201234" y="3897490"/>
            <a:ext cx="1602888" cy="1718803"/>
            <a:chOff x="3171233" y="3872483"/>
            <a:chExt cx="1602888" cy="1718803"/>
          </a:xfrm>
        </p:grpSpPr>
        <p:sp>
          <p:nvSpPr>
            <p:cNvPr id="17" name="Rectangle 87"/>
            <p:cNvSpPr>
              <a:spLocks noChangeAspect="1"/>
            </p:cNvSpPr>
            <p:nvPr/>
          </p:nvSpPr>
          <p:spPr>
            <a:xfrm>
              <a:off x="3171233" y="3872483"/>
              <a:ext cx="1602888" cy="1718803"/>
            </a:xfrm>
            <a:custGeom>
              <a:avLst/>
              <a:gdLst/>
              <a:ahLst/>
              <a:cxnLst/>
              <a:rect l="l" t="t" r="r" b="b"/>
              <a:pathLst>
                <a:path w="1349355" h="1340244">
                  <a:moveTo>
                    <a:pt x="540060" y="0"/>
                  </a:moveTo>
                  <a:cubicBezTo>
                    <a:pt x="622174" y="0"/>
                    <a:pt x="688741" y="80931"/>
                    <a:pt x="688741" y="180764"/>
                  </a:cubicBezTo>
                  <a:cubicBezTo>
                    <a:pt x="688741" y="209457"/>
                    <a:pt x="683242" y="236590"/>
                    <a:pt x="672067" y="260124"/>
                  </a:cubicBezTo>
                  <a:lnTo>
                    <a:pt x="1080120" y="260124"/>
                  </a:lnTo>
                  <a:lnTo>
                    <a:pt x="1080120" y="673230"/>
                  </a:lnTo>
                  <a:cubicBezTo>
                    <a:pt x="1105460" y="658589"/>
                    <a:pt x="1136020" y="651503"/>
                    <a:pt x="1168591" y="651503"/>
                  </a:cubicBezTo>
                  <a:cubicBezTo>
                    <a:pt x="1268424" y="651503"/>
                    <a:pt x="1349355" y="718070"/>
                    <a:pt x="1349355" y="800184"/>
                  </a:cubicBezTo>
                  <a:cubicBezTo>
                    <a:pt x="1349355" y="882298"/>
                    <a:pt x="1268424" y="948865"/>
                    <a:pt x="1168591" y="948865"/>
                  </a:cubicBezTo>
                  <a:cubicBezTo>
                    <a:pt x="1136020" y="948865"/>
                    <a:pt x="1105460" y="941780"/>
                    <a:pt x="1080120" y="927138"/>
                  </a:cubicBezTo>
                  <a:lnTo>
                    <a:pt x="1080120" y="1340244"/>
                  </a:lnTo>
                  <a:lnTo>
                    <a:pt x="0" y="1340244"/>
                  </a:lnTo>
                  <a:lnTo>
                    <a:pt x="0" y="955258"/>
                  </a:lnTo>
                  <a:cubicBezTo>
                    <a:pt x="24612" y="969937"/>
                    <a:pt x="54598" y="976740"/>
                    <a:pt x="86515" y="976740"/>
                  </a:cubicBezTo>
                  <a:cubicBezTo>
                    <a:pt x="186348" y="976740"/>
                    <a:pt x="267279" y="910173"/>
                    <a:pt x="267279" y="828059"/>
                  </a:cubicBezTo>
                  <a:cubicBezTo>
                    <a:pt x="267279" y="745945"/>
                    <a:pt x="186348" y="679378"/>
                    <a:pt x="86515" y="679378"/>
                  </a:cubicBezTo>
                  <a:cubicBezTo>
                    <a:pt x="54598" y="679378"/>
                    <a:pt x="24612" y="686183"/>
                    <a:pt x="0" y="700861"/>
                  </a:cubicBezTo>
                  <a:lnTo>
                    <a:pt x="0" y="260124"/>
                  </a:lnTo>
                  <a:lnTo>
                    <a:pt x="408053" y="260124"/>
                  </a:lnTo>
                  <a:cubicBezTo>
                    <a:pt x="396878" y="236590"/>
                    <a:pt x="391379" y="209457"/>
                    <a:pt x="391379" y="180764"/>
                  </a:cubicBezTo>
                  <a:cubicBezTo>
                    <a:pt x="391379" y="80931"/>
                    <a:pt x="457946" y="0"/>
                    <a:pt x="540060" y="0"/>
                  </a:cubicBezTo>
                  <a:close/>
                </a:path>
              </a:pathLst>
            </a:custGeom>
            <a:solidFill>
              <a:schemeClr val="accent4">
                <a:lumMod val="60000"/>
                <a:lumOff val="40000"/>
              </a:schemeClr>
            </a:solidFill>
            <a:ln>
              <a:noFill/>
            </a:ln>
            <a:effectLst/>
          </p:spPr>
          <p:style>
            <a:lnRef idx="2">
              <a:schemeClr val="accent1"/>
            </a:lnRef>
            <a:fillRef idx="1">
              <a:schemeClr val="lt1"/>
            </a:fillRef>
            <a:effectRef idx="0">
              <a:schemeClr val="accent1"/>
            </a:effectRef>
            <a:fontRef idx="minor">
              <a:schemeClr val="dk1"/>
            </a:fontRef>
          </p:style>
          <p:txBody>
            <a:bodyPr lIns="0" rIns="0" rtlCol="0" anchor="ctr">
              <a:flatTx/>
            </a:bodyPr>
            <a:lstStyle/>
            <a:p>
              <a:pPr algn="ctr"/>
              <a:endParaRPr lang="en-GB" sz="1400" dirty="0">
                <a:solidFill>
                  <a:schemeClr val="bg1"/>
                </a:solidFill>
                <a:latin typeface="Arial Narrow" charset="0"/>
                <a:ea typeface="Arial Narrow" charset="0"/>
                <a:cs typeface="Arial Narrow" charset="0"/>
              </a:endParaRPr>
            </a:p>
          </p:txBody>
        </p:sp>
        <p:sp>
          <p:nvSpPr>
            <p:cNvPr id="37" name="Rectangle 36"/>
            <p:cNvSpPr>
              <a:spLocks noChangeAspect="1"/>
            </p:cNvSpPr>
            <p:nvPr/>
          </p:nvSpPr>
          <p:spPr>
            <a:xfrm>
              <a:off x="3340639" y="4359372"/>
              <a:ext cx="1080120" cy="10801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0" rIns="0" rtlCol="0" anchor="ctr">
              <a:flatTx/>
            </a:bodyPr>
            <a:lstStyle/>
            <a:p>
              <a:pPr algn="ctr"/>
              <a:r>
                <a:rPr lang="en-GB" sz="1400" dirty="0">
                  <a:solidFill>
                    <a:schemeClr val="bg1"/>
                  </a:solidFill>
                  <a:latin typeface="Arial Narrow" charset="0"/>
                  <a:ea typeface="Arial Narrow" charset="0"/>
                  <a:cs typeface="Arial Narrow" charset="0"/>
                </a:rPr>
                <a:t>Airports</a:t>
              </a:r>
            </a:p>
          </p:txBody>
        </p:sp>
      </p:grpSp>
      <p:grpSp>
        <p:nvGrpSpPr>
          <p:cNvPr id="49" name="Group 48"/>
          <p:cNvGrpSpPr/>
          <p:nvPr/>
        </p:nvGrpSpPr>
        <p:grpSpPr>
          <a:xfrm>
            <a:off x="6858478" y="2446912"/>
            <a:ext cx="1620361" cy="2035452"/>
            <a:chOff x="6627892" y="2489444"/>
            <a:chExt cx="1620361" cy="2035452"/>
          </a:xfrm>
        </p:grpSpPr>
        <p:sp>
          <p:nvSpPr>
            <p:cNvPr id="15" name="Rectangle 99"/>
            <p:cNvSpPr>
              <a:spLocks noChangeAspect="1"/>
            </p:cNvSpPr>
            <p:nvPr/>
          </p:nvSpPr>
          <p:spPr>
            <a:xfrm>
              <a:off x="6627892" y="2489444"/>
              <a:ext cx="1620361" cy="2035452"/>
            </a:xfrm>
            <a:custGeom>
              <a:avLst/>
              <a:gdLst/>
              <a:ahLst/>
              <a:cxnLst/>
              <a:rect l="l" t="t" r="r" b="b"/>
              <a:pathLst>
                <a:path w="1364064" h="1587152">
                  <a:moveTo>
                    <a:pt x="819718" y="0"/>
                  </a:moveTo>
                  <a:cubicBezTo>
                    <a:pt x="901832" y="0"/>
                    <a:pt x="968399" y="80931"/>
                    <a:pt x="968399" y="180764"/>
                  </a:cubicBezTo>
                  <a:cubicBezTo>
                    <a:pt x="968399" y="207402"/>
                    <a:pt x="963660" y="232695"/>
                    <a:pt x="954454" y="255203"/>
                  </a:cubicBezTo>
                  <a:lnTo>
                    <a:pt x="1364064" y="255203"/>
                  </a:lnTo>
                  <a:lnTo>
                    <a:pt x="1364064" y="1335323"/>
                  </a:lnTo>
                  <a:lnTo>
                    <a:pt x="960611" y="1335323"/>
                  </a:lnTo>
                  <a:cubicBezTo>
                    <a:pt x="968428" y="1357104"/>
                    <a:pt x="972685" y="1381142"/>
                    <a:pt x="972685" y="1406388"/>
                  </a:cubicBezTo>
                  <a:cubicBezTo>
                    <a:pt x="972685" y="1506221"/>
                    <a:pt x="906118" y="1587152"/>
                    <a:pt x="824004" y="1587152"/>
                  </a:cubicBezTo>
                  <a:cubicBezTo>
                    <a:pt x="741890" y="1587152"/>
                    <a:pt x="675323" y="1506221"/>
                    <a:pt x="675323" y="1406388"/>
                  </a:cubicBezTo>
                  <a:cubicBezTo>
                    <a:pt x="675323" y="1381142"/>
                    <a:pt x="679580" y="1357104"/>
                    <a:pt x="687398" y="1335323"/>
                  </a:cubicBezTo>
                  <a:lnTo>
                    <a:pt x="283944" y="1335323"/>
                  </a:lnTo>
                  <a:lnTo>
                    <a:pt x="283944" y="914061"/>
                  </a:lnTo>
                  <a:cubicBezTo>
                    <a:pt x="255857" y="933793"/>
                    <a:pt x="219752" y="943945"/>
                    <a:pt x="180764" y="943945"/>
                  </a:cubicBezTo>
                  <a:cubicBezTo>
                    <a:pt x="80931" y="943945"/>
                    <a:pt x="0" y="877378"/>
                    <a:pt x="0" y="795264"/>
                  </a:cubicBezTo>
                  <a:cubicBezTo>
                    <a:pt x="0" y="713150"/>
                    <a:pt x="80931" y="646583"/>
                    <a:pt x="180764" y="646583"/>
                  </a:cubicBezTo>
                  <a:cubicBezTo>
                    <a:pt x="219752" y="646583"/>
                    <a:pt x="255857" y="656736"/>
                    <a:pt x="283944" y="676467"/>
                  </a:cubicBezTo>
                  <a:lnTo>
                    <a:pt x="283944" y="255203"/>
                  </a:lnTo>
                  <a:lnTo>
                    <a:pt x="684983" y="255203"/>
                  </a:lnTo>
                  <a:cubicBezTo>
                    <a:pt x="675777" y="232695"/>
                    <a:pt x="671037" y="207402"/>
                    <a:pt x="671037" y="180764"/>
                  </a:cubicBezTo>
                  <a:cubicBezTo>
                    <a:pt x="671037" y="80931"/>
                    <a:pt x="737604" y="0"/>
                    <a:pt x="819718" y="0"/>
                  </a:cubicBezTo>
                  <a:close/>
                </a:path>
              </a:pathLst>
            </a:custGeom>
            <a:solidFill>
              <a:srgbClr val="C00000"/>
            </a:solidFill>
            <a:ln>
              <a:noFill/>
            </a:ln>
            <a:effectLst/>
          </p:spPr>
          <p:style>
            <a:lnRef idx="2">
              <a:schemeClr val="accent1"/>
            </a:lnRef>
            <a:fillRef idx="1">
              <a:schemeClr val="lt1"/>
            </a:fillRef>
            <a:effectRef idx="0">
              <a:schemeClr val="accent1"/>
            </a:effectRef>
            <a:fontRef idx="minor">
              <a:schemeClr val="dk1"/>
            </a:fontRef>
          </p:style>
          <p:txBody>
            <a:bodyPr lIns="0" tIns="0" rIns="0" bIns="0" rtlCol="0" anchor="ctr">
              <a:flatTx/>
            </a:bodyPr>
            <a:lstStyle/>
            <a:p>
              <a:pPr algn="ctr"/>
              <a:endParaRPr lang="en-GB" sz="1400" dirty="0">
                <a:solidFill>
                  <a:schemeClr val="bg1"/>
                </a:solidFill>
                <a:latin typeface="Arial Narrow" charset="0"/>
                <a:ea typeface="Arial Narrow" charset="0"/>
                <a:cs typeface="Arial Narrow" charset="0"/>
              </a:endParaRPr>
            </a:p>
          </p:txBody>
        </p:sp>
        <p:sp>
          <p:nvSpPr>
            <p:cNvPr id="38" name="Rectangle 37"/>
            <p:cNvSpPr>
              <a:spLocks noChangeAspect="1"/>
            </p:cNvSpPr>
            <p:nvPr/>
          </p:nvSpPr>
          <p:spPr>
            <a:xfrm>
              <a:off x="7085830" y="2981839"/>
              <a:ext cx="1080120" cy="1080120"/>
            </a:xfrm>
            <a:prstGeom prst="rect">
              <a:avLst/>
            </a:prstGeom>
            <a:noFill/>
            <a:ln>
              <a:noFill/>
            </a:ln>
          </p:spPr>
          <p:style>
            <a:lnRef idx="2">
              <a:schemeClr val="accent1"/>
            </a:lnRef>
            <a:fillRef idx="1">
              <a:schemeClr val="lt1"/>
            </a:fillRef>
            <a:effectRef idx="0">
              <a:schemeClr val="accent1"/>
            </a:effectRef>
            <a:fontRef idx="minor">
              <a:schemeClr val="dk1"/>
            </a:fontRef>
          </p:style>
          <p:txBody>
            <a:bodyPr lIns="0" tIns="0" rIns="0" bIns="0" rtlCol="0" anchor="ctr">
              <a:flatTx/>
            </a:bodyPr>
            <a:lstStyle/>
            <a:p>
              <a:pPr algn="ctr"/>
              <a:r>
                <a:rPr lang="en-GB" sz="1400" dirty="0">
                  <a:solidFill>
                    <a:schemeClr val="bg1"/>
                  </a:solidFill>
                  <a:latin typeface="Arial Narrow" charset="0"/>
                  <a:ea typeface="Arial Narrow" charset="0"/>
                  <a:cs typeface="Arial Narrow" charset="0"/>
                </a:rPr>
                <a:t>Central</a:t>
              </a:r>
              <a:br>
                <a:rPr lang="en-GB" sz="1400" dirty="0">
                  <a:solidFill>
                    <a:schemeClr val="bg1"/>
                  </a:solidFill>
                  <a:latin typeface="Arial Narrow" charset="0"/>
                  <a:ea typeface="Arial Narrow" charset="0"/>
                  <a:cs typeface="Arial Narrow" charset="0"/>
                </a:rPr>
              </a:br>
              <a:r>
                <a:rPr lang="en-GB" sz="1400" dirty="0">
                  <a:solidFill>
                    <a:schemeClr val="bg1"/>
                  </a:solidFill>
                  <a:latin typeface="Arial Narrow" charset="0"/>
                  <a:ea typeface="Arial Narrow" charset="0"/>
                  <a:cs typeface="Arial Narrow" charset="0"/>
                </a:rPr>
                <a:t>Government</a:t>
              </a:r>
            </a:p>
          </p:txBody>
        </p:sp>
      </p:grpSp>
    </p:spTree>
    <p:custDataLst>
      <p:tags r:id="rId1"/>
    </p:custDataLst>
    <p:extLst>
      <p:ext uri="{BB962C8B-B14F-4D97-AF65-F5344CB8AC3E}">
        <p14:creationId xmlns:p14="http://schemas.microsoft.com/office/powerpoint/2010/main" val="31745174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45"/>
                                        </p:tgtEl>
                                        <p:attrNameLst>
                                          <p:attrName>style.visibility</p:attrName>
                                        </p:attrNameLst>
                                      </p:cBhvr>
                                      <p:to>
                                        <p:strVal val="visible"/>
                                      </p:to>
                                    </p:set>
                                    <p:anim calcmode="lin" valueType="num">
                                      <p:cBhvr>
                                        <p:cTn id="13" dur="500" fill="hold"/>
                                        <p:tgtEl>
                                          <p:spTgt spid="45"/>
                                        </p:tgtEl>
                                        <p:attrNameLst>
                                          <p:attrName>ppt_w</p:attrName>
                                        </p:attrNameLst>
                                      </p:cBhvr>
                                      <p:tavLst>
                                        <p:tav tm="0">
                                          <p:val>
                                            <p:fltVal val="0"/>
                                          </p:val>
                                        </p:tav>
                                        <p:tav tm="100000">
                                          <p:val>
                                            <p:strVal val="#ppt_w"/>
                                          </p:val>
                                        </p:tav>
                                      </p:tavLst>
                                    </p:anim>
                                    <p:anim calcmode="lin" valueType="num">
                                      <p:cBhvr>
                                        <p:cTn id="14" dur="500" fill="hold"/>
                                        <p:tgtEl>
                                          <p:spTgt spid="45"/>
                                        </p:tgtEl>
                                        <p:attrNameLst>
                                          <p:attrName>ppt_h</p:attrName>
                                        </p:attrNameLst>
                                      </p:cBhvr>
                                      <p:tavLst>
                                        <p:tav tm="0">
                                          <p:val>
                                            <p:fltVal val="0"/>
                                          </p:val>
                                        </p:tav>
                                        <p:tav tm="100000">
                                          <p:val>
                                            <p:strVal val="#ppt_h"/>
                                          </p:val>
                                        </p:tav>
                                      </p:tavLst>
                                    </p:anim>
                                    <p:animEffect transition="in" filter="fade">
                                      <p:cBhvr>
                                        <p:cTn id="15" dur="500"/>
                                        <p:tgtEl>
                                          <p:spTgt spid="45"/>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p:cTn id="19" dur="500" fill="hold"/>
                                        <p:tgtEl>
                                          <p:spTgt spid="40"/>
                                        </p:tgtEl>
                                        <p:attrNameLst>
                                          <p:attrName>ppt_w</p:attrName>
                                        </p:attrNameLst>
                                      </p:cBhvr>
                                      <p:tavLst>
                                        <p:tav tm="0">
                                          <p:val>
                                            <p:fltVal val="0"/>
                                          </p:val>
                                        </p:tav>
                                        <p:tav tm="100000">
                                          <p:val>
                                            <p:strVal val="#ppt_w"/>
                                          </p:val>
                                        </p:tav>
                                      </p:tavLst>
                                    </p:anim>
                                    <p:anim calcmode="lin" valueType="num">
                                      <p:cBhvr>
                                        <p:cTn id="20" dur="500" fill="hold"/>
                                        <p:tgtEl>
                                          <p:spTgt spid="40"/>
                                        </p:tgtEl>
                                        <p:attrNameLst>
                                          <p:attrName>ppt_h</p:attrName>
                                        </p:attrNameLst>
                                      </p:cBhvr>
                                      <p:tavLst>
                                        <p:tav tm="0">
                                          <p:val>
                                            <p:fltVal val="0"/>
                                          </p:val>
                                        </p:tav>
                                        <p:tav tm="100000">
                                          <p:val>
                                            <p:strVal val="#ppt_h"/>
                                          </p:val>
                                        </p:tav>
                                      </p:tavLst>
                                    </p:anim>
                                    <p:animEffect transition="in" filter="fade">
                                      <p:cBhvr>
                                        <p:cTn id="21" dur="500"/>
                                        <p:tgtEl>
                                          <p:spTgt spid="40"/>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52"/>
                                        </p:tgtEl>
                                        <p:attrNameLst>
                                          <p:attrName>style.visibility</p:attrName>
                                        </p:attrNameLst>
                                      </p:cBhvr>
                                      <p:to>
                                        <p:strVal val="visible"/>
                                      </p:to>
                                    </p:set>
                                    <p:anim calcmode="lin" valueType="num">
                                      <p:cBhvr>
                                        <p:cTn id="25" dur="500" fill="hold"/>
                                        <p:tgtEl>
                                          <p:spTgt spid="52"/>
                                        </p:tgtEl>
                                        <p:attrNameLst>
                                          <p:attrName>ppt_w</p:attrName>
                                        </p:attrNameLst>
                                      </p:cBhvr>
                                      <p:tavLst>
                                        <p:tav tm="0">
                                          <p:val>
                                            <p:fltVal val="0"/>
                                          </p:val>
                                        </p:tav>
                                        <p:tav tm="100000">
                                          <p:val>
                                            <p:strVal val="#ppt_w"/>
                                          </p:val>
                                        </p:tav>
                                      </p:tavLst>
                                    </p:anim>
                                    <p:anim calcmode="lin" valueType="num">
                                      <p:cBhvr>
                                        <p:cTn id="26" dur="500" fill="hold"/>
                                        <p:tgtEl>
                                          <p:spTgt spid="52"/>
                                        </p:tgtEl>
                                        <p:attrNameLst>
                                          <p:attrName>ppt_h</p:attrName>
                                        </p:attrNameLst>
                                      </p:cBhvr>
                                      <p:tavLst>
                                        <p:tav tm="0">
                                          <p:val>
                                            <p:fltVal val="0"/>
                                          </p:val>
                                        </p:tav>
                                        <p:tav tm="100000">
                                          <p:val>
                                            <p:strVal val="#ppt_h"/>
                                          </p:val>
                                        </p:tav>
                                      </p:tavLst>
                                    </p:anim>
                                    <p:animEffect transition="in" filter="fade">
                                      <p:cBhvr>
                                        <p:cTn id="27" dur="500"/>
                                        <p:tgtEl>
                                          <p:spTgt spid="52"/>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49"/>
                                        </p:tgtEl>
                                        <p:attrNameLst>
                                          <p:attrName>style.visibility</p:attrName>
                                        </p:attrNameLst>
                                      </p:cBhvr>
                                      <p:to>
                                        <p:strVal val="visible"/>
                                      </p:to>
                                    </p:set>
                                    <p:anim calcmode="lin" valueType="num">
                                      <p:cBhvr>
                                        <p:cTn id="31" dur="500" fill="hold"/>
                                        <p:tgtEl>
                                          <p:spTgt spid="49"/>
                                        </p:tgtEl>
                                        <p:attrNameLst>
                                          <p:attrName>ppt_w</p:attrName>
                                        </p:attrNameLst>
                                      </p:cBhvr>
                                      <p:tavLst>
                                        <p:tav tm="0">
                                          <p:val>
                                            <p:fltVal val="0"/>
                                          </p:val>
                                        </p:tav>
                                        <p:tav tm="100000">
                                          <p:val>
                                            <p:strVal val="#ppt_w"/>
                                          </p:val>
                                        </p:tav>
                                      </p:tavLst>
                                    </p:anim>
                                    <p:anim calcmode="lin" valueType="num">
                                      <p:cBhvr>
                                        <p:cTn id="32" dur="500" fill="hold"/>
                                        <p:tgtEl>
                                          <p:spTgt spid="49"/>
                                        </p:tgtEl>
                                        <p:attrNameLst>
                                          <p:attrName>ppt_h</p:attrName>
                                        </p:attrNameLst>
                                      </p:cBhvr>
                                      <p:tavLst>
                                        <p:tav tm="0">
                                          <p:val>
                                            <p:fltVal val="0"/>
                                          </p:val>
                                        </p:tav>
                                        <p:tav tm="100000">
                                          <p:val>
                                            <p:strVal val="#ppt_h"/>
                                          </p:val>
                                        </p:tav>
                                      </p:tavLst>
                                    </p:anim>
                                    <p:animEffect transition="in" filter="fade">
                                      <p:cBhvr>
                                        <p:cTn id="33" dur="500"/>
                                        <p:tgtEl>
                                          <p:spTgt spid="49"/>
                                        </p:tgtEl>
                                      </p:cBhvr>
                                    </p:animEffect>
                                  </p:childTnLst>
                                </p:cTn>
                              </p:par>
                            </p:childTnLst>
                          </p:cTn>
                        </p:par>
                        <p:par>
                          <p:cTn id="34" fill="hold">
                            <p:stCondLst>
                              <p:cond delay="2500"/>
                            </p:stCondLst>
                            <p:childTnLst>
                              <p:par>
                                <p:cTn id="35" presetID="53" presetClass="entr" presetSubtype="16" fill="hold" nodeType="afterEffect">
                                  <p:stCondLst>
                                    <p:cond delay="0"/>
                                  </p:stCondLst>
                                  <p:childTnLst>
                                    <p:set>
                                      <p:cBhvr>
                                        <p:cTn id="36" dur="1" fill="hold">
                                          <p:stCondLst>
                                            <p:cond delay="0"/>
                                          </p:stCondLst>
                                        </p:cTn>
                                        <p:tgtEl>
                                          <p:spTgt spid="42"/>
                                        </p:tgtEl>
                                        <p:attrNameLst>
                                          <p:attrName>style.visibility</p:attrName>
                                        </p:attrNameLst>
                                      </p:cBhvr>
                                      <p:to>
                                        <p:strVal val="visible"/>
                                      </p:to>
                                    </p:set>
                                    <p:anim calcmode="lin" valueType="num">
                                      <p:cBhvr>
                                        <p:cTn id="37" dur="500" fill="hold"/>
                                        <p:tgtEl>
                                          <p:spTgt spid="42"/>
                                        </p:tgtEl>
                                        <p:attrNameLst>
                                          <p:attrName>ppt_w</p:attrName>
                                        </p:attrNameLst>
                                      </p:cBhvr>
                                      <p:tavLst>
                                        <p:tav tm="0">
                                          <p:val>
                                            <p:fltVal val="0"/>
                                          </p:val>
                                        </p:tav>
                                        <p:tav tm="100000">
                                          <p:val>
                                            <p:strVal val="#ppt_w"/>
                                          </p:val>
                                        </p:tav>
                                      </p:tavLst>
                                    </p:anim>
                                    <p:anim calcmode="lin" valueType="num">
                                      <p:cBhvr>
                                        <p:cTn id="38" dur="500" fill="hold"/>
                                        <p:tgtEl>
                                          <p:spTgt spid="42"/>
                                        </p:tgtEl>
                                        <p:attrNameLst>
                                          <p:attrName>ppt_h</p:attrName>
                                        </p:attrNameLst>
                                      </p:cBhvr>
                                      <p:tavLst>
                                        <p:tav tm="0">
                                          <p:val>
                                            <p:fltVal val="0"/>
                                          </p:val>
                                        </p:tav>
                                        <p:tav tm="100000">
                                          <p:val>
                                            <p:strVal val="#ppt_h"/>
                                          </p:val>
                                        </p:tav>
                                      </p:tavLst>
                                    </p:anim>
                                    <p:animEffect transition="in" filter="fade">
                                      <p:cBhvr>
                                        <p:cTn id="39" dur="500"/>
                                        <p:tgtEl>
                                          <p:spTgt spid="42"/>
                                        </p:tgtEl>
                                      </p:cBhvr>
                                    </p:animEffect>
                                  </p:childTnLst>
                                </p:cTn>
                              </p:par>
                            </p:childTnLst>
                          </p:cTn>
                        </p:par>
                        <p:par>
                          <p:cTn id="40" fill="hold">
                            <p:stCondLst>
                              <p:cond delay="3000"/>
                            </p:stCondLst>
                            <p:childTnLst>
                              <p:par>
                                <p:cTn id="41" presetID="53" presetClass="entr" presetSubtype="16" fill="hold" nodeType="afterEffect">
                                  <p:stCondLst>
                                    <p:cond delay="0"/>
                                  </p:stCondLst>
                                  <p:childTnLst>
                                    <p:set>
                                      <p:cBhvr>
                                        <p:cTn id="42" dur="1" fill="hold">
                                          <p:stCondLst>
                                            <p:cond delay="0"/>
                                          </p:stCondLst>
                                        </p:cTn>
                                        <p:tgtEl>
                                          <p:spTgt spid="50"/>
                                        </p:tgtEl>
                                        <p:attrNameLst>
                                          <p:attrName>style.visibility</p:attrName>
                                        </p:attrNameLst>
                                      </p:cBhvr>
                                      <p:to>
                                        <p:strVal val="visible"/>
                                      </p:to>
                                    </p:set>
                                    <p:anim calcmode="lin" valueType="num">
                                      <p:cBhvr>
                                        <p:cTn id="43" dur="500" fill="hold"/>
                                        <p:tgtEl>
                                          <p:spTgt spid="50"/>
                                        </p:tgtEl>
                                        <p:attrNameLst>
                                          <p:attrName>ppt_w</p:attrName>
                                        </p:attrNameLst>
                                      </p:cBhvr>
                                      <p:tavLst>
                                        <p:tav tm="0">
                                          <p:val>
                                            <p:fltVal val="0"/>
                                          </p:val>
                                        </p:tav>
                                        <p:tav tm="100000">
                                          <p:val>
                                            <p:strVal val="#ppt_w"/>
                                          </p:val>
                                        </p:tav>
                                      </p:tavLst>
                                    </p:anim>
                                    <p:anim calcmode="lin" valueType="num">
                                      <p:cBhvr>
                                        <p:cTn id="44" dur="500" fill="hold"/>
                                        <p:tgtEl>
                                          <p:spTgt spid="50"/>
                                        </p:tgtEl>
                                        <p:attrNameLst>
                                          <p:attrName>ppt_h</p:attrName>
                                        </p:attrNameLst>
                                      </p:cBhvr>
                                      <p:tavLst>
                                        <p:tav tm="0">
                                          <p:val>
                                            <p:fltVal val="0"/>
                                          </p:val>
                                        </p:tav>
                                        <p:tav tm="100000">
                                          <p:val>
                                            <p:strVal val="#ppt_h"/>
                                          </p:val>
                                        </p:tav>
                                      </p:tavLst>
                                    </p:anim>
                                    <p:animEffect transition="in" filter="fade">
                                      <p:cBhvr>
                                        <p:cTn id="45" dur="500"/>
                                        <p:tgtEl>
                                          <p:spTgt spid="50"/>
                                        </p:tgtEl>
                                      </p:cBhvr>
                                    </p:animEffect>
                                  </p:childTnLst>
                                </p:cTn>
                              </p:par>
                            </p:childTnLst>
                          </p:cTn>
                        </p:par>
                        <p:par>
                          <p:cTn id="46" fill="hold">
                            <p:stCondLst>
                              <p:cond delay="3500"/>
                            </p:stCondLst>
                            <p:childTnLst>
                              <p:par>
                                <p:cTn id="47" presetID="53" presetClass="entr" presetSubtype="16" fill="hold" nodeType="afterEffect">
                                  <p:stCondLst>
                                    <p:cond delay="0"/>
                                  </p:stCondLst>
                                  <p:childTnLst>
                                    <p:set>
                                      <p:cBhvr>
                                        <p:cTn id="48" dur="1" fill="hold">
                                          <p:stCondLst>
                                            <p:cond delay="0"/>
                                          </p:stCondLst>
                                        </p:cTn>
                                        <p:tgtEl>
                                          <p:spTgt spid="53"/>
                                        </p:tgtEl>
                                        <p:attrNameLst>
                                          <p:attrName>style.visibility</p:attrName>
                                        </p:attrNameLst>
                                      </p:cBhvr>
                                      <p:to>
                                        <p:strVal val="visible"/>
                                      </p:to>
                                    </p:set>
                                    <p:anim calcmode="lin" valueType="num">
                                      <p:cBhvr>
                                        <p:cTn id="49" dur="500" fill="hold"/>
                                        <p:tgtEl>
                                          <p:spTgt spid="53"/>
                                        </p:tgtEl>
                                        <p:attrNameLst>
                                          <p:attrName>ppt_w</p:attrName>
                                        </p:attrNameLst>
                                      </p:cBhvr>
                                      <p:tavLst>
                                        <p:tav tm="0">
                                          <p:val>
                                            <p:fltVal val="0"/>
                                          </p:val>
                                        </p:tav>
                                        <p:tav tm="100000">
                                          <p:val>
                                            <p:strVal val="#ppt_w"/>
                                          </p:val>
                                        </p:tav>
                                      </p:tavLst>
                                    </p:anim>
                                    <p:anim calcmode="lin" valueType="num">
                                      <p:cBhvr>
                                        <p:cTn id="50" dur="500" fill="hold"/>
                                        <p:tgtEl>
                                          <p:spTgt spid="53"/>
                                        </p:tgtEl>
                                        <p:attrNameLst>
                                          <p:attrName>ppt_h</p:attrName>
                                        </p:attrNameLst>
                                      </p:cBhvr>
                                      <p:tavLst>
                                        <p:tav tm="0">
                                          <p:val>
                                            <p:fltVal val="0"/>
                                          </p:val>
                                        </p:tav>
                                        <p:tav tm="100000">
                                          <p:val>
                                            <p:strVal val="#ppt_h"/>
                                          </p:val>
                                        </p:tav>
                                      </p:tavLst>
                                    </p:anim>
                                    <p:animEffect transition="in" filter="fade">
                                      <p:cBhvr>
                                        <p:cTn id="51" dur="500"/>
                                        <p:tgtEl>
                                          <p:spTgt spid="53"/>
                                        </p:tgtEl>
                                      </p:cBhvr>
                                    </p:animEffect>
                                  </p:childTnLst>
                                </p:cTn>
                              </p:par>
                            </p:childTnLst>
                          </p:cTn>
                        </p:par>
                        <p:par>
                          <p:cTn id="52" fill="hold">
                            <p:stCondLst>
                              <p:cond delay="4000"/>
                            </p:stCondLst>
                            <p:childTnLst>
                              <p:par>
                                <p:cTn id="53" presetID="53" presetClass="entr" presetSubtype="16" fill="hold" nodeType="afterEffect">
                                  <p:stCondLst>
                                    <p:cond delay="0"/>
                                  </p:stCondLst>
                                  <p:childTnLst>
                                    <p:set>
                                      <p:cBhvr>
                                        <p:cTn id="54" dur="1" fill="hold">
                                          <p:stCondLst>
                                            <p:cond delay="0"/>
                                          </p:stCondLst>
                                        </p:cTn>
                                        <p:tgtEl>
                                          <p:spTgt spid="55"/>
                                        </p:tgtEl>
                                        <p:attrNameLst>
                                          <p:attrName>style.visibility</p:attrName>
                                        </p:attrNameLst>
                                      </p:cBhvr>
                                      <p:to>
                                        <p:strVal val="visible"/>
                                      </p:to>
                                    </p:set>
                                    <p:anim calcmode="lin" valueType="num">
                                      <p:cBhvr>
                                        <p:cTn id="55" dur="500" fill="hold"/>
                                        <p:tgtEl>
                                          <p:spTgt spid="55"/>
                                        </p:tgtEl>
                                        <p:attrNameLst>
                                          <p:attrName>ppt_w</p:attrName>
                                        </p:attrNameLst>
                                      </p:cBhvr>
                                      <p:tavLst>
                                        <p:tav tm="0">
                                          <p:val>
                                            <p:fltVal val="0"/>
                                          </p:val>
                                        </p:tav>
                                        <p:tav tm="100000">
                                          <p:val>
                                            <p:strVal val="#ppt_w"/>
                                          </p:val>
                                        </p:tav>
                                      </p:tavLst>
                                    </p:anim>
                                    <p:anim calcmode="lin" valueType="num">
                                      <p:cBhvr>
                                        <p:cTn id="56" dur="500" fill="hold"/>
                                        <p:tgtEl>
                                          <p:spTgt spid="55"/>
                                        </p:tgtEl>
                                        <p:attrNameLst>
                                          <p:attrName>ppt_h</p:attrName>
                                        </p:attrNameLst>
                                      </p:cBhvr>
                                      <p:tavLst>
                                        <p:tav tm="0">
                                          <p:val>
                                            <p:fltVal val="0"/>
                                          </p:val>
                                        </p:tav>
                                        <p:tav tm="100000">
                                          <p:val>
                                            <p:strVal val="#ppt_h"/>
                                          </p:val>
                                        </p:tav>
                                      </p:tavLst>
                                    </p:anim>
                                    <p:animEffect transition="in" filter="fade">
                                      <p:cBhvr>
                                        <p:cTn id="57" dur="500"/>
                                        <p:tgtEl>
                                          <p:spTgt spid="55"/>
                                        </p:tgtEl>
                                      </p:cBhvr>
                                    </p:animEffect>
                                  </p:childTnLst>
                                </p:cTn>
                              </p:par>
                            </p:childTnLst>
                          </p:cTn>
                        </p:par>
                        <p:par>
                          <p:cTn id="58" fill="hold">
                            <p:stCondLst>
                              <p:cond delay="4500"/>
                            </p:stCondLst>
                            <p:childTnLst>
                              <p:par>
                                <p:cTn id="59" presetID="53" presetClass="entr" presetSubtype="16" fill="hold" nodeType="afterEffect">
                                  <p:stCondLst>
                                    <p:cond delay="0"/>
                                  </p:stCondLst>
                                  <p:childTnLst>
                                    <p:set>
                                      <p:cBhvr>
                                        <p:cTn id="60" dur="1" fill="hold">
                                          <p:stCondLst>
                                            <p:cond delay="0"/>
                                          </p:stCondLst>
                                        </p:cTn>
                                        <p:tgtEl>
                                          <p:spTgt spid="44"/>
                                        </p:tgtEl>
                                        <p:attrNameLst>
                                          <p:attrName>style.visibility</p:attrName>
                                        </p:attrNameLst>
                                      </p:cBhvr>
                                      <p:to>
                                        <p:strVal val="visible"/>
                                      </p:to>
                                    </p:set>
                                    <p:anim calcmode="lin" valueType="num">
                                      <p:cBhvr>
                                        <p:cTn id="61" dur="500" fill="hold"/>
                                        <p:tgtEl>
                                          <p:spTgt spid="44"/>
                                        </p:tgtEl>
                                        <p:attrNameLst>
                                          <p:attrName>ppt_w</p:attrName>
                                        </p:attrNameLst>
                                      </p:cBhvr>
                                      <p:tavLst>
                                        <p:tav tm="0">
                                          <p:val>
                                            <p:fltVal val="0"/>
                                          </p:val>
                                        </p:tav>
                                        <p:tav tm="100000">
                                          <p:val>
                                            <p:strVal val="#ppt_w"/>
                                          </p:val>
                                        </p:tav>
                                      </p:tavLst>
                                    </p:anim>
                                    <p:anim calcmode="lin" valueType="num">
                                      <p:cBhvr>
                                        <p:cTn id="62" dur="500" fill="hold"/>
                                        <p:tgtEl>
                                          <p:spTgt spid="44"/>
                                        </p:tgtEl>
                                        <p:attrNameLst>
                                          <p:attrName>ppt_h</p:attrName>
                                        </p:attrNameLst>
                                      </p:cBhvr>
                                      <p:tavLst>
                                        <p:tav tm="0">
                                          <p:val>
                                            <p:fltVal val="0"/>
                                          </p:val>
                                        </p:tav>
                                        <p:tav tm="100000">
                                          <p:val>
                                            <p:strVal val="#ppt_h"/>
                                          </p:val>
                                        </p:tav>
                                      </p:tavLst>
                                    </p:anim>
                                    <p:animEffect transition="in" filter="fade">
                                      <p:cBhvr>
                                        <p:cTn id="63" dur="500"/>
                                        <p:tgtEl>
                                          <p:spTgt spid="44"/>
                                        </p:tgtEl>
                                      </p:cBhvr>
                                    </p:animEffect>
                                  </p:childTnLst>
                                </p:cTn>
                              </p:par>
                            </p:childTnLst>
                          </p:cTn>
                        </p:par>
                        <p:par>
                          <p:cTn id="64" fill="hold">
                            <p:stCondLst>
                              <p:cond delay="5000"/>
                            </p:stCondLst>
                            <p:childTnLst>
                              <p:par>
                                <p:cTn id="65" presetID="53" presetClass="entr" presetSubtype="16" fill="hold" nodeType="afterEffect">
                                  <p:stCondLst>
                                    <p:cond delay="0"/>
                                  </p:stCondLst>
                                  <p:childTnLst>
                                    <p:set>
                                      <p:cBhvr>
                                        <p:cTn id="66" dur="1" fill="hold">
                                          <p:stCondLst>
                                            <p:cond delay="0"/>
                                          </p:stCondLst>
                                        </p:cTn>
                                        <p:tgtEl>
                                          <p:spTgt spid="54"/>
                                        </p:tgtEl>
                                        <p:attrNameLst>
                                          <p:attrName>style.visibility</p:attrName>
                                        </p:attrNameLst>
                                      </p:cBhvr>
                                      <p:to>
                                        <p:strVal val="visible"/>
                                      </p:to>
                                    </p:set>
                                    <p:anim calcmode="lin" valueType="num">
                                      <p:cBhvr>
                                        <p:cTn id="67" dur="500" fill="hold"/>
                                        <p:tgtEl>
                                          <p:spTgt spid="54"/>
                                        </p:tgtEl>
                                        <p:attrNameLst>
                                          <p:attrName>ppt_w</p:attrName>
                                        </p:attrNameLst>
                                      </p:cBhvr>
                                      <p:tavLst>
                                        <p:tav tm="0">
                                          <p:val>
                                            <p:fltVal val="0"/>
                                          </p:val>
                                        </p:tav>
                                        <p:tav tm="100000">
                                          <p:val>
                                            <p:strVal val="#ppt_w"/>
                                          </p:val>
                                        </p:tav>
                                      </p:tavLst>
                                    </p:anim>
                                    <p:anim calcmode="lin" valueType="num">
                                      <p:cBhvr>
                                        <p:cTn id="68" dur="500" fill="hold"/>
                                        <p:tgtEl>
                                          <p:spTgt spid="54"/>
                                        </p:tgtEl>
                                        <p:attrNameLst>
                                          <p:attrName>ppt_h</p:attrName>
                                        </p:attrNameLst>
                                      </p:cBhvr>
                                      <p:tavLst>
                                        <p:tav tm="0">
                                          <p:val>
                                            <p:fltVal val="0"/>
                                          </p:val>
                                        </p:tav>
                                        <p:tav tm="100000">
                                          <p:val>
                                            <p:strVal val="#ppt_h"/>
                                          </p:val>
                                        </p:tav>
                                      </p:tavLst>
                                    </p:anim>
                                    <p:animEffect transition="in" filter="fade">
                                      <p:cBhvr>
                                        <p:cTn id="69" dur="500"/>
                                        <p:tgtEl>
                                          <p:spTgt spid="54"/>
                                        </p:tgtEl>
                                      </p:cBhvr>
                                    </p:animEffect>
                                  </p:childTnLst>
                                </p:cTn>
                              </p:par>
                            </p:childTnLst>
                          </p:cTn>
                        </p:par>
                        <p:par>
                          <p:cTn id="70" fill="hold">
                            <p:stCondLst>
                              <p:cond delay="5500"/>
                            </p:stCondLst>
                            <p:childTnLst>
                              <p:par>
                                <p:cTn id="71" presetID="53" presetClass="entr" presetSubtype="16" fill="hold" nodeType="afterEffect">
                                  <p:stCondLst>
                                    <p:cond delay="0"/>
                                  </p:stCondLst>
                                  <p:childTnLst>
                                    <p:set>
                                      <p:cBhvr>
                                        <p:cTn id="72" dur="1" fill="hold">
                                          <p:stCondLst>
                                            <p:cond delay="0"/>
                                          </p:stCondLst>
                                        </p:cTn>
                                        <p:tgtEl>
                                          <p:spTgt spid="46"/>
                                        </p:tgtEl>
                                        <p:attrNameLst>
                                          <p:attrName>style.visibility</p:attrName>
                                        </p:attrNameLst>
                                      </p:cBhvr>
                                      <p:to>
                                        <p:strVal val="visible"/>
                                      </p:to>
                                    </p:set>
                                    <p:anim calcmode="lin" valueType="num">
                                      <p:cBhvr>
                                        <p:cTn id="73" dur="500" fill="hold"/>
                                        <p:tgtEl>
                                          <p:spTgt spid="46"/>
                                        </p:tgtEl>
                                        <p:attrNameLst>
                                          <p:attrName>ppt_w</p:attrName>
                                        </p:attrNameLst>
                                      </p:cBhvr>
                                      <p:tavLst>
                                        <p:tav tm="0">
                                          <p:val>
                                            <p:fltVal val="0"/>
                                          </p:val>
                                        </p:tav>
                                        <p:tav tm="100000">
                                          <p:val>
                                            <p:strVal val="#ppt_w"/>
                                          </p:val>
                                        </p:tav>
                                      </p:tavLst>
                                    </p:anim>
                                    <p:anim calcmode="lin" valueType="num">
                                      <p:cBhvr>
                                        <p:cTn id="74" dur="500" fill="hold"/>
                                        <p:tgtEl>
                                          <p:spTgt spid="46"/>
                                        </p:tgtEl>
                                        <p:attrNameLst>
                                          <p:attrName>ppt_h</p:attrName>
                                        </p:attrNameLst>
                                      </p:cBhvr>
                                      <p:tavLst>
                                        <p:tav tm="0">
                                          <p:val>
                                            <p:fltVal val="0"/>
                                          </p:val>
                                        </p:tav>
                                        <p:tav tm="100000">
                                          <p:val>
                                            <p:strVal val="#ppt_h"/>
                                          </p:val>
                                        </p:tav>
                                      </p:tavLst>
                                    </p:anim>
                                    <p:animEffect transition="in" filter="fade">
                                      <p:cBhvr>
                                        <p:cTn id="75" dur="500"/>
                                        <p:tgtEl>
                                          <p:spTgt spid="46"/>
                                        </p:tgtEl>
                                      </p:cBhvr>
                                    </p:animEffect>
                                  </p:childTnLst>
                                </p:cTn>
                              </p:par>
                            </p:childTnLst>
                          </p:cTn>
                        </p:par>
                        <p:par>
                          <p:cTn id="76" fill="hold">
                            <p:stCondLst>
                              <p:cond delay="6000"/>
                            </p:stCondLst>
                            <p:childTnLst>
                              <p:par>
                                <p:cTn id="77" presetID="53" presetClass="entr" presetSubtype="16" fill="hold" nodeType="afterEffect">
                                  <p:stCondLst>
                                    <p:cond delay="0"/>
                                  </p:stCondLst>
                                  <p:childTnLst>
                                    <p:set>
                                      <p:cBhvr>
                                        <p:cTn id="78" dur="1" fill="hold">
                                          <p:stCondLst>
                                            <p:cond delay="0"/>
                                          </p:stCondLst>
                                        </p:cTn>
                                        <p:tgtEl>
                                          <p:spTgt spid="43"/>
                                        </p:tgtEl>
                                        <p:attrNameLst>
                                          <p:attrName>style.visibility</p:attrName>
                                        </p:attrNameLst>
                                      </p:cBhvr>
                                      <p:to>
                                        <p:strVal val="visible"/>
                                      </p:to>
                                    </p:set>
                                    <p:anim calcmode="lin" valueType="num">
                                      <p:cBhvr>
                                        <p:cTn id="79" dur="500" fill="hold"/>
                                        <p:tgtEl>
                                          <p:spTgt spid="43"/>
                                        </p:tgtEl>
                                        <p:attrNameLst>
                                          <p:attrName>ppt_w</p:attrName>
                                        </p:attrNameLst>
                                      </p:cBhvr>
                                      <p:tavLst>
                                        <p:tav tm="0">
                                          <p:val>
                                            <p:fltVal val="0"/>
                                          </p:val>
                                        </p:tav>
                                        <p:tav tm="100000">
                                          <p:val>
                                            <p:strVal val="#ppt_w"/>
                                          </p:val>
                                        </p:tav>
                                      </p:tavLst>
                                    </p:anim>
                                    <p:anim calcmode="lin" valueType="num">
                                      <p:cBhvr>
                                        <p:cTn id="80" dur="500" fill="hold"/>
                                        <p:tgtEl>
                                          <p:spTgt spid="43"/>
                                        </p:tgtEl>
                                        <p:attrNameLst>
                                          <p:attrName>ppt_h</p:attrName>
                                        </p:attrNameLst>
                                      </p:cBhvr>
                                      <p:tavLst>
                                        <p:tav tm="0">
                                          <p:val>
                                            <p:fltVal val="0"/>
                                          </p:val>
                                        </p:tav>
                                        <p:tav tm="100000">
                                          <p:val>
                                            <p:strVal val="#ppt_h"/>
                                          </p:val>
                                        </p:tav>
                                      </p:tavLst>
                                    </p:anim>
                                    <p:animEffect transition="in" filter="fade">
                                      <p:cBhvr>
                                        <p:cTn id="81" dur="500"/>
                                        <p:tgtEl>
                                          <p:spTgt spid="43"/>
                                        </p:tgtEl>
                                      </p:cBhvr>
                                    </p:animEffect>
                                  </p:childTnLst>
                                </p:cTn>
                              </p:par>
                            </p:childTnLst>
                          </p:cTn>
                        </p:par>
                        <p:par>
                          <p:cTn id="82" fill="hold">
                            <p:stCondLst>
                              <p:cond delay="6500"/>
                            </p:stCondLst>
                            <p:childTnLst>
                              <p:par>
                                <p:cTn id="83" presetID="53" presetClass="entr" presetSubtype="16" fill="hold" nodeType="afterEffect">
                                  <p:stCondLst>
                                    <p:cond delay="0"/>
                                  </p:stCondLst>
                                  <p:childTnLst>
                                    <p:set>
                                      <p:cBhvr>
                                        <p:cTn id="84" dur="1" fill="hold">
                                          <p:stCondLst>
                                            <p:cond delay="0"/>
                                          </p:stCondLst>
                                        </p:cTn>
                                        <p:tgtEl>
                                          <p:spTgt spid="47"/>
                                        </p:tgtEl>
                                        <p:attrNameLst>
                                          <p:attrName>style.visibility</p:attrName>
                                        </p:attrNameLst>
                                      </p:cBhvr>
                                      <p:to>
                                        <p:strVal val="visible"/>
                                      </p:to>
                                    </p:set>
                                    <p:anim calcmode="lin" valueType="num">
                                      <p:cBhvr>
                                        <p:cTn id="85" dur="500" fill="hold"/>
                                        <p:tgtEl>
                                          <p:spTgt spid="47"/>
                                        </p:tgtEl>
                                        <p:attrNameLst>
                                          <p:attrName>ppt_w</p:attrName>
                                        </p:attrNameLst>
                                      </p:cBhvr>
                                      <p:tavLst>
                                        <p:tav tm="0">
                                          <p:val>
                                            <p:fltVal val="0"/>
                                          </p:val>
                                        </p:tav>
                                        <p:tav tm="100000">
                                          <p:val>
                                            <p:strVal val="#ppt_w"/>
                                          </p:val>
                                        </p:tav>
                                      </p:tavLst>
                                    </p:anim>
                                    <p:anim calcmode="lin" valueType="num">
                                      <p:cBhvr>
                                        <p:cTn id="86" dur="500" fill="hold"/>
                                        <p:tgtEl>
                                          <p:spTgt spid="47"/>
                                        </p:tgtEl>
                                        <p:attrNameLst>
                                          <p:attrName>ppt_h</p:attrName>
                                        </p:attrNameLst>
                                      </p:cBhvr>
                                      <p:tavLst>
                                        <p:tav tm="0">
                                          <p:val>
                                            <p:fltVal val="0"/>
                                          </p:val>
                                        </p:tav>
                                        <p:tav tm="100000">
                                          <p:val>
                                            <p:strVal val="#ppt_h"/>
                                          </p:val>
                                        </p:tav>
                                      </p:tavLst>
                                    </p:anim>
                                    <p:animEffect transition="in" filter="fade">
                                      <p:cBhvr>
                                        <p:cTn id="87" dur="500"/>
                                        <p:tgtEl>
                                          <p:spTgt spid="47"/>
                                        </p:tgtEl>
                                      </p:cBhvr>
                                    </p:animEffect>
                                  </p:childTnLst>
                                </p:cTn>
                              </p:par>
                            </p:childTnLst>
                          </p:cTn>
                        </p:par>
                        <p:par>
                          <p:cTn id="88" fill="hold">
                            <p:stCondLst>
                              <p:cond delay="7000"/>
                            </p:stCondLst>
                            <p:childTnLst>
                              <p:par>
                                <p:cTn id="89" presetID="53" presetClass="entr" presetSubtype="16" fill="hold" nodeType="afterEffect">
                                  <p:stCondLst>
                                    <p:cond delay="0"/>
                                  </p:stCondLst>
                                  <p:childTnLst>
                                    <p:set>
                                      <p:cBhvr>
                                        <p:cTn id="90" dur="1" fill="hold">
                                          <p:stCondLst>
                                            <p:cond delay="0"/>
                                          </p:stCondLst>
                                        </p:cTn>
                                        <p:tgtEl>
                                          <p:spTgt spid="41"/>
                                        </p:tgtEl>
                                        <p:attrNameLst>
                                          <p:attrName>style.visibility</p:attrName>
                                        </p:attrNameLst>
                                      </p:cBhvr>
                                      <p:to>
                                        <p:strVal val="visible"/>
                                      </p:to>
                                    </p:set>
                                    <p:anim calcmode="lin" valueType="num">
                                      <p:cBhvr>
                                        <p:cTn id="91" dur="500" fill="hold"/>
                                        <p:tgtEl>
                                          <p:spTgt spid="41"/>
                                        </p:tgtEl>
                                        <p:attrNameLst>
                                          <p:attrName>ppt_w</p:attrName>
                                        </p:attrNameLst>
                                      </p:cBhvr>
                                      <p:tavLst>
                                        <p:tav tm="0">
                                          <p:val>
                                            <p:fltVal val="0"/>
                                          </p:val>
                                        </p:tav>
                                        <p:tav tm="100000">
                                          <p:val>
                                            <p:strVal val="#ppt_w"/>
                                          </p:val>
                                        </p:tav>
                                      </p:tavLst>
                                    </p:anim>
                                    <p:anim calcmode="lin" valueType="num">
                                      <p:cBhvr>
                                        <p:cTn id="92" dur="500" fill="hold"/>
                                        <p:tgtEl>
                                          <p:spTgt spid="41"/>
                                        </p:tgtEl>
                                        <p:attrNameLst>
                                          <p:attrName>ppt_h</p:attrName>
                                        </p:attrNameLst>
                                      </p:cBhvr>
                                      <p:tavLst>
                                        <p:tav tm="0">
                                          <p:val>
                                            <p:fltVal val="0"/>
                                          </p:val>
                                        </p:tav>
                                        <p:tav tm="100000">
                                          <p:val>
                                            <p:strVal val="#ppt_h"/>
                                          </p:val>
                                        </p:tav>
                                      </p:tavLst>
                                    </p:anim>
                                    <p:animEffect transition="in" filter="fade">
                                      <p:cBhvr>
                                        <p:cTn id="93" dur="500"/>
                                        <p:tgtEl>
                                          <p:spTgt spid="41"/>
                                        </p:tgtEl>
                                      </p:cBhvr>
                                    </p:animEffect>
                                  </p:childTnLst>
                                </p:cTn>
                              </p:par>
                            </p:childTnLst>
                          </p:cTn>
                        </p:par>
                        <p:par>
                          <p:cTn id="94" fill="hold">
                            <p:stCondLst>
                              <p:cond delay="7500"/>
                            </p:stCondLst>
                            <p:childTnLst>
                              <p:par>
                                <p:cTn id="95" presetID="53" presetClass="entr" presetSubtype="16" fill="hold" nodeType="afterEffect">
                                  <p:stCondLst>
                                    <p:cond delay="0"/>
                                  </p:stCondLst>
                                  <p:childTnLst>
                                    <p:set>
                                      <p:cBhvr>
                                        <p:cTn id="96" dur="1" fill="hold">
                                          <p:stCondLst>
                                            <p:cond delay="0"/>
                                          </p:stCondLst>
                                        </p:cTn>
                                        <p:tgtEl>
                                          <p:spTgt spid="48"/>
                                        </p:tgtEl>
                                        <p:attrNameLst>
                                          <p:attrName>style.visibility</p:attrName>
                                        </p:attrNameLst>
                                      </p:cBhvr>
                                      <p:to>
                                        <p:strVal val="visible"/>
                                      </p:to>
                                    </p:set>
                                    <p:anim calcmode="lin" valueType="num">
                                      <p:cBhvr>
                                        <p:cTn id="97" dur="500" fill="hold"/>
                                        <p:tgtEl>
                                          <p:spTgt spid="48"/>
                                        </p:tgtEl>
                                        <p:attrNameLst>
                                          <p:attrName>ppt_w</p:attrName>
                                        </p:attrNameLst>
                                      </p:cBhvr>
                                      <p:tavLst>
                                        <p:tav tm="0">
                                          <p:val>
                                            <p:fltVal val="0"/>
                                          </p:val>
                                        </p:tav>
                                        <p:tav tm="100000">
                                          <p:val>
                                            <p:strVal val="#ppt_w"/>
                                          </p:val>
                                        </p:tav>
                                      </p:tavLst>
                                    </p:anim>
                                    <p:anim calcmode="lin" valueType="num">
                                      <p:cBhvr>
                                        <p:cTn id="98" dur="500" fill="hold"/>
                                        <p:tgtEl>
                                          <p:spTgt spid="48"/>
                                        </p:tgtEl>
                                        <p:attrNameLst>
                                          <p:attrName>ppt_h</p:attrName>
                                        </p:attrNameLst>
                                      </p:cBhvr>
                                      <p:tavLst>
                                        <p:tav tm="0">
                                          <p:val>
                                            <p:fltVal val="0"/>
                                          </p:val>
                                        </p:tav>
                                        <p:tav tm="100000">
                                          <p:val>
                                            <p:strVal val="#ppt_h"/>
                                          </p:val>
                                        </p:tav>
                                      </p:tavLst>
                                    </p:anim>
                                    <p:animEffect transition="in" filter="fade">
                                      <p:cBhvr>
                                        <p:cTn id="99" dur="500"/>
                                        <p:tgtEl>
                                          <p:spTgt spid="48"/>
                                        </p:tgtEl>
                                      </p:cBhvr>
                                    </p:animEffect>
                                  </p:childTnLst>
                                </p:cTn>
                              </p:par>
                            </p:childTnLst>
                          </p:cTn>
                        </p:par>
                        <p:par>
                          <p:cTn id="100" fill="hold">
                            <p:stCondLst>
                              <p:cond delay="8000"/>
                            </p:stCondLst>
                            <p:childTnLst>
                              <p:par>
                                <p:cTn id="101" presetID="53" presetClass="entr" presetSubtype="16" fill="hold" nodeType="afterEffect">
                                  <p:stCondLst>
                                    <p:cond delay="0"/>
                                  </p:stCondLst>
                                  <p:childTnLst>
                                    <p:set>
                                      <p:cBhvr>
                                        <p:cTn id="102" dur="1" fill="hold">
                                          <p:stCondLst>
                                            <p:cond delay="0"/>
                                          </p:stCondLst>
                                        </p:cTn>
                                        <p:tgtEl>
                                          <p:spTgt spid="39"/>
                                        </p:tgtEl>
                                        <p:attrNameLst>
                                          <p:attrName>style.visibility</p:attrName>
                                        </p:attrNameLst>
                                      </p:cBhvr>
                                      <p:to>
                                        <p:strVal val="visible"/>
                                      </p:to>
                                    </p:set>
                                    <p:anim calcmode="lin" valueType="num">
                                      <p:cBhvr>
                                        <p:cTn id="103" dur="500" fill="hold"/>
                                        <p:tgtEl>
                                          <p:spTgt spid="39"/>
                                        </p:tgtEl>
                                        <p:attrNameLst>
                                          <p:attrName>ppt_w</p:attrName>
                                        </p:attrNameLst>
                                      </p:cBhvr>
                                      <p:tavLst>
                                        <p:tav tm="0">
                                          <p:val>
                                            <p:fltVal val="0"/>
                                          </p:val>
                                        </p:tav>
                                        <p:tav tm="100000">
                                          <p:val>
                                            <p:strVal val="#ppt_w"/>
                                          </p:val>
                                        </p:tav>
                                      </p:tavLst>
                                    </p:anim>
                                    <p:anim calcmode="lin" valueType="num">
                                      <p:cBhvr>
                                        <p:cTn id="104" dur="500" fill="hold"/>
                                        <p:tgtEl>
                                          <p:spTgt spid="39"/>
                                        </p:tgtEl>
                                        <p:attrNameLst>
                                          <p:attrName>ppt_h</p:attrName>
                                        </p:attrNameLst>
                                      </p:cBhvr>
                                      <p:tavLst>
                                        <p:tav tm="0">
                                          <p:val>
                                            <p:fltVal val="0"/>
                                          </p:val>
                                        </p:tav>
                                        <p:tav tm="100000">
                                          <p:val>
                                            <p:strVal val="#ppt_h"/>
                                          </p:val>
                                        </p:tav>
                                      </p:tavLst>
                                    </p:anim>
                                    <p:animEffect transition="in" filter="fade">
                                      <p:cBhvr>
                                        <p:cTn id="105" dur="500"/>
                                        <p:tgtEl>
                                          <p:spTgt spid="39"/>
                                        </p:tgtEl>
                                      </p:cBhvr>
                                    </p:animEffect>
                                  </p:childTnLst>
                                </p:cTn>
                              </p:par>
                            </p:childTnLst>
                          </p:cTn>
                        </p:par>
                        <p:par>
                          <p:cTn id="106" fill="hold">
                            <p:stCondLst>
                              <p:cond delay="8500"/>
                            </p:stCondLst>
                            <p:childTnLst>
                              <p:par>
                                <p:cTn id="107" presetID="53" presetClass="entr" presetSubtype="16" fill="hold" nodeType="afterEffect">
                                  <p:stCondLst>
                                    <p:cond delay="0"/>
                                  </p:stCondLst>
                                  <p:childTnLst>
                                    <p:set>
                                      <p:cBhvr>
                                        <p:cTn id="108" dur="1" fill="hold">
                                          <p:stCondLst>
                                            <p:cond delay="0"/>
                                          </p:stCondLst>
                                        </p:cTn>
                                        <p:tgtEl>
                                          <p:spTgt spid="51"/>
                                        </p:tgtEl>
                                        <p:attrNameLst>
                                          <p:attrName>style.visibility</p:attrName>
                                        </p:attrNameLst>
                                      </p:cBhvr>
                                      <p:to>
                                        <p:strVal val="visible"/>
                                      </p:to>
                                    </p:set>
                                    <p:anim calcmode="lin" valueType="num">
                                      <p:cBhvr>
                                        <p:cTn id="109" dur="500" fill="hold"/>
                                        <p:tgtEl>
                                          <p:spTgt spid="51"/>
                                        </p:tgtEl>
                                        <p:attrNameLst>
                                          <p:attrName>ppt_w</p:attrName>
                                        </p:attrNameLst>
                                      </p:cBhvr>
                                      <p:tavLst>
                                        <p:tav tm="0">
                                          <p:val>
                                            <p:fltVal val="0"/>
                                          </p:val>
                                        </p:tav>
                                        <p:tav tm="100000">
                                          <p:val>
                                            <p:strVal val="#ppt_w"/>
                                          </p:val>
                                        </p:tav>
                                      </p:tavLst>
                                    </p:anim>
                                    <p:anim calcmode="lin" valueType="num">
                                      <p:cBhvr>
                                        <p:cTn id="110" dur="500" fill="hold"/>
                                        <p:tgtEl>
                                          <p:spTgt spid="51"/>
                                        </p:tgtEl>
                                        <p:attrNameLst>
                                          <p:attrName>ppt_h</p:attrName>
                                        </p:attrNameLst>
                                      </p:cBhvr>
                                      <p:tavLst>
                                        <p:tav tm="0">
                                          <p:val>
                                            <p:fltVal val="0"/>
                                          </p:val>
                                        </p:tav>
                                        <p:tav tm="100000">
                                          <p:val>
                                            <p:strVal val="#ppt_h"/>
                                          </p:val>
                                        </p:tav>
                                      </p:tavLst>
                                    </p:anim>
                                    <p:animEffect transition="in" filter="fade">
                                      <p:cBhvr>
                                        <p:cTn id="111"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 Box 4"/>
          <p:cNvSpPr txBox="1">
            <a:spLocks noChangeArrowheads="1"/>
          </p:cNvSpPr>
          <p:nvPr/>
        </p:nvSpPr>
        <p:spPr>
          <a:xfrm>
            <a:off x="467544" y="1196752"/>
            <a:ext cx="4320480" cy="792088"/>
          </a:xfrm>
          <a:prstGeom prst="rect">
            <a:avLst/>
          </a:prstGeom>
          <a:extLst>
            <a:ext uri="{909E8E84-426E-40DD-AFC4-6F175D3DCCD1}">
              <a14:hiddenFill xmlns:a14="http://schemas.microsoft.com/office/drawing/2010/main">
                <a:solidFill>
                  <a:srgbClr val="FFFF99"/>
                </a:solidFill>
              </a14:hiddenFill>
            </a:ext>
          </a:extLst>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CONTROL ROOM STAFF</a:t>
            </a:r>
          </a:p>
        </p:txBody>
      </p:sp>
      <p:sp>
        <p:nvSpPr>
          <p:cNvPr id="6" name="Text Box 4"/>
          <p:cNvSpPr txBox="1">
            <a:spLocks noChangeArrowheads="1"/>
          </p:cNvSpPr>
          <p:nvPr/>
        </p:nvSpPr>
        <p:spPr>
          <a:xfrm>
            <a:off x="467544" y="1844824"/>
            <a:ext cx="4680520" cy="936104"/>
          </a:xfrm>
          <a:prstGeom prst="rect">
            <a:avLst/>
          </a:prstGeom>
          <a:extLst>
            <a:ext uri="{909E8E84-426E-40DD-AFC4-6F175D3DCCD1}">
              <a14:hiddenFill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000" b="1" dirty="0">
                <a:solidFill>
                  <a:srgbClr val="575755"/>
                </a:solidFill>
                <a:latin typeface="Arial Narrow" charset="0"/>
                <a:ea typeface="Arial Narrow" charset="0"/>
                <a:cs typeface="Arial Narrow" charset="0"/>
              </a:rPr>
              <a:t>JESIP AWARENESS</a:t>
            </a:r>
          </a:p>
          <a:p>
            <a:pPr algn="l"/>
            <a:r>
              <a:rPr lang="en-GB" sz="2000" dirty="0">
                <a:solidFill>
                  <a:srgbClr val="575755"/>
                </a:solidFill>
                <a:latin typeface="Arial Narrow" charset="0"/>
                <a:ea typeface="Arial Narrow" charset="0"/>
                <a:cs typeface="Arial Narrow" charset="0"/>
              </a:rPr>
              <a:t>LOOKING BACK, MOVING FORWARD</a:t>
            </a:r>
          </a:p>
        </p:txBody>
      </p:sp>
    </p:spTree>
    <p:custDataLst>
      <p:tags r:id="rId1"/>
    </p:custDataLst>
    <p:extLst>
      <p:ext uri="{BB962C8B-B14F-4D97-AF65-F5344CB8AC3E}">
        <p14:creationId xmlns:p14="http://schemas.microsoft.com/office/powerpoint/2010/main" val="6435452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 Box 4"/>
          <p:cNvSpPr txBox="1">
            <a:spLocks noChangeArrowheads="1"/>
          </p:cNvSpPr>
          <p:nvPr/>
        </p:nvSpPr>
        <p:spPr>
          <a:xfrm>
            <a:off x="467544" y="692696"/>
            <a:ext cx="8496944" cy="936104"/>
          </a:xfrm>
          <a:prstGeom prst="rect">
            <a:avLst/>
          </a:prstGeom>
          <a:extLst>
            <a:ext uri="{909E8E84-426E-40DD-AFC4-6F175D3DCCD1}">
              <a14:hiddenFill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LOOKING BACK, MOVING FORWARD</a:t>
            </a:r>
            <a:endParaRPr lang="en-GB" sz="3000" dirty="0">
              <a:solidFill>
                <a:srgbClr val="575755"/>
              </a:solidFill>
              <a:latin typeface="Arial Narrow" charset="0"/>
              <a:ea typeface="Arial Narrow" charset="0"/>
              <a:cs typeface="Arial Narrow" charset="0"/>
            </a:endParaRPr>
          </a:p>
        </p:txBody>
      </p:sp>
      <p:sp>
        <p:nvSpPr>
          <p:cNvPr id="8" name="Text Box 4"/>
          <p:cNvSpPr txBox="1">
            <a:spLocks noChangeArrowheads="1"/>
          </p:cNvSpPr>
          <p:nvPr/>
        </p:nvSpPr>
        <p:spPr>
          <a:xfrm>
            <a:off x="467544" y="1196751"/>
            <a:ext cx="6804248" cy="3096343"/>
          </a:xfrm>
          <a:prstGeom prst="rect">
            <a:avLst/>
          </a:prstGeom>
          <a:extLst>
            <a:ext uri="{909E8E84-426E-40DD-AFC4-6F175D3DCCD1}">
              <a14:hiddenFill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000" dirty="0">
                <a:solidFill>
                  <a:srgbClr val="575755"/>
                </a:solidFill>
                <a:latin typeface="Arial Narrow" charset="0"/>
                <a:ea typeface="Arial Narrow" charset="0"/>
                <a:cs typeface="Arial Narrow" charset="0"/>
              </a:rPr>
              <a:t>It is several hours on from when  this incident occurred.. The incident is now entering the recovery phase which may take  a long time. You are thinking about your own role during the response to this incident, people from other responder agencies will be doing the same. </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1560" y="2876143"/>
            <a:ext cx="5256584" cy="3289161"/>
          </a:xfrm>
          <a:prstGeom prst="rect">
            <a:avLst/>
          </a:prstGeom>
        </p:spPr>
      </p:pic>
    </p:spTree>
    <p:custDataLst>
      <p:tags r:id="rId1"/>
    </p:custDataLst>
    <p:extLst>
      <p:ext uri="{BB962C8B-B14F-4D97-AF65-F5344CB8AC3E}">
        <p14:creationId xmlns:p14="http://schemas.microsoft.com/office/powerpoint/2010/main" val="16265915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6" name="Text Box 4"/>
          <p:cNvSpPr txBox="1">
            <a:spLocks noChangeArrowheads="1"/>
          </p:cNvSpPr>
          <p:nvPr/>
        </p:nvSpPr>
        <p:spPr>
          <a:xfrm>
            <a:off x="467544" y="692696"/>
            <a:ext cx="8496944" cy="936104"/>
          </a:xfrm>
          <a:prstGeom prst="rect">
            <a:avLst/>
          </a:prstGeom>
          <a:extLst>
            <a:ext uri="{909E8E84-426E-40DD-AFC4-6F175D3DCCD1}">
              <a14:hiddenFill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LOOKING BACK, MOVING FORWARD</a:t>
            </a:r>
            <a:endParaRPr lang="en-GB" sz="3000" dirty="0">
              <a:solidFill>
                <a:srgbClr val="575755"/>
              </a:solidFill>
              <a:latin typeface="Arial Narrow" charset="0"/>
              <a:ea typeface="Arial Narrow" charset="0"/>
              <a:cs typeface="Arial Narrow" charset="0"/>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1196752"/>
            <a:ext cx="5649782" cy="5661248"/>
          </a:xfrm>
          <a:prstGeom prst="rect">
            <a:avLst/>
          </a:prstGeom>
        </p:spPr>
      </p:pic>
      <p:sp>
        <p:nvSpPr>
          <p:cNvPr id="22" name="Rectangle 21"/>
          <p:cNvSpPr/>
          <p:nvPr/>
        </p:nvSpPr>
        <p:spPr>
          <a:xfrm>
            <a:off x="6726220" y="1531740"/>
            <a:ext cx="1878228" cy="1318624"/>
          </a:xfrm>
          <a:prstGeom prst="rect">
            <a:avLst/>
          </a:prstGeom>
          <a:solidFill>
            <a:srgbClr val="3AA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Box 4"/>
          <p:cNvSpPr txBox="1">
            <a:spLocks noChangeArrowheads="1"/>
          </p:cNvSpPr>
          <p:nvPr/>
        </p:nvSpPr>
        <p:spPr>
          <a:xfrm>
            <a:off x="6739101" y="1844824"/>
            <a:ext cx="1865347" cy="1064230"/>
          </a:xfrm>
          <a:prstGeom prst="rect">
            <a:avLst/>
          </a:prstGeom>
          <a:extLst>
            <a:ext uri="{909E8E84-426E-40DD-AFC4-6F175D3DCCD1}">
              <a14:hiddenFill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dirty="0">
                <a:solidFill>
                  <a:schemeClr val="bg1"/>
                </a:solidFill>
                <a:latin typeface="Arial Narrow" charset="0"/>
                <a:ea typeface="Arial Narrow" charset="0"/>
                <a:cs typeface="Arial Narrow" charset="0"/>
              </a:rPr>
              <a:t>Did we do a </a:t>
            </a:r>
            <a:br>
              <a:rPr lang="en-GB" sz="2000" dirty="0">
                <a:solidFill>
                  <a:schemeClr val="bg1"/>
                </a:solidFill>
                <a:latin typeface="Arial Narrow" charset="0"/>
                <a:ea typeface="Arial Narrow" charset="0"/>
                <a:cs typeface="Arial Narrow" charset="0"/>
              </a:rPr>
            </a:br>
            <a:r>
              <a:rPr lang="en-GB" sz="2000" dirty="0">
                <a:solidFill>
                  <a:schemeClr val="bg1"/>
                </a:solidFill>
                <a:latin typeface="Arial Narrow" charset="0"/>
                <a:ea typeface="Arial Narrow" charset="0"/>
                <a:cs typeface="Arial Narrow" charset="0"/>
              </a:rPr>
              <a:t>good job?</a:t>
            </a:r>
          </a:p>
        </p:txBody>
      </p:sp>
      <p:sp>
        <p:nvSpPr>
          <p:cNvPr id="24" name="Rectangle 23"/>
          <p:cNvSpPr/>
          <p:nvPr/>
        </p:nvSpPr>
        <p:spPr>
          <a:xfrm>
            <a:off x="4645938" y="1531740"/>
            <a:ext cx="1878228" cy="1318624"/>
          </a:xfrm>
          <a:prstGeom prst="rect">
            <a:avLst/>
          </a:prstGeom>
          <a:solidFill>
            <a:srgbClr val="1C71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 Box 4"/>
          <p:cNvSpPr txBox="1">
            <a:spLocks noChangeArrowheads="1"/>
          </p:cNvSpPr>
          <p:nvPr/>
        </p:nvSpPr>
        <p:spPr>
          <a:xfrm>
            <a:off x="4658819" y="1844824"/>
            <a:ext cx="1865347" cy="1064230"/>
          </a:xfrm>
          <a:prstGeom prst="rect">
            <a:avLst/>
          </a:prstGeom>
          <a:extLst>
            <a:ext uri="{909E8E84-426E-40DD-AFC4-6F175D3DCCD1}">
              <a14:hiddenFill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dirty="0">
                <a:solidFill>
                  <a:schemeClr val="bg1"/>
                </a:solidFill>
                <a:latin typeface="Arial Narrow" charset="0"/>
                <a:ea typeface="Arial Narrow" charset="0"/>
                <a:cs typeface="Arial Narrow" charset="0"/>
              </a:rPr>
              <a:t>Did I do everything?</a:t>
            </a:r>
          </a:p>
        </p:txBody>
      </p:sp>
      <p:sp>
        <p:nvSpPr>
          <p:cNvPr id="26" name="Rectangle 25"/>
          <p:cNvSpPr/>
          <p:nvPr/>
        </p:nvSpPr>
        <p:spPr>
          <a:xfrm>
            <a:off x="2552775" y="1531740"/>
            <a:ext cx="1878228" cy="1318624"/>
          </a:xfrm>
          <a:prstGeom prst="rect">
            <a:avLst/>
          </a:prstGeom>
          <a:solidFill>
            <a:srgbClr val="CC0F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 Box 4"/>
          <p:cNvSpPr txBox="1">
            <a:spLocks noChangeArrowheads="1"/>
          </p:cNvSpPr>
          <p:nvPr/>
        </p:nvSpPr>
        <p:spPr>
          <a:xfrm>
            <a:off x="2565656" y="1690239"/>
            <a:ext cx="1865347" cy="1218815"/>
          </a:xfrm>
          <a:prstGeom prst="rect">
            <a:avLst/>
          </a:prstGeom>
          <a:extLst>
            <a:ext uri="{909E8E84-426E-40DD-AFC4-6F175D3DCCD1}">
              <a14:hiddenFill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dirty="0">
                <a:solidFill>
                  <a:schemeClr val="bg1"/>
                </a:solidFill>
                <a:latin typeface="Arial Narrow" charset="0"/>
                <a:ea typeface="Arial Narrow" charset="0"/>
                <a:cs typeface="Arial Narrow" charset="0"/>
              </a:rPr>
              <a:t>Did everybody know what they were doing?</a:t>
            </a:r>
          </a:p>
        </p:txBody>
      </p:sp>
      <p:sp>
        <p:nvSpPr>
          <p:cNvPr id="28" name="Rectangle 27"/>
          <p:cNvSpPr/>
          <p:nvPr/>
        </p:nvSpPr>
        <p:spPr>
          <a:xfrm>
            <a:off x="6727436" y="3094135"/>
            <a:ext cx="1878228" cy="1318624"/>
          </a:xfrm>
          <a:prstGeom prst="rect">
            <a:avLst/>
          </a:prstGeom>
          <a:solidFill>
            <a:srgbClr val="1C71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 Box 4"/>
          <p:cNvSpPr txBox="1">
            <a:spLocks noChangeArrowheads="1"/>
          </p:cNvSpPr>
          <p:nvPr/>
        </p:nvSpPr>
        <p:spPr>
          <a:xfrm>
            <a:off x="6740317" y="3407219"/>
            <a:ext cx="1865347" cy="1064230"/>
          </a:xfrm>
          <a:prstGeom prst="rect">
            <a:avLst/>
          </a:prstGeom>
          <a:extLst>
            <a:ext uri="{909E8E84-426E-40DD-AFC4-6F175D3DCCD1}">
              <a14:hiddenFill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dirty="0">
                <a:solidFill>
                  <a:schemeClr val="bg1"/>
                </a:solidFill>
                <a:latin typeface="Arial Narrow" charset="0"/>
                <a:ea typeface="Arial Narrow" charset="0"/>
                <a:cs typeface="Arial Narrow" charset="0"/>
              </a:rPr>
              <a:t>What made things challenging?</a:t>
            </a:r>
          </a:p>
        </p:txBody>
      </p:sp>
      <p:sp>
        <p:nvSpPr>
          <p:cNvPr id="30" name="Rectangle 29"/>
          <p:cNvSpPr/>
          <p:nvPr/>
        </p:nvSpPr>
        <p:spPr>
          <a:xfrm>
            <a:off x="4634273" y="3094135"/>
            <a:ext cx="1878228" cy="1318624"/>
          </a:xfrm>
          <a:prstGeom prst="rect">
            <a:avLst/>
          </a:prstGeom>
          <a:solidFill>
            <a:srgbClr val="CC0F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 Box 4"/>
          <p:cNvSpPr txBox="1">
            <a:spLocks noChangeArrowheads="1"/>
          </p:cNvSpPr>
          <p:nvPr/>
        </p:nvSpPr>
        <p:spPr>
          <a:xfrm>
            <a:off x="4647154" y="3354420"/>
            <a:ext cx="1865347" cy="1117029"/>
          </a:xfrm>
          <a:prstGeom prst="rect">
            <a:avLst/>
          </a:prstGeom>
          <a:extLst>
            <a:ext uri="{909E8E84-426E-40DD-AFC4-6F175D3DCCD1}">
              <a14:hiddenFill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dirty="0">
                <a:solidFill>
                  <a:schemeClr val="bg1"/>
                </a:solidFill>
                <a:latin typeface="Arial Narrow" charset="0"/>
                <a:ea typeface="Arial Narrow" charset="0"/>
                <a:cs typeface="Arial Narrow" charset="0"/>
              </a:rPr>
              <a:t>Did we have a near miss?</a:t>
            </a:r>
          </a:p>
        </p:txBody>
      </p:sp>
      <p:sp>
        <p:nvSpPr>
          <p:cNvPr id="32" name="Rectangle 31"/>
          <p:cNvSpPr/>
          <p:nvPr/>
        </p:nvSpPr>
        <p:spPr>
          <a:xfrm>
            <a:off x="4634273" y="4656530"/>
            <a:ext cx="1878228" cy="1318624"/>
          </a:xfrm>
          <a:prstGeom prst="rect">
            <a:avLst/>
          </a:prstGeom>
          <a:solidFill>
            <a:srgbClr val="3AA9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 Box 4"/>
          <p:cNvSpPr txBox="1">
            <a:spLocks noChangeArrowheads="1"/>
          </p:cNvSpPr>
          <p:nvPr/>
        </p:nvSpPr>
        <p:spPr>
          <a:xfrm>
            <a:off x="4647154" y="4797152"/>
            <a:ext cx="1865347" cy="1236692"/>
          </a:xfrm>
          <a:prstGeom prst="rect">
            <a:avLst/>
          </a:prstGeom>
          <a:extLst>
            <a:ext uri="{909E8E84-426E-40DD-AFC4-6F175D3DCCD1}">
              <a14:hiddenFill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2000" dirty="0">
                <a:solidFill>
                  <a:schemeClr val="bg1"/>
                </a:solidFill>
                <a:latin typeface="Arial Narrow" charset="0"/>
                <a:ea typeface="Arial Narrow" charset="0"/>
                <a:cs typeface="Arial Narrow" charset="0"/>
              </a:rPr>
              <a:t>Could we have done something better?</a:t>
            </a:r>
          </a:p>
        </p:txBody>
      </p:sp>
    </p:spTree>
    <p:custDataLst>
      <p:tags r:id="rId1"/>
    </p:custDataLst>
    <p:extLst>
      <p:ext uri="{BB962C8B-B14F-4D97-AF65-F5344CB8AC3E}">
        <p14:creationId xmlns:p14="http://schemas.microsoft.com/office/powerpoint/2010/main" val="38313768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Text Box 4"/>
          <p:cNvSpPr txBox="1">
            <a:spLocks noChangeArrowheads="1"/>
          </p:cNvSpPr>
          <p:nvPr/>
        </p:nvSpPr>
        <p:spPr>
          <a:xfrm>
            <a:off x="467544" y="692696"/>
            <a:ext cx="8496944" cy="936104"/>
          </a:xfrm>
          <a:prstGeom prst="rect">
            <a:avLst/>
          </a:prstGeom>
          <a:extLst>
            <a:ext uri="{909E8E84-426E-40DD-AFC4-6F175D3DCCD1}">
              <a14:hiddenFill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JOINT ORGANISATIONAL LEARNING</a:t>
            </a:r>
            <a:endParaRPr lang="en-GB" sz="3000" dirty="0">
              <a:solidFill>
                <a:srgbClr val="575755"/>
              </a:solidFill>
              <a:latin typeface="Arial Narrow" charset="0"/>
              <a:ea typeface="Arial Narrow" charset="0"/>
              <a:cs typeface="Arial Narrow" charset="0"/>
            </a:endParaRPr>
          </a:p>
        </p:txBody>
      </p:sp>
      <p:pic>
        <p:nvPicPr>
          <p:cNvPr id="7" name="Picture 6"/>
          <p:cNvPicPr>
            <a:picLocks noChangeAspect="1"/>
          </p:cNvPicPr>
          <p:nvPr/>
        </p:nvPicPr>
        <p:blipFill>
          <a:blip r:embed="rId5"/>
          <a:stretch>
            <a:fillRect/>
          </a:stretch>
        </p:blipFill>
        <p:spPr>
          <a:xfrm>
            <a:off x="4356389" y="3501008"/>
            <a:ext cx="3419967" cy="2064885"/>
          </a:xfrm>
          <a:prstGeom prst="rect">
            <a:avLst/>
          </a:prstGeom>
        </p:spPr>
      </p:pic>
      <p:pic>
        <p:nvPicPr>
          <p:cNvPr id="8" name="Picture 7"/>
          <p:cNvPicPr>
            <a:picLocks noChangeAspect="1"/>
          </p:cNvPicPr>
          <p:nvPr/>
        </p:nvPicPr>
        <p:blipFill>
          <a:blip r:embed="rId6"/>
          <a:stretch>
            <a:fillRect/>
          </a:stretch>
        </p:blipFill>
        <p:spPr>
          <a:xfrm>
            <a:off x="539552" y="3501008"/>
            <a:ext cx="3441475" cy="2064885"/>
          </a:xfrm>
          <a:prstGeom prst="rect">
            <a:avLst/>
          </a:prstGeom>
        </p:spPr>
      </p:pic>
      <p:pic>
        <p:nvPicPr>
          <p:cNvPr id="5" name="Picture 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355976" y="1642644"/>
            <a:ext cx="2565285" cy="1440160"/>
          </a:xfrm>
          <a:prstGeom prst="rect">
            <a:avLst/>
          </a:prstGeom>
          <a:ln>
            <a:solidFill>
              <a:schemeClr val="bg1">
                <a:lumMod val="85000"/>
              </a:schemeClr>
            </a:solidFill>
          </a:ln>
        </p:spPr>
      </p:pic>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1304" y="918312"/>
            <a:ext cx="3636640" cy="2734528"/>
          </a:xfrm>
          <a:prstGeom prst="rect">
            <a:avLst/>
          </a:prstGeom>
        </p:spPr>
      </p:pic>
    </p:spTree>
    <p:custDataLst>
      <p:tags r:id="rId1"/>
    </p:custDataLst>
    <p:extLst>
      <p:ext uri="{BB962C8B-B14F-4D97-AF65-F5344CB8AC3E}">
        <p14:creationId xmlns:p14="http://schemas.microsoft.com/office/powerpoint/2010/main" val="1775884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5871" r="5555"/>
          <a:stretch/>
        </p:blipFill>
        <p:spPr>
          <a:xfrm>
            <a:off x="0" y="0"/>
            <a:ext cx="9144000" cy="6858000"/>
          </a:xfrm>
          <a:prstGeom prst="rect">
            <a:avLst/>
          </a:prstGeom>
        </p:spPr>
      </p:pic>
    </p:spTree>
    <p:extLst>
      <p:ext uri="{BB962C8B-B14F-4D97-AF65-F5344CB8AC3E}">
        <p14:creationId xmlns:p14="http://schemas.microsoft.com/office/powerpoint/2010/main" val="1446772323"/>
      </p:ext>
    </p:extLst>
  </p:cSld>
  <p:clrMapOvr>
    <a:masterClrMapping/>
  </p:clrMapOvr>
  <p:transition spd="slow">
    <p:cove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ext Box 4"/>
          <p:cNvSpPr txBox="1">
            <a:spLocks noChangeArrowheads="1"/>
          </p:cNvSpPr>
          <p:nvPr/>
        </p:nvSpPr>
        <p:spPr>
          <a:xfrm>
            <a:off x="467544" y="692696"/>
            <a:ext cx="6624736" cy="1728192"/>
          </a:xfrm>
          <a:prstGeom prst="rect">
            <a:avLst/>
          </a:prstGeom>
          <a:extLst>
            <a:ext uri="{909E8E84-426E-40DD-AFC4-6F175D3DCCD1}">
              <a14:hiddenFill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YOU HAVE NOW REACHED THE END OF THE JESIP AWARENESS PACKAGE</a:t>
            </a:r>
            <a:endParaRPr lang="en-GB" sz="3000" dirty="0">
              <a:solidFill>
                <a:srgbClr val="575755"/>
              </a:solidFill>
              <a:latin typeface="Arial Narrow" charset="0"/>
              <a:ea typeface="Arial Narrow" charset="0"/>
              <a:cs typeface="Arial Narrow" charset="0"/>
            </a:endParaRPr>
          </a:p>
        </p:txBody>
      </p:sp>
      <p:sp>
        <p:nvSpPr>
          <p:cNvPr id="7" name="Text Box 4"/>
          <p:cNvSpPr txBox="1">
            <a:spLocks noChangeArrowheads="1"/>
          </p:cNvSpPr>
          <p:nvPr/>
        </p:nvSpPr>
        <p:spPr>
          <a:xfrm>
            <a:off x="467544" y="1844824"/>
            <a:ext cx="4320480" cy="2448270"/>
          </a:xfrm>
          <a:prstGeom prst="rect">
            <a:avLst/>
          </a:prstGeom>
          <a:extLst>
            <a:ext uri="{909E8E84-426E-40DD-AFC4-6F175D3DCCD1}">
              <a14:hiddenFill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2000" dirty="0">
                <a:solidFill>
                  <a:srgbClr val="575755"/>
                </a:solidFill>
                <a:latin typeface="Arial Narrow" charset="0"/>
                <a:ea typeface="Arial Narrow" charset="0"/>
                <a:cs typeface="Arial Narrow" charset="0"/>
              </a:rPr>
              <a:t>Further information can be found on the JESIP website at </a:t>
            </a:r>
            <a:r>
              <a:rPr lang="en-GB" sz="2000" dirty="0">
                <a:solidFill>
                  <a:srgbClr val="575755"/>
                </a:solidFill>
                <a:latin typeface="Arial Narrow" charset="0"/>
                <a:ea typeface="Arial Narrow" charset="0"/>
                <a:cs typeface="Arial Narrow" charset="0"/>
                <a:hlinkClick r:id="rId5"/>
              </a:rPr>
              <a:t>www.jesip.org.uk</a:t>
            </a:r>
            <a:endParaRPr lang="en-GB" sz="2000" dirty="0">
              <a:solidFill>
                <a:srgbClr val="575755"/>
              </a:solidFill>
              <a:latin typeface="Arial Narrow" charset="0"/>
              <a:ea typeface="Arial Narrow" charset="0"/>
              <a:cs typeface="Arial Narrow" charset="0"/>
            </a:endParaRPr>
          </a:p>
          <a:p>
            <a:pPr algn="l"/>
            <a:endParaRPr lang="en-GB" sz="2000" dirty="0">
              <a:solidFill>
                <a:srgbClr val="575755"/>
              </a:solidFill>
              <a:latin typeface="Arial Narrow" charset="0"/>
              <a:ea typeface="Arial Narrow" charset="0"/>
              <a:cs typeface="Arial Narrow" charset="0"/>
            </a:endParaRPr>
          </a:p>
        </p:txBody>
      </p:sp>
    </p:spTree>
    <p:custDataLst>
      <p:tags r:id="rId1"/>
    </p:custDataLst>
    <p:extLst>
      <p:ext uri="{BB962C8B-B14F-4D97-AF65-F5344CB8AC3E}">
        <p14:creationId xmlns:p14="http://schemas.microsoft.com/office/powerpoint/2010/main" val="335550588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6912768" cy="1224136"/>
          </a:xfrm>
          <a:prstGeom prst="rect">
            <a:avLst/>
          </a:prstGeom>
          <a:extLst>
            <a:ext uri="{909E8E84-426E-40DD-AFC4-6F175D3DCCD1}">
              <a14:hiddenFill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AMBULANCE CONTROL ROOMS</a:t>
            </a:r>
            <a:endParaRPr lang="en-GB" sz="3000" dirty="0">
              <a:solidFill>
                <a:srgbClr val="575755"/>
              </a:solidFill>
              <a:latin typeface="Arial Narrow" charset="0"/>
              <a:ea typeface="Arial Narrow" charset="0"/>
              <a:cs typeface="Arial Narrow" charset="0"/>
            </a:endParaRPr>
          </a:p>
        </p:txBody>
      </p:sp>
      <p:sp>
        <p:nvSpPr>
          <p:cNvPr id="10" name="Text Box 4"/>
          <p:cNvSpPr txBox="1">
            <a:spLocks noChangeArrowheads="1"/>
          </p:cNvSpPr>
          <p:nvPr/>
        </p:nvSpPr>
        <p:spPr>
          <a:xfrm>
            <a:off x="467544" y="1196752"/>
            <a:ext cx="6912768" cy="4248472"/>
          </a:xfrm>
          <a:prstGeom prst="rect">
            <a:avLst/>
          </a:prstGeom>
          <a:extLst>
            <a:ext uri="{909E8E84-426E-40DD-AFC4-6F175D3DCCD1}">
              <a14:hiddenFill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GB" sz="2000" dirty="0">
                <a:solidFill>
                  <a:srgbClr val="575755"/>
                </a:solidFill>
                <a:latin typeface="Arial Narrow" charset="0"/>
                <a:ea typeface="Arial Narrow" charset="0"/>
                <a:cs typeface="Arial Narrow" charset="0"/>
              </a:rPr>
              <a:t>• Will cover a large area on a regional basis</a:t>
            </a:r>
          </a:p>
          <a:p>
            <a:pPr algn="l">
              <a:lnSpc>
                <a:spcPct val="150000"/>
              </a:lnSpc>
            </a:pPr>
            <a:r>
              <a:rPr lang="en-GB" sz="2000" dirty="0">
                <a:solidFill>
                  <a:srgbClr val="575755"/>
                </a:solidFill>
                <a:latin typeface="Arial Narrow" charset="0"/>
                <a:ea typeface="Arial Narrow" charset="0"/>
                <a:cs typeface="Arial Narrow" charset="0"/>
              </a:rPr>
              <a:t>• Receive 999 calls</a:t>
            </a:r>
          </a:p>
          <a:p>
            <a:pPr algn="l">
              <a:lnSpc>
                <a:spcPct val="150000"/>
              </a:lnSpc>
            </a:pPr>
            <a:r>
              <a:rPr lang="en-GB" sz="2000" dirty="0">
                <a:solidFill>
                  <a:srgbClr val="575755"/>
                </a:solidFill>
                <a:latin typeface="Arial Narrow" charset="0"/>
                <a:ea typeface="Arial Narrow" charset="0"/>
                <a:cs typeface="Arial Narrow" charset="0"/>
              </a:rPr>
              <a:t>• Often use ICT systems with clinical algorithms to provide advice and</a:t>
            </a:r>
            <a:br>
              <a:rPr lang="en-GB" sz="2000" dirty="0">
                <a:solidFill>
                  <a:srgbClr val="575755"/>
                </a:solidFill>
                <a:latin typeface="Arial Narrow" charset="0"/>
                <a:ea typeface="Arial Narrow" charset="0"/>
                <a:cs typeface="Arial Narrow" charset="0"/>
              </a:rPr>
            </a:br>
            <a:r>
              <a:rPr lang="en-GB" sz="2000" dirty="0">
                <a:solidFill>
                  <a:srgbClr val="575755"/>
                </a:solidFill>
                <a:latin typeface="Arial Narrow" charset="0"/>
                <a:ea typeface="Arial Narrow" charset="0"/>
                <a:cs typeface="Arial Narrow" charset="0"/>
              </a:rPr>
              <a:t>   assist in dispatch decisions</a:t>
            </a:r>
          </a:p>
          <a:p>
            <a:pPr algn="l">
              <a:lnSpc>
                <a:spcPct val="150000"/>
              </a:lnSpc>
            </a:pPr>
            <a:r>
              <a:rPr lang="en-GB" sz="2000" dirty="0">
                <a:solidFill>
                  <a:srgbClr val="575755"/>
                </a:solidFill>
                <a:latin typeface="Arial Narrow" charset="0"/>
                <a:ea typeface="Arial Narrow" charset="0"/>
                <a:cs typeface="Arial Narrow" charset="0"/>
              </a:rPr>
              <a:t>• Have a ‘desk’  system for command and specialist functions</a:t>
            </a:r>
          </a:p>
          <a:p>
            <a:pPr algn="l">
              <a:lnSpc>
                <a:spcPct val="150000"/>
              </a:lnSpc>
            </a:pPr>
            <a:r>
              <a:rPr lang="en-GB" sz="2000" dirty="0">
                <a:solidFill>
                  <a:srgbClr val="575755"/>
                </a:solidFill>
                <a:latin typeface="Arial Narrow" charset="0"/>
                <a:ea typeface="Arial Narrow" charset="0"/>
                <a:cs typeface="Arial Narrow" charset="0"/>
              </a:rPr>
              <a:t>• Normally use mobile data for dispatch</a:t>
            </a:r>
          </a:p>
          <a:p>
            <a:pPr algn="l">
              <a:lnSpc>
                <a:spcPct val="150000"/>
              </a:lnSpc>
            </a:pPr>
            <a:r>
              <a:rPr lang="en-GB" sz="2000" dirty="0">
                <a:solidFill>
                  <a:srgbClr val="575755"/>
                </a:solidFill>
                <a:latin typeface="Arial Narrow" charset="0"/>
                <a:ea typeface="Arial Narrow" charset="0"/>
                <a:cs typeface="Arial Narrow" charset="0"/>
              </a:rPr>
              <a:t>• Mostly use Airwave point to point rather than group calls</a:t>
            </a:r>
          </a:p>
        </p:txBody>
      </p:sp>
    </p:spTree>
    <p:extLst>
      <p:ext uri="{BB962C8B-B14F-4D97-AF65-F5344CB8AC3E}">
        <p14:creationId xmlns:p14="http://schemas.microsoft.com/office/powerpoint/2010/main" val="2171000867"/>
      </p:ext>
    </p:extLst>
  </p:cSld>
  <p:clrMapOvr>
    <a:masterClrMapping/>
  </p:clrMapOvr>
  <p:transition spd="slow">
    <p:cove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l="1051" r="10481"/>
          <a:stretch/>
        </p:blipFill>
        <p:spPr>
          <a:xfrm>
            <a:off x="0" y="0"/>
            <a:ext cx="9144000" cy="6858000"/>
          </a:xfrm>
          <a:prstGeom prst="rect">
            <a:avLst/>
          </a:prstGeom>
        </p:spPr>
      </p:pic>
    </p:spTree>
    <p:extLst>
      <p:ext uri="{BB962C8B-B14F-4D97-AF65-F5344CB8AC3E}">
        <p14:creationId xmlns:p14="http://schemas.microsoft.com/office/powerpoint/2010/main" val="3292709000"/>
      </p:ext>
    </p:extLst>
  </p:cSld>
  <p:clrMapOvr>
    <a:masterClrMapping/>
  </p:clrMapOvr>
  <p:transition spd="slow">
    <p:cove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5112568" cy="576064"/>
          </a:xfrm>
          <a:prstGeom prst="rect">
            <a:avLst/>
          </a:prstGeom>
          <a:extLst>
            <a:ext uri="{909E8E84-426E-40DD-AFC4-6F175D3DCCD1}">
              <a14:hiddenFill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AMBULANCE CONTROL ROOMS</a:t>
            </a:r>
            <a:endParaRPr lang="en-GB" sz="3000" dirty="0">
              <a:solidFill>
                <a:srgbClr val="575755"/>
              </a:solidFill>
              <a:latin typeface="Arial Narrow" charset="0"/>
              <a:ea typeface="Arial Narrow" charset="0"/>
              <a:cs typeface="Arial Narrow" charset="0"/>
            </a:endParaRPr>
          </a:p>
        </p:txBody>
      </p:sp>
      <p:sp>
        <p:nvSpPr>
          <p:cNvPr id="10" name="Text Box 4"/>
          <p:cNvSpPr txBox="1">
            <a:spLocks noChangeArrowheads="1"/>
          </p:cNvSpPr>
          <p:nvPr/>
        </p:nvSpPr>
        <p:spPr>
          <a:xfrm>
            <a:off x="467544" y="1196752"/>
            <a:ext cx="8136904" cy="4248472"/>
          </a:xfrm>
          <a:prstGeom prst="rect">
            <a:avLst/>
          </a:prstGeom>
          <a:extLst>
            <a:ext uri="{909E8E84-426E-40DD-AFC4-6F175D3DCCD1}">
              <a14:hiddenFill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GB" sz="2000" dirty="0">
                <a:solidFill>
                  <a:srgbClr val="575755"/>
                </a:solidFill>
                <a:latin typeface="Arial Narrow" charset="0"/>
                <a:ea typeface="Arial Narrow" charset="0"/>
                <a:cs typeface="Arial Narrow" charset="0"/>
              </a:rPr>
              <a:t>Locally services may wish to work with each other to populate this slide</a:t>
            </a:r>
          </a:p>
          <a:p>
            <a:pPr algn="l">
              <a:lnSpc>
                <a:spcPct val="150000"/>
              </a:lnSpc>
            </a:pPr>
            <a:r>
              <a:rPr lang="en-GB" sz="2000" dirty="0">
                <a:solidFill>
                  <a:srgbClr val="575755"/>
                </a:solidFill>
                <a:latin typeface="Arial Narrow" charset="0"/>
                <a:ea typeface="Arial Narrow" charset="0"/>
                <a:cs typeface="Arial Narrow" charset="0"/>
              </a:rPr>
              <a:t>• How many ambulance control rooms are there</a:t>
            </a:r>
          </a:p>
          <a:p>
            <a:pPr algn="l">
              <a:lnSpc>
                <a:spcPct val="150000"/>
              </a:lnSpc>
            </a:pPr>
            <a:r>
              <a:rPr lang="en-GB" sz="2000" dirty="0">
                <a:solidFill>
                  <a:srgbClr val="575755"/>
                </a:solidFill>
                <a:latin typeface="Arial Narrow" charset="0"/>
                <a:ea typeface="Arial Narrow" charset="0"/>
                <a:cs typeface="Arial Narrow" charset="0"/>
              </a:rPr>
              <a:t>• Where are they located and areas of responsibility</a:t>
            </a:r>
          </a:p>
          <a:p>
            <a:pPr algn="l">
              <a:lnSpc>
                <a:spcPct val="150000"/>
              </a:lnSpc>
            </a:pPr>
            <a:r>
              <a:rPr lang="en-GB" sz="2000" dirty="0">
                <a:solidFill>
                  <a:srgbClr val="575755"/>
                </a:solidFill>
                <a:latin typeface="Arial Narrow" charset="0"/>
                <a:ea typeface="Arial Narrow" charset="0"/>
                <a:cs typeface="Arial Narrow" charset="0"/>
              </a:rPr>
              <a:t>• Typical Number of calls and numbers of incidents generated</a:t>
            </a:r>
          </a:p>
          <a:p>
            <a:pPr algn="l">
              <a:lnSpc>
                <a:spcPct val="150000"/>
              </a:lnSpc>
            </a:pPr>
            <a:r>
              <a:rPr lang="en-GB" sz="2000" dirty="0">
                <a:solidFill>
                  <a:srgbClr val="575755"/>
                </a:solidFill>
                <a:latin typeface="Arial Narrow" charset="0"/>
                <a:ea typeface="Arial Narrow" charset="0"/>
                <a:cs typeface="Arial Narrow" charset="0"/>
              </a:rPr>
              <a:t>• Typical staffing levels </a:t>
            </a:r>
          </a:p>
          <a:p>
            <a:pPr algn="l">
              <a:lnSpc>
                <a:spcPct val="150000"/>
              </a:lnSpc>
            </a:pPr>
            <a:r>
              <a:rPr lang="en-GB" sz="2000" dirty="0">
                <a:solidFill>
                  <a:srgbClr val="575755"/>
                </a:solidFill>
                <a:latin typeface="Arial Narrow" charset="0"/>
                <a:ea typeface="Arial Narrow" charset="0"/>
                <a:cs typeface="Arial Narrow" charset="0"/>
              </a:rPr>
              <a:t>• Key performance indicators</a:t>
            </a:r>
          </a:p>
          <a:p>
            <a:pPr algn="l">
              <a:lnSpc>
                <a:spcPct val="150000"/>
              </a:lnSpc>
            </a:pPr>
            <a:r>
              <a:rPr lang="en-GB" sz="2000" dirty="0">
                <a:solidFill>
                  <a:srgbClr val="575755"/>
                </a:solidFill>
                <a:latin typeface="Arial Narrow" charset="0"/>
                <a:ea typeface="Arial Narrow" charset="0"/>
                <a:cs typeface="Arial Narrow" charset="0"/>
              </a:rPr>
              <a:t>• Command structure</a:t>
            </a:r>
          </a:p>
        </p:txBody>
      </p:sp>
    </p:spTree>
    <p:extLst>
      <p:ext uri="{BB962C8B-B14F-4D97-AF65-F5344CB8AC3E}">
        <p14:creationId xmlns:p14="http://schemas.microsoft.com/office/powerpoint/2010/main" val="1941667690"/>
      </p:ext>
    </p:extLst>
  </p:cSld>
  <p:clrMapOvr>
    <a:masterClrMapping/>
  </p:clrMapOvr>
  <p:transition spd="slow">
    <p:cove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 Box 4"/>
          <p:cNvSpPr txBox="1">
            <a:spLocks noChangeArrowheads="1"/>
          </p:cNvSpPr>
          <p:nvPr/>
        </p:nvSpPr>
        <p:spPr>
          <a:xfrm>
            <a:off x="467544" y="692696"/>
            <a:ext cx="6552728" cy="720080"/>
          </a:xfrm>
          <a:prstGeom prst="rect">
            <a:avLst/>
          </a:prstGeom>
          <a:extLst>
            <a:ext uri="{909E8E84-426E-40DD-AFC4-6F175D3DCCD1}">
              <a14:hiddenFill xmlns:a14="http://schemas.microsoft.com/office/drawing/2010/main">
                <a:solidFill>
                  <a:srgbClr val="FFFF99"/>
                </a:solidFill>
              </a14:hiddenFill>
            </a:ext>
          </a:extLst>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GB" sz="3000" b="1" dirty="0">
                <a:solidFill>
                  <a:srgbClr val="575755"/>
                </a:solidFill>
                <a:latin typeface="Arial Narrow" charset="0"/>
                <a:ea typeface="Arial Narrow" charset="0"/>
                <a:cs typeface="Arial Narrow" charset="0"/>
              </a:rPr>
              <a:t>COAST GUARD  CONTROL ROOMS</a:t>
            </a:r>
            <a:endParaRPr lang="en-GB" sz="3000" dirty="0">
              <a:solidFill>
                <a:srgbClr val="575755"/>
              </a:solidFill>
              <a:latin typeface="Arial Narrow" charset="0"/>
              <a:ea typeface="Arial Narrow" charset="0"/>
              <a:cs typeface="Arial Narrow" charset="0"/>
            </a:endParaRPr>
          </a:p>
        </p:txBody>
      </p:sp>
      <p:sp>
        <p:nvSpPr>
          <p:cNvPr id="10" name="Text Box 4"/>
          <p:cNvSpPr txBox="1">
            <a:spLocks noChangeArrowheads="1"/>
          </p:cNvSpPr>
          <p:nvPr/>
        </p:nvSpPr>
        <p:spPr>
          <a:xfrm>
            <a:off x="467544" y="1196752"/>
            <a:ext cx="8136904" cy="4248472"/>
          </a:xfrm>
          <a:prstGeom prst="rect">
            <a:avLst/>
          </a:prstGeom>
          <a:extLst>
            <a:ext uri="{909E8E84-426E-40DD-AFC4-6F175D3DCCD1}">
              <a14:hiddenFill xmlns:a14="http://schemas.microsoft.com/office/drawing/2010/main">
                <a:solidFill>
                  <a:srgbClr val="FFFF99"/>
                </a:solidFill>
              </a14:hiddenFill>
            </a:ext>
          </a:extLst>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ct val="150000"/>
              </a:lnSpc>
            </a:pPr>
            <a:r>
              <a:rPr lang="en-GB" sz="2000" dirty="0">
                <a:solidFill>
                  <a:srgbClr val="575755"/>
                </a:solidFill>
                <a:latin typeface="Arial Narrow" charset="0"/>
                <a:ea typeface="Arial Narrow" charset="0"/>
                <a:cs typeface="Arial Narrow" charset="0"/>
              </a:rPr>
              <a:t>• National Structure</a:t>
            </a:r>
          </a:p>
          <a:p>
            <a:pPr algn="l">
              <a:lnSpc>
                <a:spcPct val="150000"/>
              </a:lnSpc>
            </a:pPr>
            <a:r>
              <a:rPr lang="en-GB" sz="2000" dirty="0">
                <a:solidFill>
                  <a:srgbClr val="575755"/>
                </a:solidFill>
                <a:latin typeface="Arial Narrow" charset="0"/>
                <a:ea typeface="Arial Narrow" charset="0"/>
                <a:cs typeface="Arial Narrow" charset="0"/>
              </a:rPr>
              <a:t>• 9 Regional Coast Guard Operation Centres (23 Staff in each)</a:t>
            </a:r>
          </a:p>
          <a:p>
            <a:pPr algn="l">
              <a:lnSpc>
                <a:spcPct val="150000"/>
              </a:lnSpc>
            </a:pPr>
            <a:r>
              <a:rPr lang="en-GB" sz="2000" dirty="0">
                <a:solidFill>
                  <a:srgbClr val="575755"/>
                </a:solidFill>
                <a:latin typeface="Arial Narrow" charset="0"/>
                <a:ea typeface="Arial Narrow" charset="0"/>
                <a:cs typeface="Arial Narrow" charset="0"/>
              </a:rPr>
              <a:t>• 1 National maritime Operations Centre (90 staff)</a:t>
            </a:r>
          </a:p>
          <a:p>
            <a:pPr algn="l">
              <a:lnSpc>
                <a:spcPct val="150000"/>
              </a:lnSpc>
            </a:pPr>
            <a:r>
              <a:rPr lang="en-GB" sz="2000" dirty="0">
                <a:solidFill>
                  <a:srgbClr val="575755"/>
                </a:solidFill>
                <a:latin typeface="Arial Narrow" charset="0"/>
                <a:ea typeface="Arial Narrow" charset="0"/>
                <a:cs typeface="Arial Narrow" charset="0"/>
              </a:rPr>
              <a:t>• Mobilisation and tasking of resources (coast Guard and other agency)</a:t>
            </a:r>
          </a:p>
          <a:p>
            <a:pPr algn="l">
              <a:lnSpc>
                <a:spcPct val="150000"/>
              </a:lnSpc>
            </a:pPr>
            <a:r>
              <a:rPr lang="en-GB" sz="2000" dirty="0">
                <a:solidFill>
                  <a:srgbClr val="575755"/>
                </a:solidFill>
                <a:latin typeface="Arial Narrow" charset="0"/>
                <a:ea typeface="Arial Narrow" charset="0"/>
                <a:cs typeface="Arial Narrow" charset="0"/>
              </a:rPr>
              <a:t>• Tasking of  Coast Guard Aircraft</a:t>
            </a:r>
          </a:p>
          <a:p>
            <a:pPr algn="l">
              <a:lnSpc>
                <a:spcPct val="150000"/>
              </a:lnSpc>
            </a:pPr>
            <a:r>
              <a:rPr lang="en-GB" sz="2000" dirty="0">
                <a:solidFill>
                  <a:srgbClr val="575755"/>
                </a:solidFill>
                <a:latin typeface="Arial Narrow" charset="0"/>
                <a:ea typeface="Arial Narrow" charset="0"/>
                <a:cs typeface="Arial Narrow" charset="0"/>
              </a:rPr>
              <a:t>• Command and Control  is embedded in control room</a:t>
            </a:r>
          </a:p>
          <a:p>
            <a:pPr algn="l">
              <a:lnSpc>
                <a:spcPct val="150000"/>
              </a:lnSpc>
            </a:pPr>
            <a:r>
              <a:rPr lang="en-GB" sz="2000" dirty="0">
                <a:solidFill>
                  <a:srgbClr val="575755"/>
                </a:solidFill>
                <a:latin typeface="Arial Narrow" charset="0"/>
                <a:ea typeface="Arial Narrow" charset="0"/>
                <a:cs typeface="Arial Narrow" charset="0"/>
              </a:rPr>
              <a:t>• Take 999 and maritime distress  calls</a:t>
            </a:r>
          </a:p>
        </p:txBody>
      </p:sp>
    </p:spTree>
    <p:extLst>
      <p:ext uri="{BB962C8B-B14F-4D97-AF65-F5344CB8AC3E}">
        <p14:creationId xmlns:p14="http://schemas.microsoft.com/office/powerpoint/2010/main" val="1941667690"/>
      </p:ext>
    </p:extLst>
  </p:cSld>
  <p:clrMapOvr>
    <a:masterClrMapping/>
  </p:clrMapOvr>
  <p:transition spd="slow">
    <p:cover/>
  </p:transition>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PROJECT_OPEN" val="0"/>
  <p:tag name="ARTICULATE_SLIDE_COUNT" val="33"/>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JESIP Transition Slid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2386</TotalTime>
  <Words>6603</Words>
  <Application>Microsoft Office PowerPoint</Application>
  <PresentationFormat>On-screen Show (4:3)</PresentationFormat>
  <Paragraphs>624</Paragraphs>
  <Slides>56</Slides>
  <Notes>43</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56</vt:i4>
      </vt:variant>
    </vt:vector>
  </HeadingPairs>
  <TitlesOfParts>
    <vt:vector size="60" baseType="lpstr">
      <vt:lpstr>Arial</vt:lpstr>
      <vt:lpstr>Arial Narrow</vt:lpstr>
      <vt:lpstr>Calibri</vt:lpstr>
      <vt:lpstr>JESIP Transition Slide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Interoperability?</vt:lpstr>
      <vt:lpstr>What is JESIP All About?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Think M/ETHANE </vt:lpstr>
      <vt:lpstr>PowerPoint Presentation</vt:lpstr>
      <vt:lpstr>Shared Situational Awareness – M/ETHANE</vt:lpstr>
      <vt:lpstr>PowerPoint Presentation</vt:lpstr>
      <vt:lpstr>PowerPoint Presentation</vt:lpstr>
      <vt:lpstr>PowerPoint Presentation</vt:lpstr>
      <vt:lpstr>PowerPoint Presentation</vt:lpstr>
      <vt:lpstr>Creating Shared Situational Awareness</vt:lpstr>
      <vt:lpstr>PowerPoint Presentation</vt:lpstr>
      <vt:lpstr>Joint Decision Model</vt:lpstr>
      <vt:lpstr>Levels of Command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FROST, Julian 1313</dc:creator>
  <cp:lastModifiedBy>Finola Carey</cp:lastModifiedBy>
  <cp:revision>233</cp:revision>
  <cp:lastPrinted>2016-12-20T17:54:59Z</cp:lastPrinted>
  <dcterms:created xsi:type="dcterms:W3CDTF">2016-11-22T15:32:14Z</dcterms:created>
  <dcterms:modified xsi:type="dcterms:W3CDTF">2017-12-20T15:29:15Z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SercoClassification">
    <vt:lpwstr>Not a Serco document (No visible marking)</vt:lpwstr>
  </property>
  <property fmtid="{D5CDD505-2E9C-101B-9397-08002B2CF9AE}" pid="3" name="aliashPowerpointFooter">
    <vt:lpwstr/>
  </property>
  <property fmtid="{D5CDD505-2E9C-101B-9397-08002B2CF9AE}" pid="4" name="ArticulateGUID">
    <vt:lpwstr>EE7E5B83-609F-45DE-984A-27528B7EC225</vt:lpwstr>
  </property>
  <property fmtid="{D5CDD505-2E9C-101B-9397-08002B2CF9AE}" pid="5" name="ArticulatePath">
    <vt:lpwstr>1. Getting Together</vt:lpwstr>
  </property>
</Properties>
</file>